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5"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09" r:id="rId43"/>
    <p:sldId id="306" r:id="rId44"/>
    <p:sldId id="307" r:id="rId45"/>
    <p:sldId id="308" r:id="rId46"/>
    <p:sldId id="296" r:id="rId47"/>
    <p:sldId id="299" r:id="rId48"/>
    <p:sldId id="302" r:id="rId49"/>
    <p:sldId id="303" r:id="rId50"/>
    <p:sldId id="304" r:id="rId51"/>
    <p:sldId id="310"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C00"/>
    <a:srgbClr val="FFECAF"/>
    <a:srgbClr val="301F67"/>
    <a:srgbClr val="8BBC00"/>
    <a:srgbClr val="4A6400"/>
    <a:srgbClr val="16524F"/>
    <a:srgbClr val="173851"/>
    <a:srgbClr val="1E4B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77" d="100"/>
          <a:sy n="77" d="100"/>
        </p:scale>
        <p:origin x="112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96832-282D-4A52-9021-3D432DA032E9}" type="datetimeFigureOut">
              <a:rPr lang="en-US" smtClean="0"/>
              <a:t>20/12/21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F9079-A2B0-4632-AD4E-3055FCA5BFD0}" type="slidenum">
              <a:rPr lang="en-US" smtClean="0"/>
              <a:t>‹#›</a:t>
            </a:fld>
            <a:endParaRPr lang="en-US"/>
          </a:p>
        </p:txBody>
      </p:sp>
    </p:spTree>
    <p:extLst>
      <p:ext uri="{BB962C8B-B14F-4D97-AF65-F5344CB8AC3E}">
        <p14:creationId xmlns:p14="http://schemas.microsoft.com/office/powerpoint/2010/main" val="42142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 name="Date Placeholder 3"/>
          <p:cNvSpPr>
            <a:spLocks noGrp="1"/>
          </p:cNvSpPr>
          <p:nvPr>
            <p:ph type="dt" sz="quarter" idx="1"/>
          </p:nvPr>
        </p:nvSpPr>
        <p:spPr/>
        <p:txBody>
          <a:bodyPr/>
          <a:lstStyle/>
          <a:p>
            <a:pPr>
              <a:defRPr/>
            </a:pPr>
            <a:endParaRPr lang="en-US"/>
          </a:p>
        </p:txBody>
      </p:sp>
      <p:sp>
        <p:nvSpPr>
          <p:cNvPr id="6" name="Footer Placeholder 5"/>
          <p:cNvSpPr>
            <a:spLocks noGrp="1"/>
          </p:cNvSpPr>
          <p:nvPr>
            <p:ph type="ftr" sz="quarter" idx="4"/>
          </p:nvPr>
        </p:nvSpPr>
        <p:spPr/>
        <p:txBody>
          <a:bodyPr/>
          <a:lstStyle/>
          <a:p>
            <a:pPr>
              <a:defRPr/>
            </a:pPr>
            <a:endParaRPr lang="en-US"/>
          </a:p>
        </p:txBody>
      </p:sp>
      <p:sp>
        <p:nvSpPr>
          <p:cNvPr id="7" name="Header Placeholder 6"/>
          <p:cNvSpPr>
            <a:spLocks noGrp="1"/>
          </p:cNvSpPr>
          <p:nvPr>
            <p:ph type="hdr" sz="quarter"/>
          </p:nvPr>
        </p:nvSpPr>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40D15D-CE5E-4373-8A15-AD7E65727BD4}" type="slidenum">
              <a:rPr lang="en-US" smtClean="0"/>
              <a:pPr fontAlgn="base">
                <a:spcBef>
                  <a:spcPct val="0"/>
                </a:spcBef>
                <a:spcAft>
                  <a:spcPct val="0"/>
                </a:spcAft>
                <a:defRPr/>
              </a:pPr>
              <a:t>10</a:t>
            </a:fld>
            <a:endParaRPr lang="en-US"/>
          </a:p>
        </p:txBody>
      </p:sp>
      <p:sp>
        <p:nvSpPr>
          <p:cNvPr id="450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2A9D37B-0223-467D-8F31-E90D3D7161F9}" type="slidenum">
              <a:rPr lang="en-US" smtClean="0"/>
              <a:pPr fontAlgn="base">
                <a:spcBef>
                  <a:spcPct val="0"/>
                </a:spcBef>
                <a:spcAft>
                  <a:spcPct val="0"/>
                </a:spcAft>
                <a:defRPr/>
              </a:pPr>
              <a:t>11</a:t>
            </a:fld>
            <a:endParaRPr lang="en-US"/>
          </a:p>
        </p:txBody>
      </p:sp>
      <p:sp>
        <p:nvSpPr>
          <p:cNvPr id="451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1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90B8A0-837F-4DEF-9E4A-0FAF11A19CED}" type="slidenum">
              <a:rPr lang="en-US" smtClean="0"/>
              <a:pPr fontAlgn="base">
                <a:spcBef>
                  <a:spcPct val="0"/>
                </a:spcBef>
                <a:spcAft>
                  <a:spcPct val="0"/>
                </a:spcAft>
                <a:defRPr/>
              </a:pPr>
              <a:t>12</a:t>
            </a:fld>
            <a:endParaRPr lang="en-US"/>
          </a:p>
        </p:txBody>
      </p:sp>
      <p:sp>
        <p:nvSpPr>
          <p:cNvPr id="452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2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2D9C75-D7DA-4B44-8D52-6D753B4572D5}" type="slidenum">
              <a:rPr lang="en-US" smtClean="0"/>
              <a:pPr fontAlgn="base">
                <a:spcBef>
                  <a:spcPct val="0"/>
                </a:spcBef>
                <a:spcAft>
                  <a:spcPct val="0"/>
                </a:spcAft>
                <a:defRPr/>
              </a:pPr>
              <a:t>15</a:t>
            </a:fld>
            <a:endParaRPr lang="en-US"/>
          </a:p>
        </p:txBody>
      </p:sp>
      <p:sp>
        <p:nvSpPr>
          <p:cNvPr id="453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3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859816-9089-4E4F-9610-1FED1E7AB894}" type="slidenum">
              <a:rPr lang="en-US" smtClean="0"/>
              <a:pPr fontAlgn="base">
                <a:spcBef>
                  <a:spcPct val="0"/>
                </a:spcBef>
                <a:spcAft>
                  <a:spcPct val="0"/>
                </a:spcAft>
                <a:defRPr/>
              </a:pPr>
              <a:t>17</a:t>
            </a:fld>
            <a:endParaRPr lang="en-US"/>
          </a:p>
        </p:txBody>
      </p:sp>
      <p:sp>
        <p:nvSpPr>
          <p:cNvPr id="454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4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E0CFD2-E896-430A-97F8-735D0252AA0D}" type="slidenum">
              <a:rPr lang="en-US" smtClean="0"/>
              <a:pPr fontAlgn="base">
                <a:spcBef>
                  <a:spcPct val="0"/>
                </a:spcBef>
                <a:spcAft>
                  <a:spcPct val="0"/>
                </a:spcAft>
                <a:defRPr/>
              </a:pPr>
              <a:t>19</a:t>
            </a:fld>
            <a:endParaRPr lang="en-US"/>
          </a:p>
        </p:txBody>
      </p:sp>
      <p:sp>
        <p:nvSpPr>
          <p:cNvPr id="455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56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B79378-57A2-4241-9D15-025842DCC175}" type="slidenum">
              <a:rPr lang="en-US" smtClean="0"/>
              <a:pPr fontAlgn="base">
                <a:spcBef>
                  <a:spcPct val="0"/>
                </a:spcBef>
                <a:spcAft>
                  <a:spcPct val="0"/>
                </a:spcAft>
                <a:defRPr/>
              </a:pPr>
              <a:t>20</a:t>
            </a:fld>
            <a:endParaRPr lang="en-US"/>
          </a:p>
        </p:txBody>
      </p:sp>
      <p:sp>
        <p:nvSpPr>
          <p:cNvPr id="456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67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21D236-C9CB-490C-8D5C-A6024933B241}" type="slidenum">
              <a:rPr lang="en-US" smtClean="0"/>
              <a:pPr fontAlgn="base">
                <a:spcBef>
                  <a:spcPct val="0"/>
                </a:spcBef>
                <a:spcAft>
                  <a:spcPct val="0"/>
                </a:spcAft>
                <a:defRPr/>
              </a:pPr>
              <a:t>21</a:t>
            </a:fld>
            <a:endParaRPr lang="en-US"/>
          </a:p>
        </p:txBody>
      </p:sp>
      <p:sp>
        <p:nvSpPr>
          <p:cNvPr id="457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7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1F9DA5-7348-4AB3-B126-951EF7CD1E32}" type="slidenum">
              <a:rPr lang="en-US" smtClean="0"/>
              <a:pPr fontAlgn="base">
                <a:spcBef>
                  <a:spcPct val="0"/>
                </a:spcBef>
                <a:spcAft>
                  <a:spcPct val="0"/>
                </a:spcAft>
                <a:defRPr/>
              </a:pPr>
              <a:t>22</a:t>
            </a:fld>
            <a:endParaRPr lang="en-US"/>
          </a:p>
        </p:txBody>
      </p:sp>
      <p:sp>
        <p:nvSpPr>
          <p:cNvPr id="458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8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91E2FD-7B3B-476A-8860-456E14EE4AC0}" type="slidenum">
              <a:rPr lang="en-US" smtClean="0"/>
              <a:pPr fontAlgn="base">
                <a:spcBef>
                  <a:spcPct val="0"/>
                </a:spcBef>
                <a:spcAft>
                  <a:spcPct val="0"/>
                </a:spcAft>
                <a:defRPr/>
              </a:pPr>
              <a:t>40</a:t>
            </a:fld>
            <a:endParaRPr lang="en-US"/>
          </a:p>
        </p:txBody>
      </p:sp>
      <p:sp>
        <p:nvSpPr>
          <p:cNvPr id="459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9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1FF131-4102-4331-A3C4-2D2D1042A321}" type="slidenum">
              <a:rPr lang="en-US" smtClean="0"/>
              <a:pPr fontAlgn="base">
                <a:spcBef>
                  <a:spcPct val="0"/>
                </a:spcBef>
                <a:spcAft>
                  <a:spcPct val="0"/>
                </a:spcAft>
                <a:defRPr/>
              </a:pPr>
              <a:t>2</a:t>
            </a:fld>
            <a:endParaRPr lang="en-US"/>
          </a:p>
        </p:txBody>
      </p:sp>
      <p:sp>
        <p:nvSpPr>
          <p:cNvPr id="442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2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D78F7F-3B2A-4181-96F3-298E64AD15E6}" type="slidenum">
              <a:rPr lang="en-US" smtClean="0"/>
              <a:pPr fontAlgn="base">
                <a:spcBef>
                  <a:spcPct val="0"/>
                </a:spcBef>
                <a:spcAft>
                  <a:spcPct val="0"/>
                </a:spcAft>
                <a:defRPr/>
              </a:pPr>
              <a:t>41</a:t>
            </a:fld>
            <a:endParaRPr lang="en-US"/>
          </a:p>
        </p:txBody>
      </p:sp>
      <p:sp>
        <p:nvSpPr>
          <p:cNvPr id="460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91E2FD-7B3B-476A-8860-456E14EE4AC0}" type="slidenum">
              <a:rPr lang="en-US" smtClean="0"/>
              <a:pPr fontAlgn="base">
                <a:spcBef>
                  <a:spcPct val="0"/>
                </a:spcBef>
                <a:spcAft>
                  <a:spcPct val="0"/>
                </a:spcAft>
                <a:defRPr/>
              </a:pPr>
              <a:t>42</a:t>
            </a:fld>
            <a:endParaRPr lang="en-US"/>
          </a:p>
        </p:txBody>
      </p:sp>
      <p:sp>
        <p:nvSpPr>
          <p:cNvPr id="459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9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698513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D78F7F-3B2A-4181-96F3-298E64AD15E6}" type="slidenum">
              <a:rPr lang="en-US" smtClean="0"/>
              <a:pPr fontAlgn="base">
                <a:spcBef>
                  <a:spcPct val="0"/>
                </a:spcBef>
                <a:spcAft>
                  <a:spcPct val="0"/>
                </a:spcAft>
                <a:defRPr/>
              </a:pPr>
              <a:t>43</a:t>
            </a:fld>
            <a:endParaRPr lang="en-US"/>
          </a:p>
        </p:txBody>
      </p:sp>
      <p:sp>
        <p:nvSpPr>
          <p:cNvPr id="460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663391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91E2FD-7B3B-476A-8860-456E14EE4AC0}" type="slidenum">
              <a:rPr lang="en-US" smtClean="0"/>
              <a:pPr fontAlgn="base">
                <a:spcBef>
                  <a:spcPct val="0"/>
                </a:spcBef>
                <a:spcAft>
                  <a:spcPct val="0"/>
                </a:spcAft>
                <a:defRPr/>
              </a:pPr>
              <a:t>44</a:t>
            </a:fld>
            <a:endParaRPr lang="en-US"/>
          </a:p>
        </p:txBody>
      </p:sp>
      <p:sp>
        <p:nvSpPr>
          <p:cNvPr id="459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9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1318876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91E2FD-7B3B-476A-8860-456E14EE4AC0}" type="slidenum">
              <a:rPr lang="en-US" smtClean="0"/>
              <a:pPr fontAlgn="base">
                <a:spcBef>
                  <a:spcPct val="0"/>
                </a:spcBef>
                <a:spcAft>
                  <a:spcPct val="0"/>
                </a:spcAft>
                <a:defRPr/>
              </a:pPr>
              <a:t>45</a:t>
            </a:fld>
            <a:endParaRPr lang="en-US"/>
          </a:p>
        </p:txBody>
      </p:sp>
      <p:sp>
        <p:nvSpPr>
          <p:cNvPr id="459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9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extLst>
      <p:ext uri="{BB962C8B-B14F-4D97-AF65-F5344CB8AC3E}">
        <p14:creationId xmlns:p14="http://schemas.microsoft.com/office/powerpoint/2010/main" val="2029182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872D72-8083-4A7A-AFB1-4DE00F4C98B4}" type="slidenum">
              <a:rPr lang="en-US" smtClean="0"/>
              <a:pPr fontAlgn="base">
                <a:spcBef>
                  <a:spcPct val="0"/>
                </a:spcBef>
                <a:spcAft>
                  <a:spcPct val="0"/>
                </a:spcAft>
                <a:defRPr/>
              </a:pPr>
              <a:t>46</a:t>
            </a:fld>
            <a:endParaRPr lang="en-US"/>
          </a:p>
        </p:txBody>
      </p:sp>
      <p:sp>
        <p:nvSpPr>
          <p:cNvPr id="461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1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D98C7B-9E06-4A35-A98C-350A140967DB}" type="slidenum">
              <a:rPr lang="en-US" smtClean="0"/>
              <a:pPr fontAlgn="base">
                <a:spcBef>
                  <a:spcPct val="0"/>
                </a:spcBef>
                <a:spcAft>
                  <a:spcPct val="0"/>
                </a:spcAft>
                <a:defRPr/>
              </a:pPr>
              <a:t>47</a:t>
            </a:fld>
            <a:endParaRPr lang="en-US"/>
          </a:p>
        </p:txBody>
      </p:sp>
      <p:sp>
        <p:nvSpPr>
          <p:cNvPr id="464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49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168BEF-3722-4B7C-ADE2-C9F8BE6B80A5}" type="slidenum">
              <a:rPr lang="en-US" smtClean="0"/>
              <a:pPr fontAlgn="base">
                <a:spcBef>
                  <a:spcPct val="0"/>
                </a:spcBef>
                <a:spcAft>
                  <a:spcPct val="0"/>
                </a:spcAft>
                <a:defRPr/>
              </a:pPr>
              <a:t>3</a:t>
            </a:fld>
            <a:endParaRPr lang="en-US"/>
          </a:p>
        </p:txBody>
      </p:sp>
      <p:sp>
        <p:nvSpPr>
          <p:cNvPr id="443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3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0C451A-411C-4E4D-A15F-AC86C377899A}" type="slidenum">
              <a:rPr lang="en-US" smtClean="0"/>
              <a:pPr fontAlgn="base">
                <a:spcBef>
                  <a:spcPct val="0"/>
                </a:spcBef>
                <a:spcAft>
                  <a:spcPct val="0"/>
                </a:spcAft>
                <a:defRPr/>
              </a:pPr>
              <a:t>4</a:t>
            </a:fld>
            <a:endParaRPr lang="en-US"/>
          </a:p>
        </p:txBody>
      </p:sp>
      <p:sp>
        <p:nvSpPr>
          <p:cNvPr id="444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4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C02708-1E62-4E68-84B7-BD200B775AB2}" type="slidenum">
              <a:rPr lang="en-US" smtClean="0"/>
              <a:pPr fontAlgn="base">
                <a:spcBef>
                  <a:spcPct val="0"/>
                </a:spcBef>
                <a:spcAft>
                  <a:spcPct val="0"/>
                </a:spcAft>
                <a:defRPr/>
              </a:pPr>
              <a:t>5</a:t>
            </a:fld>
            <a:endParaRPr lang="en-US"/>
          </a:p>
        </p:txBody>
      </p:sp>
      <p:sp>
        <p:nvSpPr>
          <p:cNvPr id="445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5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651FB5-E4F0-408D-AFEB-2F350421021D}" type="slidenum">
              <a:rPr lang="en-US" smtClean="0"/>
              <a:pPr fontAlgn="base">
                <a:spcBef>
                  <a:spcPct val="0"/>
                </a:spcBef>
                <a:spcAft>
                  <a:spcPct val="0"/>
                </a:spcAft>
                <a:defRPr/>
              </a:pPr>
              <a:t>6</a:t>
            </a:fld>
            <a:endParaRPr lang="en-US"/>
          </a:p>
        </p:txBody>
      </p:sp>
      <p:sp>
        <p:nvSpPr>
          <p:cNvPr id="446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6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FF50D9-2E45-44CE-94F0-4A2287E7BF39}" type="slidenum">
              <a:rPr lang="en-US" smtClean="0"/>
              <a:pPr fontAlgn="base">
                <a:spcBef>
                  <a:spcPct val="0"/>
                </a:spcBef>
                <a:spcAft>
                  <a:spcPct val="0"/>
                </a:spcAft>
                <a:defRPr/>
              </a:pPr>
              <a:t>7</a:t>
            </a:fld>
            <a:endParaRPr lang="en-US"/>
          </a:p>
        </p:txBody>
      </p:sp>
      <p:sp>
        <p:nvSpPr>
          <p:cNvPr id="447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7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2F06272-CA25-4AF3-A66F-A8645A766BBD}" type="slidenum">
              <a:rPr lang="en-US" smtClean="0"/>
              <a:pPr fontAlgn="base">
                <a:spcBef>
                  <a:spcPct val="0"/>
                </a:spcBef>
                <a:spcAft>
                  <a:spcPct val="0"/>
                </a:spcAft>
                <a:defRPr/>
              </a:pPr>
              <a:t>8</a:t>
            </a:fld>
            <a:endParaRPr lang="en-US"/>
          </a:p>
        </p:txBody>
      </p:sp>
      <p:sp>
        <p:nvSpPr>
          <p:cNvPr id="448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8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3A2F61-BD19-4753-83EF-E44A4B0AEFDD}" type="slidenum">
              <a:rPr lang="en-US" smtClean="0"/>
              <a:pPr fontAlgn="base">
                <a:spcBef>
                  <a:spcPct val="0"/>
                </a:spcBef>
                <a:spcAft>
                  <a:spcPct val="0"/>
                </a:spcAft>
                <a:defRPr/>
              </a:pPr>
              <a:t>9</a:t>
            </a:fld>
            <a:endParaRPr lang="en-US"/>
          </a:p>
        </p:txBody>
      </p:sp>
      <p:sp>
        <p:nvSpPr>
          <p:cNvPr id="449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9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Phần lập trình trên hệ thống là mục tiêu không bắt buộc</a:t>
            </a:r>
          </a:p>
          <a:p>
            <a:pPr eaLnBrk="1" hangingPunct="1">
              <a:spcBef>
                <a:spcPct val="0"/>
              </a:spcBef>
            </a:pPr>
            <a:r>
              <a:rPr lang="en-US"/>
              <a:t>Điểm khuyến khích cộng vào điểm thi đối với các SV có đóng góp ( bài tập nhỏ cuỗi chương)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charset="0"/>
              </a:defRPr>
            </a:lvl1pPr>
          </a:lstStyle>
          <a:p>
            <a:endParaRPr lang="en-US"/>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charset="0"/>
              </a:defRPr>
            </a:lvl1pPr>
          </a:lstStyle>
          <a:p>
            <a:endParaRPr lang="en-US"/>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C23A9963-A348-489E-A078-8F891079146B}" type="slidenum">
              <a:rPr lang="en-US"/>
              <a:pPr/>
              <a:t>‹#›</a:t>
            </a:fld>
            <a:endParaRPr lang="en-US"/>
          </a:p>
        </p:txBody>
      </p:sp>
      <p:sp>
        <p:nvSpPr>
          <p:cNvPr id="3089" name="Rectangle 17"/>
          <p:cNvSpPr>
            <a:spLocks noChangeArrowheads="1"/>
          </p:cNvSpPr>
          <p:nvPr/>
        </p:nvSpPr>
        <p:spPr bwMode="gray">
          <a:xfrm>
            <a:off x="0" y="3086100"/>
            <a:ext cx="9144000" cy="592137"/>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685800" y="457200"/>
            <a:ext cx="7772400" cy="1905000"/>
          </a:xfrm>
        </p:spPr>
        <p:txBody>
          <a:bodyPr/>
          <a:lstStyle>
            <a:lvl1pPr algn="ctr">
              <a:defRPr sz="4400">
                <a:solidFill>
                  <a:schemeClr val="tx1"/>
                </a:solidFill>
                <a:effectLst>
                  <a:outerShdw blurRad="38100" dist="38100" dir="2700000" algn="tl">
                    <a:srgbClr val="C0C0C0"/>
                  </a:outerShdw>
                </a:effectLst>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itchFamily="2" charset="2"/>
              <a:buNone/>
              <a:defRPr sz="1600" b="0">
                <a:solidFill>
                  <a:schemeClr val="bg1"/>
                </a:solidFill>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C3758ADD-F6D5-4447-B201-793B45BC6DB9}" type="slidenum">
              <a:rPr lang="en-US"/>
              <a:pPr/>
              <a:t>‹#›</a:t>
            </a:fld>
            <a:endParaRPr lang="en-US"/>
          </a:p>
        </p:txBody>
      </p:sp>
    </p:spTree>
    <p:extLst>
      <p:ext uri="{BB962C8B-B14F-4D97-AF65-F5344CB8AC3E}">
        <p14:creationId xmlns:p14="http://schemas.microsoft.com/office/powerpoint/2010/main" val="120525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6337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6337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D860DC57-09D7-4BBF-8C97-5DEFB1E52891}" type="slidenum">
              <a:rPr lang="en-US"/>
              <a:pPr/>
              <a:t>‹#›</a:t>
            </a:fld>
            <a:endParaRPr lang="en-US"/>
          </a:p>
        </p:txBody>
      </p:sp>
    </p:spTree>
    <p:extLst>
      <p:ext uri="{BB962C8B-B14F-4D97-AF65-F5344CB8AC3E}">
        <p14:creationId xmlns:p14="http://schemas.microsoft.com/office/powerpoint/2010/main" val="1560421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41425"/>
            <a:ext cx="8229600" cy="5248275"/>
          </a:xfrm>
        </p:spPr>
        <p:txBody>
          <a:bodyPr/>
          <a:lstStyle/>
          <a:p>
            <a:r>
              <a:rPr lang="en-US"/>
              <a:t>Click icon to add table</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a:xfrm>
            <a:off x="6324600" y="6564313"/>
            <a:ext cx="2362200" cy="2444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124200" y="6553200"/>
            <a:ext cx="2133600" cy="234950"/>
          </a:xfrm>
        </p:spPr>
        <p:txBody>
          <a:bodyPr/>
          <a:lstStyle>
            <a:lvl1pPr>
              <a:defRPr/>
            </a:lvl1pPr>
          </a:lstStyle>
          <a:p>
            <a:fld id="{DB9E937A-3ADE-49E0-A08F-FE8406E577BD}" type="slidenum">
              <a:rPr lang="en-US"/>
              <a:pPr/>
              <a:t>‹#›</a:t>
            </a:fld>
            <a:endParaRPr lang="en-US"/>
          </a:p>
        </p:txBody>
      </p:sp>
    </p:spTree>
    <p:extLst>
      <p:ext uri="{BB962C8B-B14F-4D97-AF65-F5344CB8AC3E}">
        <p14:creationId xmlns:p14="http://schemas.microsoft.com/office/powerpoint/2010/main" val="813091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a:t>Click to edit Master title style</a:t>
            </a:r>
          </a:p>
        </p:txBody>
      </p:sp>
      <p:sp>
        <p:nvSpPr>
          <p:cNvPr id="3" name="Chart Placeholder 2"/>
          <p:cNvSpPr>
            <a:spLocks noGrp="1"/>
          </p:cNvSpPr>
          <p:nvPr>
            <p:ph type="chart" idx="1"/>
          </p:nvPr>
        </p:nvSpPr>
        <p:spPr>
          <a:xfrm>
            <a:off x="457200" y="1241425"/>
            <a:ext cx="8229600" cy="5248275"/>
          </a:xfrm>
        </p:spPr>
        <p:txBody>
          <a:bodyPr/>
          <a:lstStyle/>
          <a:p>
            <a:r>
              <a:rPr lang="en-US"/>
              <a:t>Click icon to add chart</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a:xfrm>
            <a:off x="6324600" y="6564313"/>
            <a:ext cx="2362200" cy="244475"/>
          </a:xfrm>
        </p:spPr>
        <p:txBody>
          <a:bodyPr/>
          <a:lstStyle>
            <a:lvl1pPr>
              <a:defRPr/>
            </a:lvl1pPr>
          </a:lstStyle>
          <a:p>
            <a:r>
              <a:rPr lang="en-US"/>
              <a:t>Company Logo</a:t>
            </a:r>
          </a:p>
        </p:txBody>
      </p:sp>
      <p:sp>
        <p:nvSpPr>
          <p:cNvPr id="6" name="Slide Number Placeholder 5"/>
          <p:cNvSpPr>
            <a:spLocks noGrp="1"/>
          </p:cNvSpPr>
          <p:nvPr>
            <p:ph type="sldNum" sz="quarter" idx="12"/>
          </p:nvPr>
        </p:nvSpPr>
        <p:spPr>
          <a:xfrm>
            <a:off x="3124200" y="6553200"/>
            <a:ext cx="2133600" cy="234950"/>
          </a:xfrm>
        </p:spPr>
        <p:txBody>
          <a:bodyPr/>
          <a:lstStyle>
            <a:lvl1pPr>
              <a:defRPr/>
            </a:lvl1pPr>
          </a:lstStyle>
          <a:p>
            <a:fld id="{3C5F29E0-B3B3-4234-B135-EABB7CC30375}" type="slidenum">
              <a:rPr lang="en-US"/>
              <a:pPr/>
              <a:t>‹#›</a:t>
            </a:fld>
            <a:endParaRPr lang="en-US"/>
          </a:p>
        </p:txBody>
      </p:sp>
    </p:spTree>
    <p:extLst>
      <p:ext uri="{BB962C8B-B14F-4D97-AF65-F5344CB8AC3E}">
        <p14:creationId xmlns:p14="http://schemas.microsoft.com/office/powerpoint/2010/main" val="258349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lvl1pPr>
          </a:lstStyle>
          <a:p>
            <a:r>
              <a:rPr lang="en-US"/>
              <a:t>Nha Trang University</a:t>
            </a:r>
          </a:p>
        </p:txBody>
      </p:sp>
      <p:sp>
        <p:nvSpPr>
          <p:cNvPr id="6" name="Slide Number Placeholder 5"/>
          <p:cNvSpPr>
            <a:spLocks noGrp="1"/>
          </p:cNvSpPr>
          <p:nvPr>
            <p:ph type="sldNum" sz="quarter" idx="12"/>
          </p:nvPr>
        </p:nvSpPr>
        <p:spPr/>
        <p:txBody>
          <a:bodyPr/>
          <a:lstStyle>
            <a:lvl1pPr>
              <a:defRPr sz="1000" b="1">
                <a:latin typeface="+mj-lt"/>
              </a:defRPr>
            </a:lvl1pPr>
          </a:lstStyle>
          <a:p>
            <a:fld id="{ADD77C13-390F-400C-BEC5-92A0E1FA74B9}" type="slidenum">
              <a:rPr lang="en-US" smtClean="0"/>
              <a:pPr/>
              <a:t>‹#›</a:t>
            </a:fld>
            <a:endParaRPr lang="en-US"/>
          </a:p>
        </p:txBody>
      </p:sp>
    </p:spTree>
    <p:extLst>
      <p:ext uri="{BB962C8B-B14F-4D97-AF65-F5344CB8AC3E}">
        <p14:creationId xmlns:p14="http://schemas.microsoft.com/office/powerpoint/2010/main" val="22450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5" name="Footer Placeholder 4"/>
          <p:cNvSpPr>
            <a:spLocks noGrp="1"/>
          </p:cNvSpPr>
          <p:nvPr>
            <p:ph type="ftr" sz="quarter" idx="11"/>
          </p:nvPr>
        </p:nvSpPr>
        <p:spPr/>
        <p:txBody>
          <a:bodyPr/>
          <a:lstStyle>
            <a:lvl1pPr>
              <a:defRPr/>
            </a:lvl1pPr>
          </a:lstStyle>
          <a:p>
            <a:r>
              <a:rPr lang="en-US"/>
              <a:t>Company Logo</a:t>
            </a:r>
          </a:p>
        </p:txBody>
      </p:sp>
      <p:sp>
        <p:nvSpPr>
          <p:cNvPr id="6" name="Slide Number Placeholder 5"/>
          <p:cNvSpPr>
            <a:spLocks noGrp="1"/>
          </p:cNvSpPr>
          <p:nvPr>
            <p:ph type="sldNum" sz="quarter" idx="12"/>
          </p:nvPr>
        </p:nvSpPr>
        <p:spPr/>
        <p:txBody>
          <a:bodyPr/>
          <a:lstStyle>
            <a:lvl1pPr>
              <a:defRPr/>
            </a:lvl1pPr>
          </a:lstStyle>
          <a:p>
            <a:fld id="{25A99138-99A1-4A5E-B84D-DF9D4476A9A3}" type="slidenum">
              <a:rPr lang="en-US"/>
              <a:pPr/>
              <a:t>‹#›</a:t>
            </a:fld>
            <a:endParaRPr lang="en-US"/>
          </a:p>
        </p:txBody>
      </p:sp>
    </p:spTree>
    <p:extLst>
      <p:ext uri="{BB962C8B-B14F-4D97-AF65-F5344CB8AC3E}">
        <p14:creationId xmlns:p14="http://schemas.microsoft.com/office/powerpoint/2010/main" val="2576359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414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EF288167-4551-49DA-989E-F9BDA476C314}" type="slidenum">
              <a:rPr lang="en-US"/>
              <a:pPr/>
              <a:t>‹#›</a:t>
            </a:fld>
            <a:endParaRPr lang="en-US"/>
          </a:p>
        </p:txBody>
      </p:sp>
    </p:spTree>
    <p:extLst>
      <p:ext uri="{BB962C8B-B14F-4D97-AF65-F5344CB8AC3E}">
        <p14:creationId xmlns:p14="http://schemas.microsoft.com/office/powerpoint/2010/main" val="66414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8" name="Footer Placeholder 7"/>
          <p:cNvSpPr>
            <a:spLocks noGrp="1"/>
          </p:cNvSpPr>
          <p:nvPr>
            <p:ph type="ftr" sz="quarter" idx="11"/>
          </p:nvPr>
        </p:nvSpPr>
        <p:spPr/>
        <p:txBody>
          <a:bodyPr/>
          <a:lstStyle>
            <a:lvl1pPr>
              <a:defRPr/>
            </a:lvl1pPr>
          </a:lstStyle>
          <a:p>
            <a:r>
              <a:rPr lang="en-US"/>
              <a:t>Company Logo</a:t>
            </a:r>
          </a:p>
        </p:txBody>
      </p:sp>
      <p:sp>
        <p:nvSpPr>
          <p:cNvPr id="9" name="Slide Number Placeholder 8"/>
          <p:cNvSpPr>
            <a:spLocks noGrp="1"/>
          </p:cNvSpPr>
          <p:nvPr>
            <p:ph type="sldNum" sz="quarter" idx="12"/>
          </p:nvPr>
        </p:nvSpPr>
        <p:spPr/>
        <p:txBody>
          <a:bodyPr/>
          <a:lstStyle>
            <a:lvl1pPr>
              <a:defRPr/>
            </a:lvl1pPr>
          </a:lstStyle>
          <a:p>
            <a:fld id="{3824308F-8145-4505-9178-3BF1FF6120FF}" type="slidenum">
              <a:rPr lang="en-US"/>
              <a:pPr/>
              <a:t>‹#›</a:t>
            </a:fld>
            <a:endParaRPr lang="en-US"/>
          </a:p>
        </p:txBody>
      </p:sp>
    </p:spTree>
    <p:extLst>
      <p:ext uri="{BB962C8B-B14F-4D97-AF65-F5344CB8AC3E}">
        <p14:creationId xmlns:p14="http://schemas.microsoft.com/office/powerpoint/2010/main" val="165207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4" name="Footer Placeholder 3"/>
          <p:cNvSpPr>
            <a:spLocks noGrp="1"/>
          </p:cNvSpPr>
          <p:nvPr>
            <p:ph type="ftr" sz="quarter" idx="11"/>
          </p:nvPr>
        </p:nvSpPr>
        <p:spPr/>
        <p:txBody>
          <a:bodyPr/>
          <a:lstStyle>
            <a:lvl1pPr>
              <a:defRPr/>
            </a:lvl1pPr>
          </a:lstStyle>
          <a:p>
            <a:r>
              <a:rPr lang="en-US"/>
              <a:t>Company Logo</a:t>
            </a:r>
          </a:p>
        </p:txBody>
      </p:sp>
      <p:sp>
        <p:nvSpPr>
          <p:cNvPr id="5" name="Slide Number Placeholder 4"/>
          <p:cNvSpPr>
            <a:spLocks noGrp="1"/>
          </p:cNvSpPr>
          <p:nvPr>
            <p:ph type="sldNum" sz="quarter" idx="12"/>
          </p:nvPr>
        </p:nvSpPr>
        <p:spPr/>
        <p:txBody>
          <a:bodyPr/>
          <a:lstStyle>
            <a:lvl1pPr>
              <a:defRPr/>
            </a:lvl1pPr>
          </a:lstStyle>
          <a:p>
            <a:fld id="{B223BD9F-54EB-44E0-A0D7-23A22476067F}" type="slidenum">
              <a:rPr lang="en-US"/>
              <a:pPr/>
              <a:t>‹#›</a:t>
            </a:fld>
            <a:endParaRPr lang="en-US"/>
          </a:p>
        </p:txBody>
      </p:sp>
    </p:spTree>
    <p:extLst>
      <p:ext uri="{BB962C8B-B14F-4D97-AF65-F5344CB8AC3E}">
        <p14:creationId xmlns:p14="http://schemas.microsoft.com/office/powerpoint/2010/main" val="125963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3" name="Footer Placeholder 2"/>
          <p:cNvSpPr>
            <a:spLocks noGrp="1"/>
          </p:cNvSpPr>
          <p:nvPr>
            <p:ph type="ftr" sz="quarter" idx="11"/>
          </p:nvPr>
        </p:nvSpPr>
        <p:spPr/>
        <p:txBody>
          <a:bodyPr/>
          <a:lstStyle>
            <a:lvl1pPr>
              <a:defRPr/>
            </a:lvl1pPr>
          </a:lstStyle>
          <a:p>
            <a:r>
              <a:rPr lang="en-US"/>
              <a:t>Company Logo</a:t>
            </a:r>
          </a:p>
        </p:txBody>
      </p:sp>
      <p:sp>
        <p:nvSpPr>
          <p:cNvPr id="4" name="Slide Number Placeholder 3"/>
          <p:cNvSpPr>
            <a:spLocks noGrp="1"/>
          </p:cNvSpPr>
          <p:nvPr>
            <p:ph type="sldNum" sz="quarter" idx="12"/>
          </p:nvPr>
        </p:nvSpPr>
        <p:spPr/>
        <p:txBody>
          <a:bodyPr/>
          <a:lstStyle>
            <a:lvl1pPr>
              <a:defRPr/>
            </a:lvl1pPr>
          </a:lstStyle>
          <a:p>
            <a:fld id="{2BA01550-BF9C-41F9-8340-2C481291028A}" type="slidenum">
              <a:rPr lang="en-US"/>
              <a:pPr/>
              <a:t>‹#›</a:t>
            </a:fld>
            <a:endParaRPr lang="en-US"/>
          </a:p>
        </p:txBody>
      </p:sp>
    </p:spTree>
    <p:extLst>
      <p:ext uri="{BB962C8B-B14F-4D97-AF65-F5344CB8AC3E}">
        <p14:creationId xmlns:p14="http://schemas.microsoft.com/office/powerpoint/2010/main" val="328376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CB66DF10-34F5-49D8-9D01-2741B9C7A73E}" type="slidenum">
              <a:rPr lang="en-US"/>
              <a:pPr/>
              <a:t>‹#›</a:t>
            </a:fld>
            <a:endParaRPr lang="en-US"/>
          </a:p>
        </p:txBody>
      </p:sp>
    </p:spTree>
    <p:extLst>
      <p:ext uri="{BB962C8B-B14F-4D97-AF65-F5344CB8AC3E}">
        <p14:creationId xmlns:p14="http://schemas.microsoft.com/office/powerpoint/2010/main" val="425083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000" y="838200"/>
            <a:ext cx="5943600" cy="254000"/>
          </a:xfrm>
          <a:prstGeom prst="rect">
            <a:avLst/>
          </a:prstGeom>
        </p:spPr>
        <p:txBody>
          <a:bodyPr/>
          <a:lstStyle>
            <a:lvl1pPr>
              <a:defRPr/>
            </a:lvl1pPr>
          </a:lstStyle>
          <a:p>
            <a:r>
              <a:rPr lang="en-US"/>
              <a:t>www.thmemgallery.com</a:t>
            </a:r>
          </a:p>
        </p:txBody>
      </p:sp>
      <p:sp>
        <p:nvSpPr>
          <p:cNvPr id="6" name="Footer Placeholder 5"/>
          <p:cNvSpPr>
            <a:spLocks noGrp="1"/>
          </p:cNvSpPr>
          <p:nvPr>
            <p:ph type="ftr" sz="quarter" idx="11"/>
          </p:nvPr>
        </p:nvSpPr>
        <p:spPr/>
        <p:txBody>
          <a:bodyPr/>
          <a:lstStyle>
            <a:lvl1pPr>
              <a:defRPr/>
            </a:lvl1pPr>
          </a:lstStyle>
          <a:p>
            <a:r>
              <a:rPr lang="en-US"/>
              <a:t>Company Logo</a:t>
            </a:r>
          </a:p>
        </p:txBody>
      </p:sp>
      <p:sp>
        <p:nvSpPr>
          <p:cNvPr id="7" name="Slide Number Placeholder 6"/>
          <p:cNvSpPr>
            <a:spLocks noGrp="1"/>
          </p:cNvSpPr>
          <p:nvPr>
            <p:ph type="sldNum" sz="quarter" idx="12"/>
          </p:nvPr>
        </p:nvSpPr>
        <p:spPr/>
        <p:txBody>
          <a:bodyPr/>
          <a:lstStyle>
            <a:lvl1pPr>
              <a:defRPr/>
            </a:lvl1pPr>
          </a:lstStyle>
          <a:p>
            <a:fld id="{62CAC9A1-F280-4A33-9AE2-BBB6E299925D}" type="slidenum">
              <a:rPr lang="en-US"/>
              <a:pPr/>
              <a:t>‹#›</a:t>
            </a:fld>
            <a:endParaRPr lang="en-US"/>
          </a:p>
        </p:txBody>
      </p:sp>
    </p:spTree>
    <p:extLst>
      <p:ext uri="{BB962C8B-B14F-4D97-AF65-F5344CB8AC3E}">
        <p14:creationId xmlns:p14="http://schemas.microsoft.com/office/powerpoint/2010/main" val="191891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0" y="872332"/>
            <a:ext cx="9144000" cy="15636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2414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a:latin typeface="+mn-lt"/>
              </a:defRPr>
            </a:lvl1pPr>
          </a:lstStyle>
          <a:p>
            <a:r>
              <a:rPr lang="en-US"/>
              <a:t>Nha Trang University</a:t>
            </a:r>
          </a:p>
        </p:txBody>
      </p:sp>
      <p:sp>
        <p:nvSpPr>
          <p:cNvPr id="1030" name="Rectangle 6"/>
          <p:cNvSpPr>
            <a:spLocks noGrp="1" noChangeArrowheads="1"/>
          </p:cNvSpPr>
          <p:nvPr>
            <p:ph type="sldNum" sz="quarter" idx="4"/>
          </p:nvPr>
        </p:nvSpPr>
        <p:spPr bwMode="auto">
          <a:xfrm>
            <a:off x="3505200" y="6553200"/>
            <a:ext cx="21336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1A744CEE-9186-4AB4-8C33-90025AE8CD4F}" type="slidenum">
              <a:rPr lang="en-US" smtClean="0"/>
              <a:pPr/>
              <a:t>‹#›</a:t>
            </a:fld>
            <a:endParaRPr lang="en-US"/>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 name="Picture 2"/>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4000"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4"/>
          <p:cNvSpPr>
            <a:spLocks noGrp="1" noChangeArrowheads="1"/>
          </p:cNvSpPr>
          <p:nvPr>
            <p:ph type="ctrTitle"/>
          </p:nvPr>
        </p:nvSpPr>
        <p:spPr>
          <a:xfrm>
            <a:off x="0" y="762000"/>
            <a:ext cx="9144000" cy="2133600"/>
          </a:xfrm>
          <a:prstGeom prst="roundRect">
            <a:avLst>
              <a:gd name="adj" fmla="val 0"/>
            </a:avLst>
          </a:prstGeom>
        </p:spPr>
        <p:txBody>
          <a:bodyPr/>
          <a:lstStyle/>
          <a:p>
            <a:pPr eaLnBrk="1" hangingPunct="1">
              <a:lnSpc>
                <a:spcPct val="120000"/>
              </a:lnSpc>
              <a:spcBef>
                <a:spcPts val="2400"/>
              </a:spcBef>
            </a:pPr>
            <a:r>
              <a:rPr lang="en-US" sz="6000" b="1">
                <a:latin typeface="Chelthm" pitchFamily="18" charset="0"/>
                <a:cs typeface="Chelthm" pitchFamily="18" charset="0"/>
              </a:rPr>
              <a:t>CẤU TRÚC TÌM KIẾM</a:t>
            </a:r>
          </a:p>
        </p:txBody>
      </p:sp>
      <p:sp>
        <p:nvSpPr>
          <p:cNvPr id="2051" name="Text Box 5"/>
          <p:cNvSpPr txBox="1">
            <a:spLocks noChangeArrowheads="1"/>
          </p:cNvSpPr>
          <p:nvPr/>
        </p:nvSpPr>
        <p:spPr bwMode="auto">
          <a:xfrm>
            <a:off x="762000" y="3088943"/>
            <a:ext cx="769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3200" b="1">
                <a:solidFill>
                  <a:schemeClr val="bg1"/>
                </a:solidFill>
                <a:latin typeface="Arial-Rounded" pitchFamily="34" charset="0"/>
                <a:cs typeface="Arial-Rounded" pitchFamily="34" charset="0"/>
              </a:rPr>
              <a:t>CHƯƠNG  8</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905493"/>
            <a:ext cx="3886634" cy="2914976"/>
          </a:xfrm>
          <a:prstGeom prst="rect">
            <a:avLst/>
          </a:prstGeom>
        </p:spPr>
      </p:pic>
    </p:spTree>
    <p:extLst>
      <p:ext uri="{BB962C8B-B14F-4D97-AF65-F5344CB8AC3E}">
        <p14:creationId xmlns:p14="http://schemas.microsoft.com/office/powerpoint/2010/main" val="283287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body" idx="1"/>
          </p:nvPr>
        </p:nvSpPr>
        <p:spPr>
          <a:xfrm>
            <a:off x="457200" y="1143000"/>
            <a:ext cx="8077200" cy="2438400"/>
          </a:xfrm>
        </p:spPr>
        <p:txBody>
          <a:bodyPr/>
          <a:lstStyle/>
          <a:p>
            <a:pPr marL="0" lvl="1" indent="571500" eaLnBrk="1" hangingPunct="1">
              <a:lnSpc>
                <a:spcPct val="110000"/>
              </a:lnSpc>
              <a:spcBef>
                <a:spcPts val="400"/>
              </a:spcBef>
              <a:buFont typeface="Arial" pitchFamily="34" charset="0"/>
              <a:buNone/>
            </a:pPr>
            <a:r>
              <a:rPr lang="en-US" sz="2400" u="sng">
                <a:latin typeface="Tahoma" pitchFamily="34" charset="0"/>
              </a:rPr>
              <a:t>Yêu cầu:</a:t>
            </a:r>
            <a:r>
              <a:rPr lang="en-US" sz="2400">
                <a:latin typeface="Tahoma" pitchFamily="34" charset="0"/>
              </a:rPr>
              <a:t> Cây sau khi xóa nút cần đảm bảo tính chất của cây NPTK.</a:t>
            </a:r>
          </a:p>
          <a:p>
            <a:pPr marL="0" lvl="1" indent="571500" eaLnBrk="1" hangingPunct="1">
              <a:lnSpc>
                <a:spcPct val="110000"/>
              </a:lnSpc>
              <a:spcBef>
                <a:spcPts val="400"/>
              </a:spcBef>
              <a:buFont typeface="Arial" pitchFamily="34" charset="0"/>
              <a:buNone/>
            </a:pPr>
            <a:r>
              <a:rPr lang="en-US" sz="2400">
                <a:latin typeface="Tahoma" pitchFamily="34" charset="0"/>
              </a:rPr>
              <a:t>Có 3 trường hợp của nút cần xóa X:</a:t>
            </a:r>
          </a:p>
          <a:p>
            <a:pPr marL="400050" lvl="2" indent="571500" eaLnBrk="1" hangingPunct="1">
              <a:lnSpc>
                <a:spcPct val="110000"/>
              </a:lnSpc>
              <a:spcBef>
                <a:spcPts val="400"/>
              </a:spcBef>
              <a:buFont typeface="Calibri" pitchFamily="34" charset="0"/>
              <a:buAutoNum type="alphaLcParenR"/>
            </a:pPr>
            <a:r>
              <a:rPr lang="en-US">
                <a:latin typeface="Tahoma" pitchFamily="34" charset="0"/>
              </a:rPr>
              <a:t>Trường hợp 1: X là nút lá</a:t>
            </a:r>
          </a:p>
          <a:p>
            <a:pPr marL="400050" lvl="2" indent="571500" eaLnBrk="1" hangingPunct="1">
              <a:lnSpc>
                <a:spcPct val="110000"/>
              </a:lnSpc>
              <a:spcBef>
                <a:spcPts val="400"/>
              </a:spcBef>
              <a:buFont typeface="Arial" pitchFamily="34" charset="0"/>
              <a:buNone/>
            </a:pPr>
            <a:r>
              <a:rPr lang="en-US">
                <a:latin typeface="Tahoma" pitchFamily="34" charset="0"/>
              </a:rPr>
              <a:t>Chỉ cần hủy móc nối từ nút cha đến nút X</a:t>
            </a:r>
          </a:p>
        </p:txBody>
      </p:sp>
      <p:sp>
        <p:nvSpPr>
          <p:cNvPr id="23040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 name="Oval 37"/>
          <p:cNvSpPr/>
          <p:nvPr/>
        </p:nvSpPr>
        <p:spPr bwMode="auto">
          <a:xfrm>
            <a:off x="5638800" y="6096000"/>
            <a:ext cx="457200" cy="457200"/>
          </a:xfrm>
          <a:prstGeom prst="ellipse">
            <a:avLst/>
          </a:prstGeom>
          <a:solidFill>
            <a:schemeClr val="bg1"/>
          </a:solidFill>
          <a:ln w="19050">
            <a:prstDash val="dash"/>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39" name="Straight Connector 38"/>
          <p:cNvCxnSpPr>
            <a:endCxn id="38" idx="0"/>
          </p:cNvCxnSpPr>
          <p:nvPr/>
        </p:nvCxnSpPr>
        <p:spPr bwMode="auto">
          <a:xfrm rot="5400000">
            <a:off x="5715000" y="5724525"/>
            <a:ext cx="523875" cy="219075"/>
          </a:xfrm>
          <a:prstGeom prst="line">
            <a:avLst/>
          </a:prstGeom>
          <a:ln w="19050">
            <a:solidFill>
              <a:schemeClr val="tx1"/>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6248400" y="3429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43" name="Oval 42"/>
          <p:cNvSpPr/>
          <p:nvPr/>
        </p:nvSpPr>
        <p:spPr bwMode="auto">
          <a:xfrm>
            <a:off x="5562600" y="4267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44" name="Oval 43"/>
          <p:cNvSpPr/>
          <p:nvPr/>
        </p:nvSpPr>
        <p:spPr bwMode="auto">
          <a:xfrm>
            <a:off x="7086600" y="4267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46" name="Oval 45"/>
          <p:cNvSpPr/>
          <p:nvPr/>
        </p:nvSpPr>
        <p:spPr bwMode="auto">
          <a:xfrm>
            <a:off x="5105400" y="5181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47" name="Oval 46"/>
          <p:cNvSpPr/>
          <p:nvPr/>
        </p:nvSpPr>
        <p:spPr bwMode="auto">
          <a:xfrm>
            <a:off x="6019800" y="5181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48" name="Oval 47"/>
          <p:cNvSpPr/>
          <p:nvPr/>
        </p:nvSpPr>
        <p:spPr bwMode="auto">
          <a:xfrm>
            <a:off x="6705600" y="5181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49" name="Oval 48"/>
          <p:cNvSpPr/>
          <p:nvPr/>
        </p:nvSpPr>
        <p:spPr bwMode="auto">
          <a:xfrm>
            <a:off x="7620000" y="5181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50" name="Straight Connector 49"/>
          <p:cNvCxnSpPr>
            <a:stCxn id="42" idx="3"/>
            <a:endCxn id="43" idx="7"/>
          </p:cNvCxnSpPr>
          <p:nvPr/>
        </p:nvCxnSpPr>
        <p:spPr bwMode="auto">
          <a:xfrm rot="5400000">
            <a:off x="5876925" y="3895725"/>
            <a:ext cx="514350" cy="3619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5"/>
            <a:endCxn id="44" idx="1"/>
          </p:cNvCxnSpPr>
          <p:nvPr/>
        </p:nvCxnSpPr>
        <p:spPr bwMode="auto">
          <a:xfrm rot="16200000" flipH="1">
            <a:off x="6638925" y="3819525"/>
            <a:ext cx="514350" cy="5143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3"/>
            <a:endCxn id="46" idx="0"/>
          </p:cNvCxnSpPr>
          <p:nvPr/>
        </p:nvCxnSpPr>
        <p:spPr bwMode="auto">
          <a:xfrm rot="5400000">
            <a:off x="5219700" y="47720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5"/>
            <a:endCxn id="47" idx="0"/>
          </p:cNvCxnSpPr>
          <p:nvPr/>
        </p:nvCxnSpPr>
        <p:spPr bwMode="auto">
          <a:xfrm rot="16200000" flipH="1">
            <a:off x="5838825" y="47720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3"/>
            <a:endCxn id="48" idx="0"/>
          </p:cNvCxnSpPr>
          <p:nvPr/>
        </p:nvCxnSpPr>
        <p:spPr bwMode="auto">
          <a:xfrm rot="5400000">
            <a:off x="6781800" y="4810125"/>
            <a:ext cx="523875" cy="2190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5"/>
            <a:endCxn id="49" idx="0"/>
          </p:cNvCxnSpPr>
          <p:nvPr/>
        </p:nvCxnSpPr>
        <p:spPr bwMode="auto">
          <a:xfrm rot="16200000" flipH="1">
            <a:off x="7400925" y="4733925"/>
            <a:ext cx="523875" cy="3714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29200" y="6248400"/>
            <a:ext cx="6096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3"/>
          <p:cNvSpPr txBox="1">
            <a:spLocks noChangeArrowheads="1"/>
          </p:cNvSpPr>
          <p:nvPr/>
        </p:nvSpPr>
        <p:spPr bwMode="auto">
          <a:xfrm>
            <a:off x="4495800" y="59436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sp>
        <p:nvSpPr>
          <p:cNvPr id="21"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514350" lvl="1" indent="-514350">
              <a:lnSpc>
                <a:spcPct val="110000"/>
              </a:lnSpc>
              <a:spcBef>
                <a:spcPts val="400"/>
              </a:spcBef>
              <a:buFont typeface="+mj-lt"/>
              <a:buAutoNum type="arabicParenR" startAt="3"/>
            </a:pPr>
            <a:r>
              <a:rPr lang="en-US" sz="2800" b="1">
                <a:solidFill>
                  <a:schemeClr val="bg1"/>
                </a:solidFill>
                <a:latin typeface="Tahoma" pitchFamily="34" charset="0"/>
              </a:rPr>
              <a:t>Xóa phần tử trong cây nhị phân tìm kiếm</a:t>
            </a:r>
            <a:endParaRPr lang="en-US" sz="2800">
              <a:latin typeface="Tahoma" pitchFamily="34" charset="0"/>
            </a:endParaRPr>
          </a:p>
        </p:txBody>
      </p:sp>
    </p:spTree>
    <p:extLst>
      <p:ext uri="{BB962C8B-B14F-4D97-AF65-F5344CB8AC3E}">
        <p14:creationId xmlns:p14="http://schemas.microsoft.com/office/powerpoint/2010/main" val="40703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41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41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8418">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42" grpId="0" animBg="1"/>
      <p:bldP spid="43" grpId="0" animBg="1"/>
      <p:bldP spid="44" grpId="0" animBg="1"/>
      <p:bldP spid="46" grpId="0" animBg="1"/>
      <p:bldP spid="47" grpId="0" animBg="1"/>
      <p:bldP spid="48" grpId="0" animBg="1"/>
      <p:bldP spid="49" grpId="0" animBg="1"/>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3"/>
          <p:cNvSpPr>
            <a:spLocks noGrp="1" noChangeArrowheads="1"/>
          </p:cNvSpPr>
          <p:nvPr>
            <p:ph type="body" idx="1"/>
          </p:nvPr>
        </p:nvSpPr>
        <p:spPr>
          <a:xfrm>
            <a:off x="457200" y="381000"/>
            <a:ext cx="8077200" cy="2819400"/>
          </a:xfrm>
        </p:spPr>
        <p:txBody>
          <a:bodyPr/>
          <a:lstStyle/>
          <a:p>
            <a:pPr marL="400050" lvl="2" indent="571500" eaLnBrk="1" hangingPunct="1">
              <a:lnSpc>
                <a:spcPct val="110000"/>
              </a:lnSpc>
              <a:spcBef>
                <a:spcPts val="400"/>
              </a:spcBef>
              <a:buFont typeface="Calibri" pitchFamily="34" charset="0"/>
              <a:buAutoNum type="alphaLcParenR" startAt="2"/>
            </a:pPr>
            <a:r>
              <a:rPr lang="en-US">
                <a:latin typeface="Tahoma" pitchFamily="34" charset="0"/>
              </a:rPr>
              <a:t>Trường hợp 2: X chỉ có một nút con</a:t>
            </a:r>
          </a:p>
          <a:p>
            <a:pPr marL="857250" lvl="3" indent="571500" eaLnBrk="1" hangingPunct="1">
              <a:lnSpc>
                <a:spcPct val="110000"/>
              </a:lnSpc>
              <a:spcBef>
                <a:spcPts val="400"/>
              </a:spcBef>
              <a:buFont typeface="Arial" pitchFamily="34" charset="0"/>
              <a:buChar char="•"/>
            </a:pPr>
            <a:r>
              <a:rPr lang="en-US" sz="2400">
                <a:latin typeface="Tahoma" pitchFamily="34" charset="0"/>
              </a:rPr>
              <a:t>Cho nút cha của X chỉ đến nút con của X</a:t>
            </a:r>
          </a:p>
          <a:p>
            <a:pPr marL="857250" lvl="3" indent="571500" eaLnBrk="1" hangingPunct="1">
              <a:lnSpc>
                <a:spcPct val="110000"/>
              </a:lnSpc>
              <a:spcBef>
                <a:spcPts val="400"/>
              </a:spcBef>
              <a:buFont typeface="Arial" pitchFamily="34" charset="0"/>
              <a:buChar char="•"/>
            </a:pPr>
            <a:r>
              <a:rPr lang="en-US" sz="2400">
                <a:latin typeface="Tahoma" pitchFamily="34" charset="0"/>
              </a:rPr>
              <a:t>Xóa nút X</a:t>
            </a:r>
          </a:p>
          <a:p>
            <a:pPr marL="400050" lvl="2" indent="571500" eaLnBrk="1" hangingPunct="1">
              <a:lnSpc>
                <a:spcPct val="110000"/>
              </a:lnSpc>
              <a:spcBef>
                <a:spcPts val="400"/>
              </a:spcBef>
              <a:buFont typeface="Arial" pitchFamily="34" charset="0"/>
              <a:buNone/>
            </a:pPr>
            <a:endParaRPr lang="en-US">
              <a:latin typeface="Tahoma" pitchFamily="34" charset="0"/>
            </a:endParaRPr>
          </a:p>
          <a:p>
            <a:pPr marL="400050" lvl="2" indent="571500" eaLnBrk="1" hangingPunct="1">
              <a:lnSpc>
                <a:spcPct val="110000"/>
              </a:lnSpc>
              <a:spcBef>
                <a:spcPts val="400"/>
              </a:spcBef>
              <a:buFont typeface="Arial" pitchFamily="34" charset="0"/>
              <a:buNone/>
            </a:pPr>
            <a:endParaRPr lang="en-US">
              <a:latin typeface="Tahoma" pitchFamily="34" charset="0"/>
            </a:endParaRPr>
          </a:p>
        </p:txBody>
      </p:sp>
      <p:sp>
        <p:nvSpPr>
          <p:cNvPr id="23142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 name="Oval 37"/>
          <p:cNvSpPr/>
          <p:nvPr/>
        </p:nvSpPr>
        <p:spPr bwMode="auto">
          <a:xfrm>
            <a:off x="1514475" y="4943475"/>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39" name="Straight Connector 38"/>
          <p:cNvCxnSpPr>
            <a:stCxn id="47" idx="3"/>
            <a:endCxn id="38" idx="0"/>
          </p:cNvCxnSpPr>
          <p:nvPr/>
        </p:nvCxnSpPr>
        <p:spPr bwMode="auto">
          <a:xfrm rot="5400000">
            <a:off x="1552575" y="4610100"/>
            <a:ext cx="523875" cy="142875"/>
          </a:xfrm>
          <a:prstGeom prst="line">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2124075" y="22764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43" name="Oval 42"/>
          <p:cNvSpPr/>
          <p:nvPr/>
        </p:nvSpPr>
        <p:spPr bwMode="auto">
          <a:xfrm>
            <a:off x="1209675" y="31146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44" name="Oval 43"/>
          <p:cNvSpPr/>
          <p:nvPr/>
        </p:nvSpPr>
        <p:spPr bwMode="auto">
          <a:xfrm>
            <a:off x="3114675" y="31146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46" name="Oval 45"/>
          <p:cNvSpPr/>
          <p:nvPr/>
        </p:nvSpPr>
        <p:spPr bwMode="auto">
          <a:xfrm>
            <a:off x="600075" y="40290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47" name="Oval 46"/>
          <p:cNvSpPr/>
          <p:nvPr/>
        </p:nvSpPr>
        <p:spPr bwMode="auto">
          <a:xfrm>
            <a:off x="1819275" y="4029075"/>
            <a:ext cx="457200" cy="4572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48" name="Oval 47"/>
          <p:cNvSpPr/>
          <p:nvPr/>
        </p:nvSpPr>
        <p:spPr bwMode="auto">
          <a:xfrm>
            <a:off x="2581275" y="40290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49" name="Oval 48"/>
          <p:cNvSpPr/>
          <p:nvPr/>
        </p:nvSpPr>
        <p:spPr bwMode="auto">
          <a:xfrm>
            <a:off x="3657600" y="40290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50" name="Straight Connector 49"/>
          <p:cNvCxnSpPr>
            <a:stCxn id="42" idx="3"/>
            <a:endCxn id="43" idx="7"/>
          </p:cNvCxnSpPr>
          <p:nvPr/>
        </p:nvCxnSpPr>
        <p:spPr bwMode="auto">
          <a:xfrm rot="5400000">
            <a:off x="1638300" y="2628900"/>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5"/>
            <a:endCxn id="44" idx="1"/>
          </p:cNvCxnSpPr>
          <p:nvPr/>
        </p:nvCxnSpPr>
        <p:spPr bwMode="auto">
          <a:xfrm rot="16200000" flipH="1">
            <a:off x="2590800" y="2590800"/>
            <a:ext cx="514350" cy="666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3"/>
            <a:endCxn id="46" idx="0"/>
          </p:cNvCxnSpPr>
          <p:nvPr/>
        </p:nvCxnSpPr>
        <p:spPr bwMode="auto">
          <a:xfrm rot="5400000">
            <a:off x="790575" y="3543300"/>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5"/>
            <a:endCxn id="47" idx="0"/>
          </p:cNvCxnSpPr>
          <p:nvPr/>
        </p:nvCxnSpPr>
        <p:spPr bwMode="auto">
          <a:xfrm rot="16200000" flipH="1">
            <a:off x="1562100" y="3543300"/>
            <a:ext cx="523875" cy="447675"/>
          </a:xfrm>
          <a:prstGeom prst="line">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3"/>
            <a:endCxn id="48" idx="0"/>
          </p:cNvCxnSpPr>
          <p:nvPr/>
        </p:nvCxnSpPr>
        <p:spPr bwMode="auto">
          <a:xfrm rot="5400000">
            <a:off x="2733675" y="3581400"/>
            <a:ext cx="5238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5"/>
            <a:endCxn id="49" idx="0"/>
          </p:cNvCxnSpPr>
          <p:nvPr/>
        </p:nvCxnSpPr>
        <p:spPr bwMode="auto">
          <a:xfrm rot="16200000" flipH="1">
            <a:off x="3433762" y="3576638"/>
            <a:ext cx="523875" cy="3810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V="1">
            <a:off x="2209800" y="4572000"/>
            <a:ext cx="523875" cy="3714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3"/>
          <p:cNvSpPr txBox="1">
            <a:spLocks noChangeArrowheads="1"/>
          </p:cNvSpPr>
          <p:nvPr/>
        </p:nvSpPr>
        <p:spPr bwMode="auto">
          <a:xfrm>
            <a:off x="2657475" y="4943475"/>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cxnSp>
        <p:nvCxnSpPr>
          <p:cNvPr id="24" name="Straight Connector 23"/>
          <p:cNvCxnSpPr>
            <a:stCxn id="43" idx="5"/>
            <a:endCxn id="38" idx="0"/>
          </p:cNvCxnSpPr>
          <p:nvPr/>
        </p:nvCxnSpPr>
        <p:spPr bwMode="auto">
          <a:xfrm rot="16200000" flipH="1">
            <a:off x="952500" y="4152900"/>
            <a:ext cx="1438275" cy="142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1066800" y="58674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9</a:t>
            </a:r>
          </a:p>
        </p:txBody>
      </p:sp>
      <p:sp>
        <p:nvSpPr>
          <p:cNvPr id="30" name="Oval 29"/>
          <p:cNvSpPr/>
          <p:nvPr/>
        </p:nvSpPr>
        <p:spPr bwMode="auto">
          <a:xfrm>
            <a:off x="1981200" y="58674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12</a:t>
            </a:r>
          </a:p>
        </p:txBody>
      </p:sp>
      <p:cxnSp>
        <p:nvCxnSpPr>
          <p:cNvPr id="31" name="Straight Connector 30"/>
          <p:cNvCxnSpPr>
            <a:stCxn id="38" idx="3"/>
            <a:endCxn id="29" idx="0"/>
          </p:cNvCxnSpPr>
          <p:nvPr/>
        </p:nvCxnSpPr>
        <p:spPr bwMode="auto">
          <a:xfrm rot="5400000">
            <a:off x="1171575" y="5457825"/>
            <a:ext cx="53340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8" idx="5"/>
            <a:endCxn id="30" idx="0"/>
          </p:cNvCxnSpPr>
          <p:nvPr/>
        </p:nvCxnSpPr>
        <p:spPr bwMode="auto">
          <a:xfrm rot="16200000" flipH="1">
            <a:off x="1790700" y="5448300"/>
            <a:ext cx="533400"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bwMode="auto">
          <a:xfrm>
            <a:off x="6848475" y="5019675"/>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17</a:t>
            </a:r>
          </a:p>
        </p:txBody>
      </p:sp>
      <p:cxnSp>
        <p:nvCxnSpPr>
          <p:cNvPr id="59" name="Straight Connector 58"/>
          <p:cNvCxnSpPr>
            <a:stCxn id="64" idx="5"/>
            <a:endCxn id="56" idx="0"/>
          </p:cNvCxnSpPr>
          <p:nvPr/>
        </p:nvCxnSpPr>
        <p:spPr bwMode="auto">
          <a:xfrm rot="16200000" flipH="1">
            <a:off x="6743700" y="4686300"/>
            <a:ext cx="523875" cy="142875"/>
          </a:xfrm>
          <a:prstGeom prst="line">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auto">
          <a:xfrm>
            <a:off x="6848475" y="23526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61" name="Oval 60"/>
          <p:cNvSpPr/>
          <p:nvPr/>
        </p:nvSpPr>
        <p:spPr bwMode="auto">
          <a:xfrm>
            <a:off x="5934075" y="3190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62" name="Oval 61"/>
          <p:cNvSpPr/>
          <p:nvPr/>
        </p:nvSpPr>
        <p:spPr bwMode="auto">
          <a:xfrm>
            <a:off x="7839075" y="3190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63" name="Oval 62"/>
          <p:cNvSpPr/>
          <p:nvPr/>
        </p:nvSpPr>
        <p:spPr bwMode="auto">
          <a:xfrm>
            <a:off x="5324475" y="41052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64" name="Oval 63"/>
          <p:cNvSpPr/>
          <p:nvPr/>
        </p:nvSpPr>
        <p:spPr bwMode="auto">
          <a:xfrm>
            <a:off x="6543675" y="4105275"/>
            <a:ext cx="457200" cy="4572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65" name="Oval 64"/>
          <p:cNvSpPr/>
          <p:nvPr/>
        </p:nvSpPr>
        <p:spPr bwMode="auto">
          <a:xfrm>
            <a:off x="7305675" y="41052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66" name="Oval 65"/>
          <p:cNvSpPr/>
          <p:nvPr/>
        </p:nvSpPr>
        <p:spPr bwMode="auto">
          <a:xfrm>
            <a:off x="8382000" y="41052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67" name="Straight Connector 66"/>
          <p:cNvCxnSpPr>
            <a:stCxn id="60" idx="3"/>
            <a:endCxn id="61" idx="7"/>
          </p:cNvCxnSpPr>
          <p:nvPr/>
        </p:nvCxnSpPr>
        <p:spPr bwMode="auto">
          <a:xfrm rot="5400000">
            <a:off x="6362700" y="2705100"/>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5"/>
            <a:endCxn id="62" idx="1"/>
          </p:cNvCxnSpPr>
          <p:nvPr/>
        </p:nvCxnSpPr>
        <p:spPr bwMode="auto">
          <a:xfrm rot="16200000" flipH="1">
            <a:off x="7315200" y="2667000"/>
            <a:ext cx="514350" cy="666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1" idx="3"/>
            <a:endCxn id="63" idx="0"/>
          </p:cNvCxnSpPr>
          <p:nvPr/>
        </p:nvCxnSpPr>
        <p:spPr bwMode="auto">
          <a:xfrm rot="5400000">
            <a:off x="5514975" y="3619500"/>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1" idx="5"/>
            <a:endCxn id="64" idx="0"/>
          </p:cNvCxnSpPr>
          <p:nvPr/>
        </p:nvCxnSpPr>
        <p:spPr bwMode="auto">
          <a:xfrm rot="16200000" flipH="1">
            <a:off x="6286500" y="3619500"/>
            <a:ext cx="523875" cy="447675"/>
          </a:xfrm>
          <a:prstGeom prst="line">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3"/>
            <a:endCxn id="65" idx="0"/>
          </p:cNvCxnSpPr>
          <p:nvPr/>
        </p:nvCxnSpPr>
        <p:spPr bwMode="auto">
          <a:xfrm rot="5400000">
            <a:off x="7458075" y="3657600"/>
            <a:ext cx="5238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2" idx="5"/>
            <a:endCxn id="66" idx="0"/>
          </p:cNvCxnSpPr>
          <p:nvPr/>
        </p:nvCxnSpPr>
        <p:spPr bwMode="auto">
          <a:xfrm rot="16200000" flipH="1">
            <a:off x="8158162" y="3652838"/>
            <a:ext cx="523875" cy="3810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7086600" y="4572000"/>
            <a:ext cx="981075" cy="7524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3"/>
          <p:cNvSpPr txBox="1">
            <a:spLocks noChangeArrowheads="1"/>
          </p:cNvSpPr>
          <p:nvPr/>
        </p:nvSpPr>
        <p:spPr bwMode="auto">
          <a:xfrm>
            <a:off x="8153400" y="51054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sp>
        <p:nvSpPr>
          <p:cNvPr id="76" name="Oval 75"/>
          <p:cNvSpPr/>
          <p:nvPr/>
        </p:nvSpPr>
        <p:spPr bwMode="auto">
          <a:xfrm>
            <a:off x="6400800" y="5943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16</a:t>
            </a:r>
          </a:p>
        </p:txBody>
      </p:sp>
      <p:sp>
        <p:nvSpPr>
          <p:cNvPr id="77" name="Oval 76"/>
          <p:cNvSpPr/>
          <p:nvPr/>
        </p:nvSpPr>
        <p:spPr bwMode="auto">
          <a:xfrm>
            <a:off x="7315200" y="5943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19</a:t>
            </a:r>
          </a:p>
        </p:txBody>
      </p:sp>
      <p:cxnSp>
        <p:nvCxnSpPr>
          <p:cNvPr id="78" name="Straight Connector 77"/>
          <p:cNvCxnSpPr>
            <a:stCxn id="56" idx="3"/>
            <a:endCxn id="76" idx="0"/>
          </p:cNvCxnSpPr>
          <p:nvPr/>
        </p:nvCxnSpPr>
        <p:spPr bwMode="auto">
          <a:xfrm rot="5400000">
            <a:off x="6505575" y="5534025"/>
            <a:ext cx="53340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6" idx="5"/>
            <a:endCxn id="77" idx="0"/>
          </p:cNvCxnSpPr>
          <p:nvPr/>
        </p:nvCxnSpPr>
        <p:spPr bwMode="auto">
          <a:xfrm rot="16200000" flipH="1">
            <a:off x="7124700" y="5524500"/>
            <a:ext cx="533400"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Freeform 80"/>
          <p:cNvSpPr/>
          <p:nvPr/>
        </p:nvSpPr>
        <p:spPr>
          <a:xfrm>
            <a:off x="6253163" y="3603625"/>
            <a:ext cx="706437" cy="1431925"/>
          </a:xfrm>
          <a:custGeom>
            <a:avLst/>
            <a:gdLst>
              <a:gd name="connsiteX0" fmla="*/ 65963 w 707408"/>
              <a:gd name="connsiteY0" fmla="*/ 0 h 1433015"/>
              <a:gd name="connsiteX1" fmla="*/ 106907 w 707408"/>
              <a:gd name="connsiteY1" fmla="*/ 1023582 h 1433015"/>
              <a:gd name="connsiteX2" fmla="*/ 707408 w 707408"/>
              <a:gd name="connsiteY2" fmla="*/ 1433015 h 1433015"/>
            </a:gdLst>
            <a:ahLst/>
            <a:cxnLst>
              <a:cxn ang="0">
                <a:pos x="connsiteX0" y="connsiteY0"/>
              </a:cxn>
              <a:cxn ang="0">
                <a:pos x="connsiteX1" y="connsiteY1"/>
              </a:cxn>
              <a:cxn ang="0">
                <a:pos x="connsiteX2" y="connsiteY2"/>
              </a:cxn>
            </a:cxnLst>
            <a:rect l="l" t="t" r="r" b="b"/>
            <a:pathLst>
              <a:path w="707408" h="1433015">
                <a:moveTo>
                  <a:pt x="65963" y="0"/>
                </a:moveTo>
                <a:cubicBezTo>
                  <a:pt x="32981" y="392373"/>
                  <a:pt x="0" y="784746"/>
                  <a:pt x="106907" y="1023582"/>
                </a:cubicBezTo>
                <a:cubicBezTo>
                  <a:pt x="213814" y="1262418"/>
                  <a:pt x="460611" y="1347716"/>
                  <a:pt x="707408" y="1433015"/>
                </a:cubicBezTo>
              </a:path>
            </a:pathLst>
          </a:cu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spTree>
    <p:extLst>
      <p:ext uri="{BB962C8B-B14F-4D97-AF65-F5344CB8AC3E}">
        <p14:creationId xmlns:p14="http://schemas.microsoft.com/office/powerpoint/2010/main" val="50827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9442">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9442">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70"/>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64"/>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9"/>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7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P spid="43" grpId="0" animBg="1"/>
      <p:bldP spid="44" grpId="0" animBg="1"/>
      <p:bldP spid="46" grpId="0" animBg="1"/>
      <p:bldP spid="47" grpId="0" animBg="1"/>
      <p:bldP spid="48" grpId="0" animBg="1"/>
      <p:bldP spid="49" grpId="0" animBg="1"/>
      <p:bldP spid="58" grpId="0"/>
      <p:bldP spid="29" grpId="0" animBg="1"/>
      <p:bldP spid="30" grpId="0" animBg="1"/>
      <p:bldP spid="56" grpId="0" animBg="1"/>
      <p:bldP spid="60" grpId="0" animBg="1"/>
      <p:bldP spid="61" grpId="0" animBg="1"/>
      <p:bldP spid="62" grpId="0" animBg="1"/>
      <p:bldP spid="63" grpId="0" animBg="1"/>
      <p:bldP spid="64" grpId="0" animBg="1"/>
      <p:bldP spid="64" grpId="1" animBg="1"/>
      <p:bldP spid="65" grpId="0" animBg="1"/>
      <p:bldP spid="66" grpId="0" animBg="1"/>
      <p:bldP spid="74" grpId="0"/>
      <p:bldP spid="74" grpId="1"/>
      <p:bldP spid="76" grpId="0" animBg="1"/>
      <p:bldP spid="77" grpId="0" animBg="1"/>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Rectangle 3"/>
          <p:cNvSpPr>
            <a:spLocks noGrp="1" noChangeArrowheads="1"/>
          </p:cNvSpPr>
          <p:nvPr>
            <p:ph type="body" idx="1"/>
          </p:nvPr>
        </p:nvSpPr>
        <p:spPr>
          <a:xfrm>
            <a:off x="267269" y="479946"/>
            <a:ext cx="8077200" cy="1219200"/>
          </a:xfrm>
        </p:spPr>
        <p:txBody>
          <a:bodyPr/>
          <a:lstStyle/>
          <a:p>
            <a:pPr marL="0" lvl="2" indent="571500" eaLnBrk="1" hangingPunct="1">
              <a:lnSpc>
                <a:spcPct val="110000"/>
              </a:lnSpc>
              <a:spcBef>
                <a:spcPts val="400"/>
              </a:spcBef>
              <a:buFont typeface="Calibri" pitchFamily="34" charset="0"/>
              <a:buAutoNum type="alphaLcParenR" startAt="3"/>
            </a:pPr>
            <a:r>
              <a:rPr lang="en-US">
                <a:latin typeface="Tahoma" pitchFamily="34" charset="0"/>
              </a:rPr>
              <a:t>Trường hợp 3: X có hai nút con</a:t>
            </a:r>
          </a:p>
          <a:p>
            <a:pPr marL="365125" lvl="3" indent="571500" eaLnBrk="1" hangingPunct="1">
              <a:lnSpc>
                <a:spcPct val="110000"/>
              </a:lnSpc>
              <a:spcBef>
                <a:spcPts val="400"/>
              </a:spcBef>
              <a:buFont typeface="Arial" pitchFamily="34" charset="0"/>
              <a:buChar char="•"/>
            </a:pPr>
            <a:r>
              <a:rPr lang="en-US" sz="2400">
                <a:latin typeface="Tahoma" pitchFamily="34" charset="0"/>
              </a:rPr>
              <a:t>Không thể xóa trực tiếp X.</a:t>
            </a:r>
            <a:endParaRPr lang="en-US">
              <a:latin typeface="Tahoma" pitchFamily="34" charset="0"/>
            </a:endParaRPr>
          </a:p>
        </p:txBody>
      </p:sp>
      <p:sp>
        <p:nvSpPr>
          <p:cNvPr id="23245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 name="Oval 37"/>
          <p:cNvSpPr/>
          <p:nvPr/>
        </p:nvSpPr>
        <p:spPr bwMode="auto">
          <a:xfrm>
            <a:off x="6238875" y="4572000"/>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39" name="Straight Connector 38"/>
          <p:cNvCxnSpPr>
            <a:stCxn id="47" idx="3"/>
            <a:endCxn id="38" idx="0"/>
          </p:cNvCxnSpPr>
          <p:nvPr/>
        </p:nvCxnSpPr>
        <p:spPr bwMode="auto">
          <a:xfrm rot="5400000">
            <a:off x="6276975" y="4238625"/>
            <a:ext cx="523875" cy="142875"/>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42" name="Oval 41"/>
          <p:cNvSpPr/>
          <p:nvPr/>
        </p:nvSpPr>
        <p:spPr bwMode="auto">
          <a:xfrm>
            <a:off x="6848475" y="1905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43" name="Oval 42"/>
          <p:cNvSpPr/>
          <p:nvPr/>
        </p:nvSpPr>
        <p:spPr bwMode="auto">
          <a:xfrm>
            <a:off x="5934075" y="2743200"/>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44" name="Oval 43"/>
          <p:cNvSpPr/>
          <p:nvPr/>
        </p:nvSpPr>
        <p:spPr bwMode="auto">
          <a:xfrm>
            <a:off x="7839075" y="2743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46" name="Oval 45"/>
          <p:cNvSpPr/>
          <p:nvPr/>
        </p:nvSpPr>
        <p:spPr bwMode="auto">
          <a:xfrm>
            <a:off x="5324475" y="3657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47" name="Oval 46"/>
          <p:cNvSpPr/>
          <p:nvPr/>
        </p:nvSpPr>
        <p:spPr bwMode="auto">
          <a:xfrm>
            <a:off x="6543675" y="3657600"/>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48" name="Oval 47"/>
          <p:cNvSpPr/>
          <p:nvPr/>
        </p:nvSpPr>
        <p:spPr bwMode="auto">
          <a:xfrm>
            <a:off x="7305675" y="3657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49" name="Oval 48"/>
          <p:cNvSpPr/>
          <p:nvPr/>
        </p:nvSpPr>
        <p:spPr bwMode="auto">
          <a:xfrm>
            <a:off x="8382000" y="3657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50" name="Straight Connector 49"/>
          <p:cNvCxnSpPr>
            <a:stCxn id="42" idx="3"/>
            <a:endCxn id="43" idx="7"/>
          </p:cNvCxnSpPr>
          <p:nvPr/>
        </p:nvCxnSpPr>
        <p:spPr bwMode="auto">
          <a:xfrm rot="5400000">
            <a:off x="6362700" y="2257425"/>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2" idx="5"/>
            <a:endCxn id="44" idx="1"/>
          </p:cNvCxnSpPr>
          <p:nvPr/>
        </p:nvCxnSpPr>
        <p:spPr bwMode="auto">
          <a:xfrm rot="16200000" flipH="1">
            <a:off x="7315200" y="2219325"/>
            <a:ext cx="514350" cy="666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3" idx="3"/>
            <a:endCxn id="46" idx="0"/>
          </p:cNvCxnSpPr>
          <p:nvPr/>
        </p:nvCxnSpPr>
        <p:spPr bwMode="auto">
          <a:xfrm rot="5400000">
            <a:off x="5514975" y="3171825"/>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5"/>
            <a:endCxn id="47" idx="0"/>
          </p:cNvCxnSpPr>
          <p:nvPr/>
        </p:nvCxnSpPr>
        <p:spPr bwMode="auto">
          <a:xfrm rot="16200000" flipH="1">
            <a:off x="6286500" y="3171825"/>
            <a:ext cx="523875" cy="447675"/>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3"/>
            <a:endCxn id="48" idx="0"/>
          </p:cNvCxnSpPr>
          <p:nvPr/>
        </p:nvCxnSpPr>
        <p:spPr bwMode="auto">
          <a:xfrm rot="5400000">
            <a:off x="7458075" y="3209925"/>
            <a:ext cx="5238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4" idx="5"/>
            <a:endCxn id="49" idx="0"/>
          </p:cNvCxnSpPr>
          <p:nvPr/>
        </p:nvCxnSpPr>
        <p:spPr bwMode="auto">
          <a:xfrm rot="16200000" flipH="1">
            <a:off x="8158162" y="3205163"/>
            <a:ext cx="523875" cy="3810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846763" y="2387600"/>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2468" name="Rectangle 3"/>
          <p:cNvSpPr txBox="1">
            <a:spLocks noChangeArrowheads="1"/>
          </p:cNvSpPr>
          <p:nvPr/>
        </p:nvSpPr>
        <p:spPr bwMode="auto">
          <a:xfrm>
            <a:off x="5857875" y="16764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sp>
        <p:nvSpPr>
          <p:cNvPr id="29" name="Oval 28"/>
          <p:cNvSpPr/>
          <p:nvPr/>
        </p:nvSpPr>
        <p:spPr bwMode="auto">
          <a:xfrm>
            <a:off x="5791200" y="549592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9</a:t>
            </a:r>
          </a:p>
        </p:txBody>
      </p:sp>
      <p:sp>
        <p:nvSpPr>
          <p:cNvPr id="30" name="Oval 29"/>
          <p:cNvSpPr/>
          <p:nvPr/>
        </p:nvSpPr>
        <p:spPr bwMode="auto">
          <a:xfrm>
            <a:off x="6705600" y="549592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12</a:t>
            </a:r>
          </a:p>
        </p:txBody>
      </p:sp>
      <p:cxnSp>
        <p:nvCxnSpPr>
          <p:cNvPr id="31" name="Straight Connector 30"/>
          <p:cNvCxnSpPr>
            <a:stCxn id="38" idx="3"/>
            <a:endCxn id="29" idx="0"/>
          </p:cNvCxnSpPr>
          <p:nvPr/>
        </p:nvCxnSpPr>
        <p:spPr bwMode="auto">
          <a:xfrm rot="5400000">
            <a:off x="5895975" y="5086350"/>
            <a:ext cx="53340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8" idx="5"/>
            <a:endCxn id="30" idx="0"/>
          </p:cNvCxnSpPr>
          <p:nvPr/>
        </p:nvCxnSpPr>
        <p:spPr bwMode="auto">
          <a:xfrm rot="16200000" flipH="1">
            <a:off x="6515100" y="5076825"/>
            <a:ext cx="533400"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16200000" flipH="1">
            <a:off x="5448300" y="5076825"/>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Rectangle 3"/>
          <p:cNvSpPr txBox="1">
            <a:spLocks noChangeArrowheads="1"/>
          </p:cNvSpPr>
          <p:nvPr/>
        </p:nvSpPr>
        <p:spPr bwMode="auto">
          <a:xfrm>
            <a:off x="5105400" y="445135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Y</a:t>
            </a:r>
            <a:endParaRPr lang="en-US" sz="2400" baseline="30000">
              <a:latin typeface="Calibri" pitchFamily="34" charset="0"/>
              <a:cs typeface="Calibri" pitchFamily="34" charset="0"/>
            </a:endParaRPr>
          </a:p>
        </p:txBody>
      </p:sp>
      <p:sp>
        <p:nvSpPr>
          <p:cNvPr id="84" name="Oval 83"/>
          <p:cNvSpPr/>
          <p:nvPr/>
        </p:nvSpPr>
        <p:spPr bwMode="auto">
          <a:xfrm>
            <a:off x="5929313" y="2738438"/>
            <a:ext cx="457200" cy="466725"/>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9</a:t>
            </a:r>
          </a:p>
        </p:txBody>
      </p:sp>
    </p:spTree>
    <p:extLst>
      <p:ext uri="{BB962C8B-B14F-4D97-AF65-F5344CB8AC3E}">
        <p14:creationId xmlns:p14="http://schemas.microsoft.com/office/powerpoint/2010/main" val="184642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80"/>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82" grpId="0"/>
      <p:bldP spid="82" grpId="1"/>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bwMode="auto">
          <a:xfrm>
            <a:off x="1585913" y="2271713"/>
            <a:ext cx="457200" cy="466725"/>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sp>
        <p:nvSpPr>
          <p:cNvPr id="4" name="Oval 3"/>
          <p:cNvSpPr/>
          <p:nvPr/>
        </p:nvSpPr>
        <p:spPr bwMode="auto">
          <a:xfrm>
            <a:off x="1676400" y="4105275"/>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5" name="Straight Connector 4"/>
          <p:cNvCxnSpPr>
            <a:stCxn id="10" idx="3"/>
            <a:endCxn id="4" idx="0"/>
          </p:cNvCxnSpPr>
          <p:nvPr/>
        </p:nvCxnSpPr>
        <p:spPr bwMode="auto">
          <a:xfrm rot="5400000">
            <a:off x="1824037" y="3662363"/>
            <a:ext cx="523875" cy="361950"/>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6" name="Oval 5"/>
          <p:cNvSpPr/>
          <p:nvPr/>
        </p:nvSpPr>
        <p:spPr bwMode="auto">
          <a:xfrm>
            <a:off x="2505075" y="14382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7" name="Oval 6"/>
          <p:cNvSpPr/>
          <p:nvPr/>
        </p:nvSpPr>
        <p:spPr bwMode="auto">
          <a:xfrm>
            <a:off x="1590675" y="2276475"/>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8" name="Oval 7"/>
          <p:cNvSpPr/>
          <p:nvPr/>
        </p:nvSpPr>
        <p:spPr bwMode="auto">
          <a:xfrm>
            <a:off x="3419475" y="22764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9" name="Oval 8"/>
          <p:cNvSpPr/>
          <p:nvPr/>
        </p:nvSpPr>
        <p:spPr bwMode="auto">
          <a:xfrm>
            <a:off x="981075" y="3190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10" name="Oval 9"/>
          <p:cNvSpPr/>
          <p:nvPr/>
        </p:nvSpPr>
        <p:spPr bwMode="auto">
          <a:xfrm>
            <a:off x="2200275" y="3190875"/>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11" name="Oval 10"/>
          <p:cNvSpPr/>
          <p:nvPr/>
        </p:nvSpPr>
        <p:spPr bwMode="auto">
          <a:xfrm>
            <a:off x="2971800" y="3190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12" name="Oval 11"/>
          <p:cNvSpPr/>
          <p:nvPr/>
        </p:nvSpPr>
        <p:spPr bwMode="auto">
          <a:xfrm>
            <a:off x="3886200" y="3190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13" name="Straight Connector 12"/>
          <p:cNvCxnSpPr>
            <a:stCxn id="6" idx="3"/>
            <a:endCxn id="7" idx="7"/>
          </p:cNvCxnSpPr>
          <p:nvPr/>
        </p:nvCxnSpPr>
        <p:spPr bwMode="auto">
          <a:xfrm rot="5400000">
            <a:off x="2019300" y="1790700"/>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5"/>
            <a:endCxn id="8" idx="1"/>
          </p:cNvCxnSpPr>
          <p:nvPr/>
        </p:nvCxnSpPr>
        <p:spPr bwMode="auto">
          <a:xfrm rot="16200000" flipH="1">
            <a:off x="2933700" y="1790700"/>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9" idx="0"/>
          </p:cNvCxnSpPr>
          <p:nvPr/>
        </p:nvCxnSpPr>
        <p:spPr bwMode="auto">
          <a:xfrm rot="5400000">
            <a:off x="1171575" y="2705100"/>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5"/>
            <a:endCxn id="10" idx="0"/>
          </p:cNvCxnSpPr>
          <p:nvPr/>
        </p:nvCxnSpPr>
        <p:spPr bwMode="auto">
          <a:xfrm rot="16200000" flipH="1">
            <a:off x="1943100" y="2705100"/>
            <a:ext cx="523875" cy="447675"/>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a:endCxn id="11" idx="0"/>
          </p:cNvCxnSpPr>
          <p:nvPr/>
        </p:nvCxnSpPr>
        <p:spPr bwMode="auto">
          <a:xfrm rot="5400000">
            <a:off x="3081337" y="2786063"/>
            <a:ext cx="523875"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5"/>
            <a:endCxn id="12" idx="0"/>
          </p:cNvCxnSpPr>
          <p:nvPr/>
        </p:nvCxnSpPr>
        <p:spPr bwMode="auto">
          <a:xfrm rot="16200000" flipH="1">
            <a:off x="3700462" y="2776538"/>
            <a:ext cx="523875"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03363" y="1920875"/>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3491" name="Rectangle 3"/>
          <p:cNvSpPr txBox="1">
            <a:spLocks noChangeArrowheads="1"/>
          </p:cNvSpPr>
          <p:nvPr/>
        </p:nvSpPr>
        <p:spPr bwMode="auto">
          <a:xfrm>
            <a:off x="1438275" y="12192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sp>
        <p:nvSpPr>
          <p:cNvPr id="22" name="Oval 21"/>
          <p:cNvSpPr/>
          <p:nvPr/>
        </p:nvSpPr>
        <p:spPr bwMode="auto">
          <a:xfrm>
            <a:off x="1981200" y="5014913"/>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12</a:t>
            </a:r>
          </a:p>
        </p:txBody>
      </p:sp>
      <p:cxnSp>
        <p:nvCxnSpPr>
          <p:cNvPr id="24" name="Straight Connector 23"/>
          <p:cNvCxnSpPr>
            <a:stCxn id="4" idx="5"/>
            <a:endCxn id="22" idx="0"/>
          </p:cNvCxnSpPr>
          <p:nvPr/>
        </p:nvCxnSpPr>
        <p:spPr bwMode="auto">
          <a:xfrm rot="16200000" flipH="1">
            <a:off x="1878806" y="4683919"/>
            <a:ext cx="519113" cy="142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143000" y="4497388"/>
            <a:ext cx="457200" cy="303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3"/>
          <p:cNvSpPr txBox="1">
            <a:spLocks noChangeArrowheads="1"/>
          </p:cNvSpPr>
          <p:nvPr/>
        </p:nvSpPr>
        <p:spPr bwMode="auto">
          <a:xfrm>
            <a:off x="609600" y="46482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Y</a:t>
            </a:r>
            <a:endParaRPr lang="en-US" sz="2400" baseline="30000">
              <a:latin typeface="Calibri" pitchFamily="34" charset="0"/>
              <a:cs typeface="Calibri" pitchFamily="34" charset="0"/>
            </a:endParaRPr>
          </a:p>
        </p:txBody>
      </p:sp>
      <p:cxnSp>
        <p:nvCxnSpPr>
          <p:cNvPr id="31" name="Straight Connector 30"/>
          <p:cNvCxnSpPr>
            <a:stCxn id="10" idx="3"/>
            <a:endCxn id="22" idx="0"/>
          </p:cNvCxnSpPr>
          <p:nvPr/>
        </p:nvCxnSpPr>
        <p:spPr bwMode="auto">
          <a:xfrm rot="5400000">
            <a:off x="1521618" y="4269582"/>
            <a:ext cx="1433513" cy="57150"/>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15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26" grpId="0"/>
      <p:bldP spid="2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bwMode="auto">
          <a:xfrm>
            <a:off x="5791200" y="2728913"/>
            <a:ext cx="457200" cy="466725"/>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36" name="Oval 35"/>
          <p:cNvSpPr/>
          <p:nvPr/>
        </p:nvSpPr>
        <p:spPr bwMode="auto">
          <a:xfrm>
            <a:off x="6696075" y="4562475"/>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17</a:t>
            </a:r>
          </a:p>
        </p:txBody>
      </p:sp>
      <p:cxnSp>
        <p:nvCxnSpPr>
          <p:cNvPr id="37" name="Straight Connector 36"/>
          <p:cNvCxnSpPr>
            <a:stCxn id="42" idx="5"/>
            <a:endCxn id="36" idx="0"/>
          </p:cNvCxnSpPr>
          <p:nvPr/>
        </p:nvCxnSpPr>
        <p:spPr bwMode="auto">
          <a:xfrm rot="16200000" flipH="1">
            <a:off x="6591300" y="4229100"/>
            <a:ext cx="523875" cy="142875"/>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38" name="Oval 37"/>
          <p:cNvSpPr/>
          <p:nvPr/>
        </p:nvSpPr>
        <p:spPr bwMode="auto">
          <a:xfrm>
            <a:off x="6696075" y="18954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39" name="Oval 38"/>
          <p:cNvSpPr/>
          <p:nvPr/>
        </p:nvSpPr>
        <p:spPr bwMode="auto">
          <a:xfrm>
            <a:off x="5781675" y="27336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40" name="Oval 39"/>
          <p:cNvSpPr/>
          <p:nvPr/>
        </p:nvSpPr>
        <p:spPr bwMode="auto">
          <a:xfrm>
            <a:off x="7686675" y="27336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41" name="Oval 40"/>
          <p:cNvSpPr/>
          <p:nvPr/>
        </p:nvSpPr>
        <p:spPr bwMode="auto">
          <a:xfrm>
            <a:off x="5172075" y="36480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42" name="Oval 41"/>
          <p:cNvSpPr/>
          <p:nvPr/>
        </p:nvSpPr>
        <p:spPr bwMode="auto">
          <a:xfrm>
            <a:off x="6391275" y="3648075"/>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43" name="Oval 42"/>
          <p:cNvSpPr/>
          <p:nvPr/>
        </p:nvSpPr>
        <p:spPr bwMode="auto">
          <a:xfrm>
            <a:off x="7153275" y="36480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44" name="Oval 43"/>
          <p:cNvSpPr/>
          <p:nvPr/>
        </p:nvSpPr>
        <p:spPr bwMode="auto">
          <a:xfrm>
            <a:off x="8229600" y="36480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45" name="Straight Connector 44"/>
          <p:cNvCxnSpPr>
            <a:stCxn id="38" idx="3"/>
            <a:endCxn id="39" idx="7"/>
          </p:cNvCxnSpPr>
          <p:nvPr/>
        </p:nvCxnSpPr>
        <p:spPr bwMode="auto">
          <a:xfrm rot="5400000">
            <a:off x="6210300" y="2247900"/>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8" idx="5"/>
            <a:endCxn id="40" idx="1"/>
          </p:cNvCxnSpPr>
          <p:nvPr/>
        </p:nvCxnSpPr>
        <p:spPr bwMode="auto">
          <a:xfrm rot="16200000" flipH="1">
            <a:off x="7162800" y="2209800"/>
            <a:ext cx="514350" cy="666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9" idx="3"/>
            <a:endCxn id="41" idx="0"/>
          </p:cNvCxnSpPr>
          <p:nvPr/>
        </p:nvCxnSpPr>
        <p:spPr bwMode="auto">
          <a:xfrm rot="5400000">
            <a:off x="5362575" y="3162300"/>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5"/>
            <a:endCxn id="42" idx="0"/>
          </p:cNvCxnSpPr>
          <p:nvPr/>
        </p:nvCxnSpPr>
        <p:spPr bwMode="auto">
          <a:xfrm rot="16200000" flipH="1">
            <a:off x="6134100" y="3162300"/>
            <a:ext cx="523875" cy="447675"/>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3"/>
            <a:endCxn id="43" idx="0"/>
          </p:cNvCxnSpPr>
          <p:nvPr/>
        </p:nvCxnSpPr>
        <p:spPr bwMode="auto">
          <a:xfrm rot="5400000">
            <a:off x="7305675" y="3200400"/>
            <a:ext cx="5238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0" idx="5"/>
            <a:endCxn id="44" idx="0"/>
          </p:cNvCxnSpPr>
          <p:nvPr/>
        </p:nvCxnSpPr>
        <p:spPr bwMode="auto">
          <a:xfrm rot="16200000" flipH="1">
            <a:off x="8005762" y="3195638"/>
            <a:ext cx="523875" cy="3810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5676901" y="2247900"/>
            <a:ext cx="5334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4515" name="Rectangle 3"/>
          <p:cNvSpPr txBox="1">
            <a:spLocks noChangeArrowheads="1"/>
          </p:cNvSpPr>
          <p:nvPr/>
        </p:nvSpPr>
        <p:spPr bwMode="auto">
          <a:xfrm>
            <a:off x="5562600" y="14478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sp>
        <p:nvSpPr>
          <p:cNvPr id="53" name="Oval 52"/>
          <p:cNvSpPr/>
          <p:nvPr/>
        </p:nvSpPr>
        <p:spPr bwMode="auto">
          <a:xfrm>
            <a:off x="6248400" y="54864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16</a:t>
            </a:r>
          </a:p>
        </p:txBody>
      </p:sp>
      <p:sp>
        <p:nvSpPr>
          <p:cNvPr id="54" name="Oval 53"/>
          <p:cNvSpPr/>
          <p:nvPr/>
        </p:nvSpPr>
        <p:spPr bwMode="auto">
          <a:xfrm>
            <a:off x="7162800" y="54864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19</a:t>
            </a:r>
          </a:p>
        </p:txBody>
      </p:sp>
      <p:cxnSp>
        <p:nvCxnSpPr>
          <p:cNvPr id="55" name="Straight Connector 54"/>
          <p:cNvCxnSpPr>
            <a:stCxn id="36" idx="3"/>
            <a:endCxn id="53" idx="0"/>
          </p:cNvCxnSpPr>
          <p:nvPr/>
        </p:nvCxnSpPr>
        <p:spPr bwMode="auto">
          <a:xfrm rot="5400000">
            <a:off x="6353175" y="5076825"/>
            <a:ext cx="53340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6" idx="5"/>
            <a:endCxn id="54" idx="0"/>
          </p:cNvCxnSpPr>
          <p:nvPr/>
        </p:nvCxnSpPr>
        <p:spPr bwMode="auto">
          <a:xfrm rot="16200000" flipH="1">
            <a:off x="6972300" y="5067300"/>
            <a:ext cx="533400"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5486400" y="4343400"/>
            <a:ext cx="685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3"/>
          <p:cNvSpPr txBox="1">
            <a:spLocks noChangeArrowheads="1"/>
          </p:cNvSpPr>
          <p:nvPr/>
        </p:nvSpPr>
        <p:spPr bwMode="auto">
          <a:xfrm>
            <a:off x="4953000" y="48006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Y</a:t>
            </a:r>
            <a:endParaRPr lang="en-US" sz="2400" baseline="30000">
              <a:latin typeface="Calibri" pitchFamily="34" charset="0"/>
              <a:cs typeface="Calibri" pitchFamily="34" charset="0"/>
            </a:endParaRPr>
          </a:p>
        </p:txBody>
      </p:sp>
      <p:sp>
        <p:nvSpPr>
          <p:cNvPr id="63" name="Freeform 62"/>
          <p:cNvSpPr/>
          <p:nvPr/>
        </p:nvSpPr>
        <p:spPr>
          <a:xfrm>
            <a:off x="6096000" y="3124200"/>
            <a:ext cx="708025" cy="1447800"/>
          </a:xfrm>
          <a:custGeom>
            <a:avLst/>
            <a:gdLst>
              <a:gd name="connsiteX0" fmla="*/ 65963 w 707408"/>
              <a:gd name="connsiteY0" fmla="*/ 0 h 1433015"/>
              <a:gd name="connsiteX1" fmla="*/ 106907 w 707408"/>
              <a:gd name="connsiteY1" fmla="*/ 1023582 h 1433015"/>
              <a:gd name="connsiteX2" fmla="*/ 707408 w 707408"/>
              <a:gd name="connsiteY2" fmla="*/ 1433015 h 1433015"/>
            </a:gdLst>
            <a:ahLst/>
            <a:cxnLst>
              <a:cxn ang="0">
                <a:pos x="connsiteX0" y="connsiteY0"/>
              </a:cxn>
              <a:cxn ang="0">
                <a:pos x="connsiteX1" y="connsiteY1"/>
              </a:cxn>
              <a:cxn ang="0">
                <a:pos x="connsiteX2" y="connsiteY2"/>
              </a:cxn>
            </a:cxnLst>
            <a:rect l="l" t="t" r="r" b="b"/>
            <a:pathLst>
              <a:path w="707408" h="1433015">
                <a:moveTo>
                  <a:pt x="65963" y="0"/>
                </a:moveTo>
                <a:cubicBezTo>
                  <a:pt x="32981" y="392373"/>
                  <a:pt x="0" y="784746"/>
                  <a:pt x="106907" y="1023582"/>
                </a:cubicBezTo>
                <a:cubicBezTo>
                  <a:pt x="213814" y="1262418"/>
                  <a:pt x="460611" y="1347716"/>
                  <a:pt x="707408" y="1433015"/>
                </a:cubicBezTo>
              </a:path>
            </a:pathLst>
          </a:cu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spTree>
    <p:extLst>
      <p:ext uri="{BB962C8B-B14F-4D97-AF65-F5344CB8AC3E}">
        <p14:creationId xmlns:p14="http://schemas.microsoft.com/office/powerpoint/2010/main" val="290237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4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2" grpId="0" animBg="1"/>
      <p:bldP spid="61" grpId="0"/>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5523" name="Rectangle 3"/>
          <p:cNvSpPr txBox="1">
            <a:spLocks noChangeArrowheads="1"/>
          </p:cNvSpPr>
          <p:nvPr/>
        </p:nvSpPr>
        <p:spPr bwMode="auto">
          <a:xfrm>
            <a:off x="304800" y="180975"/>
            <a:ext cx="8208963" cy="6629400"/>
          </a:xfrm>
          <a:prstGeom prst="rect">
            <a:avLst/>
          </a:prstGeom>
          <a:noFill/>
          <a:ln w="9525">
            <a:noFill/>
            <a:miter lim="800000"/>
            <a:headEnd/>
            <a:tailEnd/>
          </a:ln>
        </p:spPr>
        <p:txBody>
          <a:bodyPr/>
          <a:lstStyle/>
          <a:p>
            <a:pPr marL="400050" lvl="2">
              <a:buFont typeface="Arial" pitchFamily="34" charset="0"/>
              <a:buNone/>
            </a:pPr>
            <a:r>
              <a:rPr lang="en-US" sz="2000">
                <a:latin typeface="Consolas" pitchFamily="49" charset="0"/>
                <a:cs typeface="Courier New" pitchFamily="49" charset="0"/>
              </a:rPr>
              <a:t>int DelNode(Tree &amp;t, int x)</a:t>
            </a:r>
          </a:p>
          <a:p>
            <a:pPr marL="400050" lvl="2">
              <a:buFont typeface="Arial" pitchFamily="34" charset="0"/>
              <a:buNone/>
            </a:pPr>
            <a:r>
              <a:rPr lang="en-US" sz="2000">
                <a:latin typeface="Consolas" pitchFamily="49" charset="0"/>
                <a:cs typeface="Courier New" pitchFamily="49" charset="0"/>
              </a:rPr>
              <a:t>{</a:t>
            </a:r>
          </a:p>
          <a:p>
            <a:pPr marL="400050" lvl="2">
              <a:buFont typeface="Arial" pitchFamily="34" charset="0"/>
              <a:buNone/>
            </a:pPr>
            <a:r>
              <a:rPr lang="en-US" sz="2000">
                <a:latin typeface="Consolas" pitchFamily="49" charset="0"/>
                <a:cs typeface="Courier New" pitchFamily="49" charset="0"/>
              </a:rPr>
              <a:t>	if (t== NULL) </a:t>
            </a:r>
          </a:p>
          <a:p>
            <a:pPr marL="400050" lvl="2">
              <a:buFont typeface="Arial" pitchFamily="34" charset="0"/>
              <a:buNone/>
            </a:pPr>
            <a:r>
              <a:rPr lang="en-US" sz="2000">
                <a:latin typeface="Consolas" pitchFamily="49" charset="0"/>
                <a:cs typeface="Courier New" pitchFamily="49" charset="0"/>
              </a:rPr>
              <a:t>	   return 0;   		// không tìm thấy nút x</a:t>
            </a:r>
          </a:p>
          <a:p>
            <a:pPr marL="400050" lvl="2">
              <a:buFont typeface="Arial" pitchFamily="34" charset="0"/>
              <a:buNone/>
            </a:pPr>
            <a:r>
              <a:rPr lang="en-US" sz="2000">
                <a:latin typeface="Consolas" pitchFamily="49" charset="0"/>
                <a:cs typeface="Courier New" pitchFamily="49" charset="0"/>
              </a:rPr>
              <a:t>	if (t-&gt;info &gt; x) </a:t>
            </a:r>
          </a:p>
          <a:p>
            <a:pPr marL="400050" lvl="2">
              <a:buFont typeface="Arial" pitchFamily="34" charset="0"/>
              <a:buNone/>
            </a:pPr>
            <a:r>
              <a:rPr lang="en-US" sz="2000">
                <a:latin typeface="Consolas" pitchFamily="49" charset="0"/>
                <a:cs typeface="Courier New" pitchFamily="49" charset="0"/>
              </a:rPr>
              <a:t>	   return DelNode(t-&gt;left, x);</a:t>
            </a:r>
          </a:p>
          <a:p>
            <a:pPr marL="400050" lvl="2">
              <a:buFont typeface="Arial" pitchFamily="34" charset="0"/>
              <a:buNone/>
            </a:pPr>
            <a:r>
              <a:rPr lang="en-US" sz="2000">
                <a:latin typeface="Consolas" pitchFamily="49" charset="0"/>
                <a:cs typeface="Courier New" pitchFamily="49" charset="0"/>
              </a:rPr>
              <a:t>	if (t-&gt;info &lt; x) </a:t>
            </a:r>
          </a:p>
          <a:p>
            <a:pPr marL="400050" lvl="2">
              <a:buFont typeface="Arial" pitchFamily="34" charset="0"/>
              <a:buNone/>
            </a:pPr>
            <a:r>
              <a:rPr lang="en-US" sz="2000">
                <a:latin typeface="Consolas" pitchFamily="49" charset="0"/>
                <a:cs typeface="Courier New" pitchFamily="49" charset="0"/>
              </a:rPr>
              <a:t>	   return DelNode(t-&gt;right, x);</a:t>
            </a:r>
          </a:p>
          <a:p>
            <a:pPr marL="400050" lvl="2">
              <a:buFont typeface="Arial" pitchFamily="34" charset="0"/>
              <a:buNone/>
            </a:pPr>
            <a:r>
              <a:rPr lang="en-US" sz="2000">
                <a:latin typeface="Consolas" pitchFamily="49" charset="0"/>
                <a:cs typeface="Courier New" pitchFamily="49" charset="0"/>
              </a:rPr>
              <a:t>	Node *p = t;				// t-&gt;info == x</a:t>
            </a:r>
          </a:p>
          <a:p>
            <a:pPr marL="400050" lvl="2">
              <a:buFont typeface="Arial" pitchFamily="34" charset="0"/>
              <a:buNone/>
            </a:pPr>
            <a:r>
              <a:rPr lang="en-US" sz="2000">
                <a:latin typeface="Consolas" pitchFamily="49" charset="0"/>
                <a:cs typeface="Courier New" pitchFamily="49" charset="0"/>
              </a:rPr>
              <a:t>	if (p-&gt;left== NULL)			</a:t>
            </a:r>
          </a:p>
          <a:p>
            <a:pPr marL="400050" lvl="2"/>
            <a:r>
              <a:rPr lang="en-US" sz="2000">
                <a:latin typeface="Consolas" pitchFamily="49" charset="0"/>
                <a:cs typeface="Courier New" pitchFamily="49" charset="0"/>
              </a:rPr>
              <a:t>		t = p-&gt;right;</a:t>
            </a:r>
          </a:p>
          <a:p>
            <a:pPr marL="400050" lvl="2"/>
            <a:r>
              <a:rPr lang="en-US" sz="2000">
                <a:latin typeface="Consolas" pitchFamily="49" charset="0"/>
                <a:cs typeface="Courier New" pitchFamily="49" charset="0"/>
              </a:rPr>
              <a:t>	else</a:t>
            </a:r>
          </a:p>
          <a:p>
            <a:pPr marL="400050" lvl="2"/>
            <a:r>
              <a:rPr lang="en-US" sz="2000">
                <a:latin typeface="Consolas" pitchFamily="49" charset="0"/>
                <a:cs typeface="Courier New" pitchFamily="49" charset="0"/>
              </a:rPr>
              <a:t>	   if (p-&gt;right== NULL) </a:t>
            </a:r>
          </a:p>
          <a:p>
            <a:pPr marL="400050" lvl="2"/>
            <a:r>
              <a:rPr lang="en-US" sz="2000">
                <a:latin typeface="Consolas" pitchFamily="49" charset="0"/>
                <a:cs typeface="Courier New" pitchFamily="49" charset="0"/>
              </a:rPr>
              <a:t>		t = p-&gt;left;</a:t>
            </a:r>
          </a:p>
          <a:p>
            <a:pPr marL="400050" lvl="2"/>
            <a:r>
              <a:rPr lang="en-US" sz="2000">
                <a:latin typeface="Consolas" pitchFamily="49" charset="0"/>
                <a:cs typeface="Courier New" pitchFamily="49" charset="0"/>
              </a:rPr>
              <a:t>	   else {</a:t>
            </a:r>
          </a:p>
          <a:p>
            <a:pPr marL="400050" lvl="2"/>
            <a:r>
              <a:rPr lang="en-US" sz="2000">
                <a:latin typeface="Consolas" pitchFamily="49" charset="0"/>
                <a:cs typeface="Courier New" pitchFamily="49" charset="0"/>
              </a:rPr>
              <a:t>		p = FindSubstitution(p-&gt;right);</a:t>
            </a:r>
          </a:p>
          <a:p>
            <a:pPr marL="400050" lvl="2"/>
            <a:r>
              <a:rPr lang="en-US" sz="2000">
                <a:latin typeface="Consolas" pitchFamily="49" charset="0"/>
                <a:cs typeface="Courier New" pitchFamily="49" charset="0"/>
              </a:rPr>
              <a:t>		t-&gt;info= p-&gt;info;</a:t>
            </a:r>
          </a:p>
          <a:p>
            <a:pPr marL="400050" lvl="2"/>
            <a:r>
              <a:rPr lang="en-US" sz="2000">
                <a:latin typeface="Consolas" pitchFamily="49" charset="0"/>
                <a:cs typeface="Courier New" pitchFamily="49" charset="0"/>
              </a:rPr>
              <a:t>	   }</a:t>
            </a:r>
          </a:p>
          <a:p>
            <a:pPr marL="400050" lvl="2">
              <a:buFont typeface="Arial" pitchFamily="34" charset="0"/>
              <a:buNone/>
            </a:pPr>
            <a:r>
              <a:rPr lang="en-US" sz="2000">
                <a:latin typeface="Consolas" pitchFamily="49" charset="0"/>
                <a:cs typeface="Courier New" pitchFamily="49" charset="0"/>
              </a:rPr>
              <a:t>	delete p;</a:t>
            </a:r>
          </a:p>
          <a:p>
            <a:pPr marL="400050" lvl="2">
              <a:buFont typeface="Arial" pitchFamily="34" charset="0"/>
              <a:buNone/>
            </a:pPr>
            <a:r>
              <a:rPr lang="en-US" sz="2000">
                <a:latin typeface="Consolas" pitchFamily="49" charset="0"/>
                <a:cs typeface="Courier New" pitchFamily="49" charset="0"/>
              </a:rPr>
              <a:t>	return 1;</a:t>
            </a:r>
          </a:p>
          <a:p>
            <a:pPr marL="400050" lvl="2">
              <a:buFont typeface="Arial" pitchFamily="34" charset="0"/>
              <a:buNone/>
            </a:pPr>
            <a:r>
              <a:rPr lang="en-US" sz="2000">
                <a:latin typeface="Consolas" pitchFamily="49" charset="0"/>
                <a:cs typeface="Courier New" pitchFamily="49" charset="0"/>
              </a:rPr>
              <a:t>}</a:t>
            </a:r>
            <a:endParaRPr lang="en-US" sz="2000" baseline="30000">
              <a:latin typeface="Consolas" pitchFamily="49" charset="0"/>
            </a:endParaRPr>
          </a:p>
        </p:txBody>
      </p:sp>
      <p:sp>
        <p:nvSpPr>
          <p:cNvPr id="4" name="TextBox 3"/>
          <p:cNvSpPr txBox="1">
            <a:spLocks noChangeArrowheads="1"/>
          </p:cNvSpPr>
          <p:nvPr/>
        </p:nvSpPr>
        <p:spPr bwMode="auto">
          <a:xfrm>
            <a:off x="6045200" y="3216275"/>
            <a:ext cx="3098800" cy="430213"/>
          </a:xfrm>
          <a:prstGeom prst="rect">
            <a:avLst/>
          </a:prstGeom>
          <a:noFill/>
          <a:ln w="9525">
            <a:noFill/>
            <a:miter lim="800000"/>
            <a:headEnd/>
            <a:tailEnd/>
          </a:ln>
        </p:spPr>
        <p:txBody>
          <a:bodyPr>
            <a:spAutoFit/>
          </a:bodyPr>
          <a:lstStyle/>
          <a:p>
            <a:r>
              <a:rPr lang="en-US" sz="2200">
                <a:latin typeface="Cambria" pitchFamily="18" charset="0"/>
                <a:cs typeface="Times New Roman" pitchFamily="18" charset="0"/>
              </a:rPr>
              <a:t>p không có nút con trái</a:t>
            </a:r>
            <a:endParaRPr lang="en-US" sz="2200">
              <a:latin typeface="Times New Roman" pitchFamily="18" charset="0"/>
              <a:cs typeface="Times New Roman" pitchFamily="18" charset="0"/>
            </a:endParaRPr>
          </a:p>
        </p:txBody>
      </p:sp>
      <p:cxnSp>
        <p:nvCxnSpPr>
          <p:cNvPr id="5" name="Straight Arrow Connector 4"/>
          <p:cNvCxnSpPr/>
          <p:nvPr/>
        </p:nvCxnSpPr>
        <p:spPr bwMode="auto">
          <a:xfrm rot="10800000">
            <a:off x="4965700" y="3200400"/>
            <a:ext cx="977900" cy="2047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6119813" y="3810000"/>
            <a:ext cx="3024187" cy="430213"/>
          </a:xfrm>
          <a:prstGeom prst="rect">
            <a:avLst/>
          </a:prstGeom>
          <a:noFill/>
          <a:ln w="9525">
            <a:noFill/>
            <a:miter lim="800000"/>
            <a:headEnd/>
            <a:tailEnd/>
          </a:ln>
        </p:spPr>
        <p:txBody>
          <a:bodyPr>
            <a:spAutoFit/>
          </a:bodyPr>
          <a:lstStyle/>
          <a:p>
            <a:r>
              <a:rPr lang="en-US" sz="2200">
                <a:latin typeface="Cambria" pitchFamily="18" charset="0"/>
                <a:cs typeface="Times New Roman" pitchFamily="18" charset="0"/>
              </a:rPr>
              <a:t>p không có nút con phải</a:t>
            </a:r>
            <a:endParaRPr lang="en-US" sz="2200">
              <a:latin typeface="Times New Roman" pitchFamily="18" charset="0"/>
              <a:cs typeface="Times New Roman" pitchFamily="18" charset="0"/>
            </a:endParaRPr>
          </a:p>
        </p:txBody>
      </p:sp>
      <p:cxnSp>
        <p:nvCxnSpPr>
          <p:cNvPr id="10" name="Straight Arrow Connector 9"/>
          <p:cNvCxnSpPr/>
          <p:nvPr/>
        </p:nvCxnSpPr>
        <p:spPr bwMode="auto">
          <a:xfrm rot="10800000">
            <a:off x="4965700" y="4098925"/>
            <a:ext cx="1089025" cy="15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6235700" y="5181600"/>
            <a:ext cx="2719388" cy="768350"/>
          </a:xfrm>
          <a:prstGeom prst="rect">
            <a:avLst/>
          </a:prstGeom>
          <a:noFill/>
          <a:ln w="9525">
            <a:noFill/>
            <a:miter lim="800000"/>
            <a:headEnd/>
            <a:tailEnd/>
          </a:ln>
        </p:spPr>
        <p:txBody>
          <a:bodyPr>
            <a:spAutoFit/>
          </a:bodyPr>
          <a:lstStyle/>
          <a:p>
            <a:r>
              <a:rPr lang="en-US" sz="2200">
                <a:latin typeface="Cambria" pitchFamily="18" charset="0"/>
                <a:cs typeface="Times New Roman" pitchFamily="18" charset="0"/>
              </a:rPr>
              <a:t>tìm nút thế mạng trong cây con phải</a:t>
            </a:r>
            <a:endParaRPr lang="en-US" sz="2200">
              <a:latin typeface="Times New Roman" pitchFamily="18" charset="0"/>
              <a:cs typeface="Times New Roman" pitchFamily="18" charset="0"/>
            </a:endParaRPr>
          </a:p>
        </p:txBody>
      </p:sp>
      <p:cxnSp>
        <p:nvCxnSpPr>
          <p:cNvPr id="16" name="Straight Arrow Connector 15"/>
          <p:cNvCxnSpPr/>
          <p:nvPr/>
        </p:nvCxnSpPr>
        <p:spPr bwMode="auto">
          <a:xfrm rot="10800000">
            <a:off x="5549900" y="5186363"/>
            <a:ext cx="614363" cy="33178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3533775" y="6232525"/>
            <a:ext cx="3733800" cy="430213"/>
          </a:xfrm>
          <a:prstGeom prst="rect">
            <a:avLst/>
          </a:prstGeom>
          <a:noFill/>
          <a:ln w="9525">
            <a:noFill/>
            <a:miter lim="800000"/>
            <a:headEnd/>
            <a:tailEnd/>
          </a:ln>
        </p:spPr>
        <p:txBody>
          <a:bodyPr>
            <a:spAutoFit/>
          </a:bodyPr>
          <a:lstStyle/>
          <a:p>
            <a:r>
              <a:rPr lang="en-US" sz="2200">
                <a:latin typeface="Cambria" pitchFamily="18" charset="0"/>
                <a:cs typeface="Times New Roman" pitchFamily="18" charset="0"/>
              </a:rPr>
              <a:t>xóa nút x hay nút thế mạng</a:t>
            </a:r>
            <a:endParaRPr lang="en-US" sz="2200">
              <a:latin typeface="Times New Roman" pitchFamily="18" charset="0"/>
              <a:cs typeface="Times New Roman" pitchFamily="18" charset="0"/>
            </a:endParaRPr>
          </a:p>
        </p:txBody>
      </p:sp>
      <p:cxnSp>
        <p:nvCxnSpPr>
          <p:cNvPr id="20" name="Straight Arrow Connector 19"/>
          <p:cNvCxnSpPr/>
          <p:nvPr/>
        </p:nvCxnSpPr>
        <p:spPr bwMode="auto">
          <a:xfrm rot="10800000">
            <a:off x="2879725" y="6032500"/>
            <a:ext cx="614363" cy="3317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8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5"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D2CEC52-B254-4195-A553-1EBAA25994CF}" type="slidenum">
              <a:rPr lang="en-US" smtClean="0"/>
              <a:pPr>
                <a:defRPr/>
              </a:pPr>
              <a:t>16</a:t>
            </a:fld>
            <a:endParaRPr lang="en-US"/>
          </a:p>
        </p:txBody>
      </p:sp>
      <p:sp>
        <p:nvSpPr>
          <p:cNvPr id="28" name="Oval 27"/>
          <p:cNvSpPr/>
          <p:nvPr/>
        </p:nvSpPr>
        <p:spPr bwMode="auto">
          <a:xfrm>
            <a:off x="3979863" y="4486275"/>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17</a:t>
            </a:r>
          </a:p>
        </p:txBody>
      </p:sp>
      <p:cxnSp>
        <p:nvCxnSpPr>
          <p:cNvPr id="29" name="Straight Connector 28"/>
          <p:cNvCxnSpPr>
            <a:stCxn id="34" idx="5"/>
            <a:endCxn id="28" idx="0"/>
          </p:cNvCxnSpPr>
          <p:nvPr/>
        </p:nvCxnSpPr>
        <p:spPr bwMode="auto">
          <a:xfrm rot="16200000" flipH="1">
            <a:off x="3875088" y="4152900"/>
            <a:ext cx="523875" cy="142875"/>
          </a:xfrm>
          <a:prstGeom prst="line">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30" name="Oval 29"/>
          <p:cNvSpPr/>
          <p:nvPr/>
        </p:nvSpPr>
        <p:spPr bwMode="auto">
          <a:xfrm>
            <a:off x="4437063" y="1566862"/>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31" name="Oval 30"/>
          <p:cNvSpPr/>
          <p:nvPr/>
        </p:nvSpPr>
        <p:spPr bwMode="auto">
          <a:xfrm>
            <a:off x="3065463" y="26574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32" name="Oval 31"/>
          <p:cNvSpPr/>
          <p:nvPr/>
        </p:nvSpPr>
        <p:spPr bwMode="auto">
          <a:xfrm>
            <a:off x="5821363" y="26574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33" name="Oval 32"/>
          <p:cNvSpPr/>
          <p:nvPr/>
        </p:nvSpPr>
        <p:spPr bwMode="auto">
          <a:xfrm>
            <a:off x="2455863" y="3571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34" name="Oval 33"/>
          <p:cNvSpPr/>
          <p:nvPr/>
        </p:nvSpPr>
        <p:spPr bwMode="auto">
          <a:xfrm>
            <a:off x="3675063" y="3571875"/>
            <a:ext cx="457200" cy="457200"/>
          </a:xfrm>
          <a:prstGeom prst="ellipse">
            <a:avLst/>
          </a:prstGeom>
          <a:ln w="19050">
            <a:prstDash val="dash"/>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35" name="Oval 34"/>
          <p:cNvSpPr/>
          <p:nvPr/>
        </p:nvSpPr>
        <p:spPr bwMode="auto">
          <a:xfrm>
            <a:off x="5287963" y="3571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36" name="Oval 35"/>
          <p:cNvSpPr/>
          <p:nvPr/>
        </p:nvSpPr>
        <p:spPr bwMode="auto">
          <a:xfrm>
            <a:off x="6364288" y="3571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37" name="Straight Connector 36"/>
          <p:cNvCxnSpPr>
            <a:stCxn id="30" idx="3"/>
            <a:endCxn id="31" idx="7"/>
          </p:cNvCxnSpPr>
          <p:nvPr/>
        </p:nvCxnSpPr>
        <p:spPr bwMode="auto">
          <a:xfrm rot="5400000">
            <a:off x="3595687" y="1816100"/>
            <a:ext cx="766763" cy="1049338"/>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5"/>
            <a:endCxn id="32" idx="1"/>
          </p:cNvCxnSpPr>
          <p:nvPr/>
        </p:nvCxnSpPr>
        <p:spPr bwMode="auto">
          <a:xfrm rot="16200000" flipH="1">
            <a:off x="4973637" y="1809750"/>
            <a:ext cx="766763" cy="1062038"/>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3"/>
            <a:endCxn id="33" idx="0"/>
          </p:cNvCxnSpPr>
          <p:nvPr/>
        </p:nvCxnSpPr>
        <p:spPr bwMode="auto">
          <a:xfrm rot="5400000">
            <a:off x="2646363" y="3086100"/>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1" idx="5"/>
            <a:endCxn id="34" idx="0"/>
          </p:cNvCxnSpPr>
          <p:nvPr/>
        </p:nvCxnSpPr>
        <p:spPr bwMode="auto">
          <a:xfrm rot="16200000" flipH="1">
            <a:off x="3417888" y="3086100"/>
            <a:ext cx="523875" cy="447675"/>
          </a:xfrm>
          <a:prstGeom prst="line">
            <a:avLst/>
          </a:prstGeom>
          <a:ln w="19050">
            <a:solidFill>
              <a:schemeClr val="tx1"/>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3"/>
            <a:endCxn id="35" idx="0"/>
          </p:cNvCxnSpPr>
          <p:nvPr/>
        </p:nvCxnSpPr>
        <p:spPr bwMode="auto">
          <a:xfrm rot="5400000">
            <a:off x="5440363" y="3124200"/>
            <a:ext cx="5238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2" idx="5"/>
            <a:endCxn id="36" idx="0"/>
          </p:cNvCxnSpPr>
          <p:nvPr/>
        </p:nvCxnSpPr>
        <p:spPr bwMode="auto">
          <a:xfrm rot="16200000" flipH="1">
            <a:off x="6140450" y="3119438"/>
            <a:ext cx="523875" cy="3810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6562" name="Rectangle 3"/>
          <p:cNvSpPr txBox="1">
            <a:spLocks noChangeArrowheads="1"/>
          </p:cNvSpPr>
          <p:nvPr/>
        </p:nvSpPr>
        <p:spPr bwMode="auto">
          <a:xfrm>
            <a:off x="4086225" y="2759075"/>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p</a:t>
            </a:r>
            <a:endParaRPr lang="en-US" sz="2400" baseline="30000">
              <a:latin typeface="Calibri" pitchFamily="34" charset="0"/>
              <a:cs typeface="Calibri" pitchFamily="34" charset="0"/>
            </a:endParaRPr>
          </a:p>
        </p:txBody>
      </p:sp>
      <p:sp>
        <p:nvSpPr>
          <p:cNvPr id="45" name="Oval 44"/>
          <p:cNvSpPr/>
          <p:nvPr/>
        </p:nvSpPr>
        <p:spPr bwMode="auto">
          <a:xfrm>
            <a:off x="3532188" y="5410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16</a:t>
            </a:r>
          </a:p>
        </p:txBody>
      </p:sp>
      <p:sp>
        <p:nvSpPr>
          <p:cNvPr id="46" name="Oval 45"/>
          <p:cNvSpPr/>
          <p:nvPr/>
        </p:nvSpPr>
        <p:spPr bwMode="auto">
          <a:xfrm>
            <a:off x="4446588" y="5410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19</a:t>
            </a:r>
          </a:p>
        </p:txBody>
      </p:sp>
      <p:cxnSp>
        <p:nvCxnSpPr>
          <p:cNvPr id="47" name="Straight Connector 46"/>
          <p:cNvCxnSpPr>
            <a:stCxn id="28" idx="3"/>
            <a:endCxn id="45" idx="0"/>
          </p:cNvCxnSpPr>
          <p:nvPr/>
        </p:nvCxnSpPr>
        <p:spPr bwMode="auto">
          <a:xfrm rot="5400000">
            <a:off x="3636963" y="5000625"/>
            <a:ext cx="53340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8" idx="5"/>
            <a:endCxn id="46" idx="0"/>
          </p:cNvCxnSpPr>
          <p:nvPr/>
        </p:nvCxnSpPr>
        <p:spPr bwMode="auto">
          <a:xfrm rot="16200000" flipH="1">
            <a:off x="4256088" y="4991100"/>
            <a:ext cx="533400"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3384550" y="3070225"/>
            <a:ext cx="706438" cy="1431925"/>
          </a:xfrm>
          <a:custGeom>
            <a:avLst/>
            <a:gdLst>
              <a:gd name="connsiteX0" fmla="*/ 65963 w 707408"/>
              <a:gd name="connsiteY0" fmla="*/ 0 h 1433015"/>
              <a:gd name="connsiteX1" fmla="*/ 106907 w 707408"/>
              <a:gd name="connsiteY1" fmla="*/ 1023582 h 1433015"/>
              <a:gd name="connsiteX2" fmla="*/ 707408 w 707408"/>
              <a:gd name="connsiteY2" fmla="*/ 1433015 h 1433015"/>
            </a:gdLst>
            <a:ahLst/>
            <a:cxnLst>
              <a:cxn ang="0">
                <a:pos x="connsiteX0" y="connsiteY0"/>
              </a:cxn>
              <a:cxn ang="0">
                <a:pos x="connsiteX1" y="connsiteY1"/>
              </a:cxn>
              <a:cxn ang="0">
                <a:pos x="connsiteX2" y="connsiteY2"/>
              </a:cxn>
            </a:cxnLst>
            <a:rect l="l" t="t" r="r" b="b"/>
            <a:pathLst>
              <a:path w="707408" h="1433015">
                <a:moveTo>
                  <a:pt x="65963" y="0"/>
                </a:moveTo>
                <a:cubicBezTo>
                  <a:pt x="32981" y="392373"/>
                  <a:pt x="0" y="784746"/>
                  <a:pt x="106907" y="1023582"/>
                </a:cubicBezTo>
                <a:cubicBezTo>
                  <a:pt x="213814" y="1262418"/>
                  <a:pt x="460611" y="1347716"/>
                  <a:pt x="707408" y="1433015"/>
                </a:cubicBezTo>
              </a:path>
            </a:pathLst>
          </a:cu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sp>
        <p:nvSpPr>
          <p:cNvPr id="236568" name="Rectangle 3"/>
          <p:cNvSpPr txBox="1">
            <a:spLocks noChangeArrowheads="1"/>
          </p:cNvSpPr>
          <p:nvPr/>
        </p:nvSpPr>
        <p:spPr bwMode="auto">
          <a:xfrm>
            <a:off x="3449638" y="2879725"/>
            <a:ext cx="53975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t</a:t>
            </a:r>
            <a:endParaRPr lang="en-US" sz="2400" baseline="30000">
              <a:latin typeface="Calibri" pitchFamily="34" charset="0"/>
              <a:cs typeface="Calibri" pitchFamily="34" charset="0"/>
            </a:endParaRPr>
          </a:p>
        </p:txBody>
      </p:sp>
      <p:cxnSp>
        <p:nvCxnSpPr>
          <p:cNvPr id="52" name="Straight Arrow Connector 51"/>
          <p:cNvCxnSpPr/>
          <p:nvPr/>
        </p:nvCxnSpPr>
        <p:spPr>
          <a:xfrm rot="10800000" flipV="1">
            <a:off x="2617788" y="4164012"/>
            <a:ext cx="771525" cy="568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6570" name="Rectangle 3"/>
          <p:cNvSpPr txBox="1">
            <a:spLocks noChangeArrowheads="1"/>
          </p:cNvSpPr>
          <p:nvPr/>
        </p:nvSpPr>
        <p:spPr bwMode="auto">
          <a:xfrm>
            <a:off x="976786" y="4502150"/>
            <a:ext cx="2033588" cy="533400"/>
          </a:xfrm>
          <a:prstGeom prst="rect">
            <a:avLst/>
          </a:prstGeom>
          <a:noFill/>
          <a:ln w="9525">
            <a:noFill/>
            <a:miter lim="800000"/>
            <a:headEnd/>
            <a:tailEnd/>
          </a:ln>
        </p:spPr>
        <p:txBody>
          <a:bodyPr/>
          <a:lstStyle/>
          <a:p>
            <a:pPr marL="0" lvl="2" algn="ctr">
              <a:lnSpc>
                <a:spcPct val="110000"/>
              </a:lnSpc>
              <a:spcBef>
                <a:spcPts val="400"/>
              </a:spcBef>
            </a:pPr>
            <a:r>
              <a:rPr lang="en-US" sz="2200">
                <a:latin typeface="Calibri" pitchFamily="34" charset="0"/>
                <a:cs typeface="Calibri" pitchFamily="34" charset="0"/>
              </a:rPr>
              <a:t>t= p-&gt;right</a:t>
            </a:r>
            <a:endParaRPr lang="en-US" sz="2200" baseline="30000">
              <a:latin typeface="Calibri" pitchFamily="34" charset="0"/>
              <a:cs typeface="Calibri" pitchFamily="34" charset="0"/>
            </a:endParaRPr>
          </a:p>
        </p:txBody>
      </p:sp>
      <p:cxnSp>
        <p:nvCxnSpPr>
          <p:cNvPr id="60" name="Straight Connector 59"/>
          <p:cNvCxnSpPr>
            <a:endCxn id="34" idx="7"/>
          </p:cNvCxnSpPr>
          <p:nvPr/>
        </p:nvCxnSpPr>
        <p:spPr bwMode="auto">
          <a:xfrm rot="5400000">
            <a:off x="3926681" y="3309144"/>
            <a:ext cx="466725" cy="192088"/>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14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7571" name="Rectangle 3"/>
          <p:cNvSpPr txBox="1">
            <a:spLocks noChangeArrowheads="1"/>
          </p:cNvSpPr>
          <p:nvPr/>
        </p:nvSpPr>
        <p:spPr bwMode="auto">
          <a:xfrm>
            <a:off x="220663" y="1114425"/>
            <a:ext cx="8305800" cy="5133975"/>
          </a:xfrm>
          <a:prstGeom prst="rect">
            <a:avLst/>
          </a:prstGeom>
          <a:noFill/>
          <a:ln w="9525">
            <a:noFill/>
            <a:miter lim="800000"/>
            <a:headEnd/>
            <a:tailEnd/>
          </a:ln>
        </p:spPr>
        <p:txBody>
          <a:bodyPr/>
          <a:lstStyle/>
          <a:p>
            <a:pPr marL="400050" lvl="2"/>
            <a:r>
              <a:rPr lang="en-US" sz="2200">
                <a:latin typeface="Consolas" pitchFamily="49" charset="0"/>
                <a:cs typeface="Courier New" pitchFamily="49" charset="0"/>
              </a:rPr>
              <a:t>Node* FindSubstitution(Tree &amp;tr)</a:t>
            </a:r>
          </a:p>
          <a:p>
            <a:pPr marL="400050" lvl="2">
              <a:lnSpc>
                <a:spcPct val="90000"/>
              </a:lnSpc>
            </a:pPr>
            <a:r>
              <a:rPr lang="en-US" sz="2200">
                <a:latin typeface="Consolas" pitchFamily="49" charset="0"/>
                <a:cs typeface="Courier New" pitchFamily="49" charset="0"/>
              </a:rPr>
              <a:t>{</a:t>
            </a:r>
          </a:p>
          <a:p>
            <a:pPr marL="400050" lvl="2">
              <a:lnSpc>
                <a:spcPct val="90000"/>
              </a:lnSpc>
            </a:pPr>
            <a:r>
              <a:rPr lang="en-US" sz="2200">
                <a:latin typeface="Consolas" pitchFamily="49" charset="0"/>
                <a:cs typeface="Courier New" pitchFamily="49" charset="0"/>
              </a:rPr>
              <a:t>	Node* s;</a:t>
            </a:r>
          </a:p>
          <a:p>
            <a:pPr marL="400050" lvl="2">
              <a:lnSpc>
                <a:spcPct val="90000"/>
              </a:lnSpc>
            </a:pPr>
            <a:r>
              <a:rPr lang="en-US" sz="2200">
                <a:latin typeface="Consolas" pitchFamily="49" charset="0"/>
                <a:cs typeface="Courier New" pitchFamily="49" charset="0"/>
              </a:rPr>
              <a:t>	if (tr-&gt;left!=NULL)</a:t>
            </a:r>
          </a:p>
          <a:p>
            <a:pPr marL="400050" lvl="2">
              <a:lnSpc>
                <a:spcPct val="90000"/>
              </a:lnSpc>
            </a:pPr>
            <a:r>
              <a:rPr lang="en-US" sz="2200">
                <a:latin typeface="Consolas" pitchFamily="49" charset="0"/>
                <a:cs typeface="Courier New" pitchFamily="49" charset="0"/>
              </a:rPr>
              <a:t>        s = FindSubstitution(tr-&gt;left);</a:t>
            </a:r>
          </a:p>
          <a:p>
            <a:pPr marL="400050" lvl="2">
              <a:lnSpc>
                <a:spcPct val="90000"/>
              </a:lnSpc>
            </a:pPr>
            <a:r>
              <a:rPr lang="en-US" sz="2200">
                <a:latin typeface="Consolas" pitchFamily="49" charset="0"/>
                <a:cs typeface="Courier New" pitchFamily="49" charset="0"/>
              </a:rPr>
              <a:t>	else {</a:t>
            </a:r>
          </a:p>
          <a:p>
            <a:pPr marL="400050" lvl="2">
              <a:lnSpc>
                <a:spcPct val="90000"/>
              </a:lnSpc>
            </a:pPr>
            <a:r>
              <a:rPr lang="en-US" sz="2200">
                <a:latin typeface="Consolas" pitchFamily="49" charset="0"/>
                <a:cs typeface="Courier New" pitchFamily="49" charset="0"/>
              </a:rPr>
              <a:t>	    s = tr;</a:t>
            </a:r>
          </a:p>
          <a:p>
            <a:pPr marL="400050" lvl="2">
              <a:lnSpc>
                <a:spcPct val="90000"/>
              </a:lnSpc>
            </a:pPr>
            <a:r>
              <a:rPr lang="en-US" sz="2200">
                <a:latin typeface="Consolas" pitchFamily="49" charset="0"/>
                <a:cs typeface="Courier New" pitchFamily="49" charset="0"/>
              </a:rPr>
              <a:t>	    tr= tr-&gt;right;			</a:t>
            </a:r>
          </a:p>
          <a:p>
            <a:pPr marL="400050" lvl="2">
              <a:lnSpc>
                <a:spcPct val="90000"/>
              </a:lnSpc>
            </a:pPr>
            <a:r>
              <a:rPr lang="en-US" sz="2200">
                <a:latin typeface="Consolas" pitchFamily="49" charset="0"/>
                <a:cs typeface="Courier New" pitchFamily="49" charset="0"/>
              </a:rPr>
              <a:t>	}</a:t>
            </a:r>
          </a:p>
          <a:p>
            <a:pPr marL="400050" lvl="2">
              <a:lnSpc>
                <a:spcPct val="90000"/>
              </a:lnSpc>
            </a:pPr>
            <a:r>
              <a:rPr lang="en-US" sz="2200">
                <a:latin typeface="Consolas" pitchFamily="49" charset="0"/>
                <a:cs typeface="Courier New" pitchFamily="49" charset="0"/>
              </a:rPr>
              <a:t>	return s;</a:t>
            </a:r>
          </a:p>
          <a:p>
            <a:pPr marL="400050" lvl="2">
              <a:lnSpc>
                <a:spcPct val="90000"/>
              </a:lnSpc>
            </a:pPr>
            <a:r>
              <a:rPr lang="en-US" sz="2200">
                <a:latin typeface="Consolas" pitchFamily="49" charset="0"/>
                <a:cs typeface="Courier New" pitchFamily="49" charset="0"/>
              </a:rPr>
              <a:t>}</a:t>
            </a:r>
          </a:p>
          <a:p>
            <a:pPr marL="400050" lvl="2">
              <a:lnSpc>
                <a:spcPct val="90000"/>
              </a:lnSpc>
            </a:pPr>
            <a:endParaRPr lang="en-US" sz="2200">
              <a:latin typeface="Consolas" pitchFamily="49" charset="0"/>
              <a:cs typeface="Courier New" pitchFamily="49" charset="0"/>
            </a:endParaRPr>
          </a:p>
          <a:p>
            <a:pPr marL="400050" lvl="2">
              <a:lnSpc>
                <a:spcPct val="90000"/>
              </a:lnSpc>
            </a:pPr>
            <a:r>
              <a:rPr lang="en-US" sz="2200">
                <a:latin typeface="Consolas" pitchFamily="49" charset="0"/>
                <a:cs typeface="Courier New" pitchFamily="49" charset="0"/>
              </a:rPr>
              <a:t>void main()</a:t>
            </a:r>
          </a:p>
          <a:p>
            <a:pPr marL="400050" lvl="2">
              <a:lnSpc>
                <a:spcPct val="90000"/>
              </a:lnSpc>
            </a:pPr>
            <a:r>
              <a:rPr lang="en-US" sz="2200">
                <a:latin typeface="Consolas" pitchFamily="49" charset="0"/>
                <a:cs typeface="Courier New" pitchFamily="49" charset="0"/>
              </a:rPr>
              <a:t>{</a:t>
            </a:r>
          </a:p>
          <a:p>
            <a:pPr marL="400050" lvl="2">
              <a:lnSpc>
                <a:spcPct val="90000"/>
              </a:lnSpc>
            </a:pPr>
            <a:r>
              <a:rPr lang="en-US" sz="2200">
                <a:latin typeface="Consolas" pitchFamily="49" charset="0"/>
                <a:cs typeface="Courier New" pitchFamily="49" charset="0"/>
              </a:rPr>
              <a:t>	DelNode(root, 10);</a:t>
            </a:r>
          </a:p>
          <a:p>
            <a:pPr marL="400050" lvl="2"/>
            <a:r>
              <a:rPr lang="en-US" sz="2200">
                <a:latin typeface="Consolas" pitchFamily="49" charset="0"/>
                <a:cs typeface="Courier New" pitchFamily="49" charset="0"/>
              </a:rPr>
              <a:t>}</a:t>
            </a:r>
            <a:endParaRPr lang="en-US" sz="2200" baseline="30000">
              <a:latin typeface="Consolas" pitchFamily="49" charset="0"/>
            </a:endParaRPr>
          </a:p>
        </p:txBody>
      </p:sp>
      <p:sp>
        <p:nvSpPr>
          <p:cNvPr id="4" name="TextBox 3"/>
          <p:cNvSpPr txBox="1">
            <a:spLocks noChangeArrowheads="1"/>
          </p:cNvSpPr>
          <p:nvPr/>
        </p:nvSpPr>
        <p:spPr bwMode="auto">
          <a:xfrm>
            <a:off x="5975350" y="2970212"/>
            <a:ext cx="2947988" cy="1108075"/>
          </a:xfrm>
          <a:prstGeom prst="rect">
            <a:avLst/>
          </a:prstGeom>
          <a:noFill/>
          <a:ln w="9525">
            <a:noFill/>
            <a:miter lim="800000"/>
            <a:headEnd/>
            <a:tailEnd/>
          </a:ln>
        </p:spPr>
        <p:txBody>
          <a:bodyPr>
            <a:spAutoFit/>
          </a:bodyPr>
          <a:lstStyle/>
          <a:p>
            <a:r>
              <a:rPr lang="en-US" sz="2200">
                <a:latin typeface="Cambria" pitchFamily="18" charset="0"/>
                <a:cs typeface="Times New Roman" pitchFamily="18" charset="0"/>
              </a:rPr>
              <a:t>tr chưa  phải là nút trái nhất, tìm nút thế mạng trong cây trái của tr</a:t>
            </a:r>
            <a:endParaRPr lang="en-US" sz="2200">
              <a:latin typeface="Times New Roman" pitchFamily="18" charset="0"/>
              <a:cs typeface="Times New Roman" pitchFamily="18" charset="0"/>
            </a:endParaRPr>
          </a:p>
        </p:txBody>
      </p:sp>
      <p:cxnSp>
        <p:nvCxnSpPr>
          <p:cNvPr id="5" name="Straight Arrow Connector 4"/>
          <p:cNvCxnSpPr/>
          <p:nvPr/>
        </p:nvCxnSpPr>
        <p:spPr bwMode="auto">
          <a:xfrm rot="10800000">
            <a:off x="5802313" y="2819400"/>
            <a:ext cx="393700" cy="14128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4598988" y="4540250"/>
            <a:ext cx="4340225" cy="769937"/>
          </a:xfrm>
          <a:prstGeom prst="rect">
            <a:avLst/>
          </a:prstGeom>
          <a:noFill/>
          <a:ln w="9525">
            <a:noFill/>
            <a:miter lim="800000"/>
            <a:headEnd/>
            <a:tailEnd/>
          </a:ln>
        </p:spPr>
        <p:txBody>
          <a:bodyPr>
            <a:spAutoFit/>
          </a:bodyPr>
          <a:lstStyle/>
          <a:p>
            <a:r>
              <a:rPr lang="en-US" sz="2200">
                <a:latin typeface="Cambria" pitchFamily="18" charset="0"/>
                <a:cs typeface="Times New Roman" pitchFamily="18" charset="0"/>
              </a:rPr>
              <a:t>Tách nút thế mạng ra khỏi cây, nút thế mạng chỉ có nút con bên phải</a:t>
            </a:r>
            <a:endParaRPr lang="en-US" sz="2200">
              <a:latin typeface="Times New Roman" pitchFamily="18" charset="0"/>
              <a:cs typeface="Times New Roman" pitchFamily="18" charset="0"/>
            </a:endParaRPr>
          </a:p>
        </p:txBody>
      </p:sp>
      <p:cxnSp>
        <p:nvCxnSpPr>
          <p:cNvPr id="9" name="Straight Arrow Connector 8"/>
          <p:cNvCxnSpPr/>
          <p:nvPr/>
        </p:nvCxnSpPr>
        <p:spPr bwMode="auto">
          <a:xfrm rot="10800000">
            <a:off x="3752850" y="3654425"/>
            <a:ext cx="850900" cy="77311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1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08F18B2-FFC4-4D8B-A2E5-FCE05DE39FFB}" type="slidenum">
              <a:rPr lang="en-US" smtClean="0"/>
              <a:pPr>
                <a:defRPr/>
              </a:pPr>
              <a:t>18</a:t>
            </a:fld>
            <a:endParaRPr lang="en-US"/>
          </a:p>
        </p:txBody>
      </p:sp>
      <p:sp>
        <p:nvSpPr>
          <p:cNvPr id="5" name="Oval 4"/>
          <p:cNvSpPr/>
          <p:nvPr/>
        </p:nvSpPr>
        <p:spPr bwMode="auto">
          <a:xfrm>
            <a:off x="3389313" y="2551112"/>
            <a:ext cx="457200" cy="466725"/>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sp>
        <p:nvSpPr>
          <p:cNvPr id="6" name="Oval 5"/>
          <p:cNvSpPr/>
          <p:nvPr/>
        </p:nvSpPr>
        <p:spPr bwMode="auto">
          <a:xfrm>
            <a:off x="3479800" y="4652962"/>
            <a:ext cx="457200" cy="457200"/>
          </a:xfrm>
          <a:prstGeom prst="ellipse">
            <a:avLst/>
          </a:prstGeom>
          <a:solidFill>
            <a:schemeClr val="bg1"/>
          </a:solidFill>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7" name="Straight Connector 6"/>
          <p:cNvCxnSpPr>
            <a:stCxn id="12" idx="3"/>
            <a:endCxn id="6" idx="0"/>
          </p:cNvCxnSpPr>
          <p:nvPr/>
        </p:nvCxnSpPr>
        <p:spPr bwMode="auto">
          <a:xfrm rot="5400000">
            <a:off x="3713956" y="4123531"/>
            <a:ext cx="523875" cy="534988"/>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606925" y="17176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9" name="Oval 8"/>
          <p:cNvSpPr/>
          <p:nvPr/>
        </p:nvSpPr>
        <p:spPr bwMode="auto">
          <a:xfrm>
            <a:off x="3394075" y="2555875"/>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10" name="Oval 9"/>
          <p:cNvSpPr/>
          <p:nvPr/>
        </p:nvSpPr>
        <p:spPr bwMode="auto">
          <a:xfrm>
            <a:off x="6105525" y="2555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11" name="Oval 10"/>
          <p:cNvSpPr/>
          <p:nvPr/>
        </p:nvSpPr>
        <p:spPr bwMode="auto">
          <a:xfrm>
            <a:off x="2563813" y="3738562"/>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12" name="Oval 11"/>
          <p:cNvSpPr/>
          <p:nvPr/>
        </p:nvSpPr>
        <p:spPr bwMode="auto">
          <a:xfrm>
            <a:off x="4176713" y="3738562"/>
            <a:ext cx="457200" cy="457200"/>
          </a:xfrm>
          <a:prstGeom prst="ellipse">
            <a:avLst/>
          </a:prstGeom>
          <a:ln w="19050">
            <a:prstDash val="solid"/>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13" name="Oval 12"/>
          <p:cNvSpPr/>
          <p:nvPr/>
        </p:nvSpPr>
        <p:spPr bwMode="auto">
          <a:xfrm>
            <a:off x="5657850" y="3738562"/>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14" name="Oval 13"/>
          <p:cNvSpPr/>
          <p:nvPr/>
        </p:nvSpPr>
        <p:spPr bwMode="auto">
          <a:xfrm>
            <a:off x="6572250" y="3738562"/>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15" name="Straight Connector 14"/>
          <p:cNvCxnSpPr>
            <a:stCxn id="8" idx="3"/>
            <a:endCxn id="9" idx="7"/>
          </p:cNvCxnSpPr>
          <p:nvPr/>
        </p:nvCxnSpPr>
        <p:spPr bwMode="auto">
          <a:xfrm rot="5400000">
            <a:off x="3971926" y="1919287"/>
            <a:ext cx="514350" cy="8921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5"/>
            <a:endCxn id="10" idx="1"/>
          </p:cNvCxnSpPr>
          <p:nvPr/>
        </p:nvCxnSpPr>
        <p:spPr bwMode="auto">
          <a:xfrm rot="16200000" flipH="1">
            <a:off x="5327650" y="1778000"/>
            <a:ext cx="514350" cy="1174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3"/>
            <a:endCxn id="11" idx="0"/>
          </p:cNvCxnSpPr>
          <p:nvPr/>
        </p:nvCxnSpPr>
        <p:spPr bwMode="auto">
          <a:xfrm rot="5400000">
            <a:off x="2730501" y="3008312"/>
            <a:ext cx="792162" cy="668337"/>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5"/>
            <a:endCxn id="12" idx="0"/>
          </p:cNvCxnSpPr>
          <p:nvPr/>
        </p:nvCxnSpPr>
        <p:spPr bwMode="auto">
          <a:xfrm rot="16200000" flipH="1">
            <a:off x="3698082" y="3031331"/>
            <a:ext cx="792162" cy="622300"/>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13" idx="0"/>
          </p:cNvCxnSpPr>
          <p:nvPr/>
        </p:nvCxnSpPr>
        <p:spPr bwMode="auto">
          <a:xfrm rot="5400000">
            <a:off x="5633244" y="3199606"/>
            <a:ext cx="792162"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5"/>
            <a:endCxn id="14" idx="0"/>
          </p:cNvCxnSpPr>
          <p:nvPr/>
        </p:nvCxnSpPr>
        <p:spPr bwMode="auto">
          <a:xfrm rot="16200000" flipH="1">
            <a:off x="6252369" y="3190081"/>
            <a:ext cx="792162"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306763" y="2200275"/>
            <a:ext cx="5334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8612" name="Rectangle 3"/>
          <p:cNvSpPr txBox="1">
            <a:spLocks noChangeArrowheads="1"/>
          </p:cNvSpPr>
          <p:nvPr/>
        </p:nvSpPr>
        <p:spPr bwMode="auto">
          <a:xfrm>
            <a:off x="3241675" y="14986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X</a:t>
            </a:r>
            <a:endParaRPr lang="en-US" sz="2400" baseline="30000">
              <a:latin typeface="Calibri" pitchFamily="34" charset="0"/>
              <a:cs typeface="Calibri" pitchFamily="34" charset="0"/>
            </a:endParaRPr>
          </a:p>
        </p:txBody>
      </p:sp>
      <p:sp>
        <p:nvSpPr>
          <p:cNvPr id="23" name="Oval 22"/>
          <p:cNvSpPr/>
          <p:nvPr/>
        </p:nvSpPr>
        <p:spPr bwMode="auto">
          <a:xfrm>
            <a:off x="3784600" y="5562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12</a:t>
            </a:r>
          </a:p>
        </p:txBody>
      </p:sp>
      <p:cxnSp>
        <p:nvCxnSpPr>
          <p:cNvPr id="24" name="Straight Connector 23"/>
          <p:cNvCxnSpPr>
            <a:stCxn id="6" idx="5"/>
            <a:endCxn id="23" idx="0"/>
          </p:cNvCxnSpPr>
          <p:nvPr/>
        </p:nvCxnSpPr>
        <p:spPr bwMode="auto">
          <a:xfrm rot="16200000" flipH="1">
            <a:off x="3682206" y="5231606"/>
            <a:ext cx="519113" cy="142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8615" name="Rectangle 3"/>
          <p:cNvSpPr txBox="1">
            <a:spLocks noChangeArrowheads="1"/>
          </p:cNvSpPr>
          <p:nvPr/>
        </p:nvSpPr>
        <p:spPr bwMode="auto">
          <a:xfrm>
            <a:off x="3468688" y="3935412"/>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tr</a:t>
            </a:r>
            <a:endParaRPr lang="en-US" sz="2400" baseline="30000">
              <a:latin typeface="Calibri" pitchFamily="34" charset="0"/>
              <a:cs typeface="Calibri" pitchFamily="34" charset="0"/>
            </a:endParaRPr>
          </a:p>
        </p:txBody>
      </p:sp>
      <p:cxnSp>
        <p:nvCxnSpPr>
          <p:cNvPr id="27" name="Straight Connector 26"/>
          <p:cNvCxnSpPr>
            <a:stCxn id="12" idx="3"/>
            <a:endCxn id="23" idx="0"/>
          </p:cNvCxnSpPr>
          <p:nvPr/>
        </p:nvCxnSpPr>
        <p:spPr bwMode="auto">
          <a:xfrm rot="5400000">
            <a:off x="3411537" y="4730750"/>
            <a:ext cx="1433513" cy="230188"/>
          </a:xfrm>
          <a:prstGeom prst="line">
            <a:avLst/>
          </a:prstGeom>
          <a:ln w="19050">
            <a:solidFill>
              <a:schemeClr val="tx1"/>
            </a:solidFill>
            <a:prstDash val="solid"/>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38618" idx="3"/>
          </p:cNvCxnSpPr>
          <p:nvPr/>
        </p:nvCxnSpPr>
        <p:spPr>
          <a:xfrm rot="10800000">
            <a:off x="2843213" y="4764087"/>
            <a:ext cx="520700" cy="238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8618" name="Rectangle 3"/>
          <p:cNvSpPr txBox="1">
            <a:spLocks noChangeArrowheads="1"/>
          </p:cNvSpPr>
          <p:nvPr/>
        </p:nvSpPr>
        <p:spPr bwMode="auto">
          <a:xfrm>
            <a:off x="352425" y="4497387"/>
            <a:ext cx="2490788" cy="533400"/>
          </a:xfrm>
          <a:prstGeom prst="rect">
            <a:avLst/>
          </a:prstGeom>
          <a:noFill/>
          <a:ln w="9525">
            <a:noFill/>
            <a:miter lim="800000"/>
            <a:headEnd/>
            <a:tailEnd/>
          </a:ln>
        </p:spPr>
        <p:txBody>
          <a:bodyPr/>
          <a:lstStyle/>
          <a:p>
            <a:pPr marL="0" lvl="2" algn="ctr">
              <a:lnSpc>
                <a:spcPct val="110000"/>
              </a:lnSpc>
              <a:spcBef>
                <a:spcPts val="400"/>
              </a:spcBef>
            </a:pPr>
            <a:r>
              <a:rPr lang="en-US" sz="2200">
                <a:latin typeface="Calibri" pitchFamily="34" charset="0"/>
                <a:cs typeface="Calibri" pitchFamily="34" charset="0"/>
              </a:rPr>
              <a:t>tr-&gt;left==NULL</a:t>
            </a:r>
            <a:endParaRPr lang="en-US" sz="2200" baseline="30000">
              <a:latin typeface="Calibri" pitchFamily="34" charset="0"/>
              <a:cs typeface="Calibri" pitchFamily="34" charset="0"/>
            </a:endParaRPr>
          </a:p>
        </p:txBody>
      </p:sp>
      <p:sp>
        <p:nvSpPr>
          <p:cNvPr id="238619" name="Rectangle 3"/>
          <p:cNvSpPr txBox="1">
            <a:spLocks noChangeArrowheads="1"/>
          </p:cNvSpPr>
          <p:nvPr/>
        </p:nvSpPr>
        <p:spPr bwMode="auto">
          <a:xfrm>
            <a:off x="5281613" y="4964112"/>
            <a:ext cx="2490787" cy="533400"/>
          </a:xfrm>
          <a:prstGeom prst="rect">
            <a:avLst/>
          </a:prstGeom>
          <a:noFill/>
          <a:ln w="9525">
            <a:noFill/>
            <a:miter lim="800000"/>
            <a:headEnd/>
            <a:tailEnd/>
          </a:ln>
        </p:spPr>
        <p:txBody>
          <a:bodyPr/>
          <a:lstStyle/>
          <a:p>
            <a:pPr marL="0" lvl="2" algn="ctr">
              <a:lnSpc>
                <a:spcPct val="110000"/>
              </a:lnSpc>
              <a:spcBef>
                <a:spcPts val="400"/>
              </a:spcBef>
            </a:pPr>
            <a:r>
              <a:rPr lang="en-US" sz="2200">
                <a:latin typeface="Calibri" pitchFamily="34" charset="0"/>
                <a:cs typeface="Calibri" pitchFamily="34" charset="0"/>
              </a:rPr>
              <a:t>tr=tr-&gt;right</a:t>
            </a:r>
            <a:endParaRPr lang="en-US" sz="2200" baseline="30000">
              <a:latin typeface="Calibri" pitchFamily="34" charset="0"/>
              <a:cs typeface="Calibri" pitchFamily="34" charset="0"/>
            </a:endParaRPr>
          </a:p>
        </p:txBody>
      </p:sp>
      <p:cxnSp>
        <p:nvCxnSpPr>
          <p:cNvPr id="36" name="Straight Arrow Connector 35"/>
          <p:cNvCxnSpPr/>
          <p:nvPr/>
        </p:nvCxnSpPr>
        <p:spPr>
          <a:xfrm>
            <a:off x="4367213" y="4594225"/>
            <a:ext cx="903287" cy="4937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68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85800" y="228600"/>
            <a:ext cx="7772400" cy="762000"/>
          </a:xfrm>
        </p:spPr>
        <p:txBody>
          <a:bodyPr/>
          <a:lstStyle/>
          <a:p>
            <a:pPr eaLnBrk="1" hangingPunct="1"/>
            <a:r>
              <a:rPr lang="en-US" sz="3200" b="1">
                <a:latin typeface="Tahoma" pitchFamily="34" charset="0"/>
              </a:rPr>
              <a:t>IV. Cây Nhị Phân Cân Bằng AVL</a:t>
            </a:r>
          </a:p>
        </p:txBody>
      </p:sp>
      <p:sp>
        <p:nvSpPr>
          <p:cNvPr id="239619" name="Rectangle 3"/>
          <p:cNvSpPr>
            <a:spLocks noGrp="1" noChangeArrowheads="1"/>
          </p:cNvSpPr>
          <p:nvPr>
            <p:ph type="body" idx="1"/>
          </p:nvPr>
        </p:nvSpPr>
        <p:spPr>
          <a:xfrm>
            <a:off x="533400" y="1066800"/>
            <a:ext cx="8077200" cy="609600"/>
          </a:xfrm>
        </p:spPr>
        <p:txBody>
          <a:bodyPr/>
          <a:lstStyle/>
          <a:p>
            <a:pPr marL="0" lvl="1" indent="571500" eaLnBrk="1" hangingPunct="1">
              <a:lnSpc>
                <a:spcPct val="110000"/>
              </a:lnSpc>
              <a:spcBef>
                <a:spcPts val="400"/>
              </a:spcBef>
              <a:buFont typeface="Arial" pitchFamily="34" charset="0"/>
              <a:buNone/>
            </a:pPr>
            <a:r>
              <a:rPr lang="en-US" sz="2400">
                <a:latin typeface="Tahoma" pitchFamily="34" charset="0"/>
              </a:rPr>
              <a:t>Cây NPTK có thể suy biến thành danh sách liên kết.</a:t>
            </a:r>
            <a:endParaRPr lang="en-US">
              <a:latin typeface="Tahoma" pitchFamily="34" charset="0"/>
            </a:endParaRPr>
          </a:p>
        </p:txBody>
      </p:sp>
      <p:sp>
        <p:nvSpPr>
          <p:cNvPr id="23962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9" name="Oval 48"/>
          <p:cNvSpPr/>
          <p:nvPr/>
        </p:nvSpPr>
        <p:spPr bwMode="auto">
          <a:xfrm>
            <a:off x="3486150" y="2047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b="1">
                <a:latin typeface="Calibri" pitchFamily="34" charset="0"/>
                <a:cs typeface="Calibri" pitchFamily="34" charset="0"/>
              </a:rPr>
              <a:t>26</a:t>
            </a:r>
          </a:p>
        </p:txBody>
      </p:sp>
      <p:sp>
        <p:nvSpPr>
          <p:cNvPr id="51" name="Oval 50"/>
          <p:cNvSpPr/>
          <p:nvPr/>
        </p:nvSpPr>
        <p:spPr bwMode="auto">
          <a:xfrm>
            <a:off x="4324350" y="28860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38</a:t>
            </a:r>
          </a:p>
        </p:txBody>
      </p:sp>
      <p:sp>
        <p:nvSpPr>
          <p:cNvPr id="53" name="Oval 52"/>
          <p:cNvSpPr/>
          <p:nvPr/>
        </p:nvSpPr>
        <p:spPr bwMode="auto">
          <a:xfrm>
            <a:off x="5238750" y="47053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50</a:t>
            </a:r>
          </a:p>
        </p:txBody>
      </p:sp>
      <p:sp>
        <p:nvSpPr>
          <p:cNvPr id="55" name="Oval 54"/>
          <p:cNvSpPr/>
          <p:nvPr/>
        </p:nvSpPr>
        <p:spPr bwMode="auto">
          <a:xfrm>
            <a:off x="4791075" y="38004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45</a:t>
            </a:r>
          </a:p>
        </p:txBody>
      </p:sp>
      <p:cxnSp>
        <p:nvCxnSpPr>
          <p:cNvPr id="57" name="Straight Connector 56"/>
          <p:cNvCxnSpPr>
            <a:stCxn id="49" idx="5"/>
            <a:endCxn id="51" idx="1"/>
          </p:cNvCxnSpPr>
          <p:nvPr/>
        </p:nvCxnSpPr>
        <p:spPr bwMode="auto">
          <a:xfrm rot="16200000" flipH="1">
            <a:off x="3876675" y="2438400"/>
            <a:ext cx="514350" cy="5143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5"/>
            <a:endCxn id="53" idx="0"/>
          </p:cNvCxnSpPr>
          <p:nvPr/>
        </p:nvCxnSpPr>
        <p:spPr bwMode="auto">
          <a:xfrm rot="16200000" flipH="1">
            <a:off x="5067300" y="4305300"/>
            <a:ext cx="51435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5"/>
            <a:endCxn id="55" idx="0"/>
          </p:cNvCxnSpPr>
          <p:nvPr/>
        </p:nvCxnSpPr>
        <p:spPr bwMode="auto">
          <a:xfrm rot="16200000" flipH="1">
            <a:off x="4605337" y="3386138"/>
            <a:ext cx="523875"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39628" name="Rectangle 3"/>
          <p:cNvSpPr txBox="1">
            <a:spLocks noChangeArrowheads="1"/>
          </p:cNvSpPr>
          <p:nvPr/>
        </p:nvSpPr>
        <p:spPr bwMode="auto">
          <a:xfrm>
            <a:off x="609600" y="5410200"/>
            <a:ext cx="8077200" cy="990600"/>
          </a:xfrm>
          <a:prstGeom prst="rect">
            <a:avLst/>
          </a:prstGeom>
          <a:noFill/>
          <a:ln w="9525">
            <a:noFill/>
            <a:miter lim="800000"/>
            <a:headEnd/>
            <a:tailEnd/>
          </a:ln>
        </p:spPr>
        <p:txBody>
          <a:bodyPr/>
          <a:lstStyle/>
          <a:p>
            <a:pPr marL="0" lvl="1" indent="571500">
              <a:lnSpc>
                <a:spcPct val="110000"/>
              </a:lnSpc>
              <a:spcBef>
                <a:spcPts val="400"/>
              </a:spcBef>
              <a:buFont typeface="Arial" pitchFamily="34" charset="0"/>
              <a:buNone/>
            </a:pPr>
            <a:r>
              <a:rPr lang="en-US" sz="2400">
                <a:latin typeface="Tahoma" pitchFamily="34" charset="0"/>
              </a:rPr>
              <a:t>Việc tìm kiếm trở thành tìm tuyến tính </a:t>
            </a:r>
            <a:r>
              <a:rPr lang="en-US" sz="2400">
                <a:latin typeface="Tahoma" pitchFamily="34" charset="0"/>
                <a:sym typeface="Wingdings" pitchFamily="2" charset="2"/>
              </a:rPr>
              <a:t> chậm</a:t>
            </a:r>
          </a:p>
          <a:p>
            <a:pPr marL="0" lvl="1" indent="571500">
              <a:lnSpc>
                <a:spcPct val="110000"/>
              </a:lnSpc>
              <a:spcBef>
                <a:spcPts val="400"/>
              </a:spcBef>
              <a:buFont typeface="Arial" pitchFamily="34" charset="0"/>
              <a:buNone/>
            </a:pPr>
            <a:r>
              <a:rPr lang="en-US" sz="2400">
                <a:latin typeface="Tahoma" pitchFamily="34" charset="0"/>
                <a:sym typeface="Wingdings" pitchFamily="2" charset="2"/>
              </a:rPr>
              <a:t> Khắc phục bằng cây NPTK cân bằng AVL </a:t>
            </a:r>
            <a:endParaRPr lang="en-US" sz="2400">
              <a:latin typeface="Tahoma" pitchFamily="34" charset="0"/>
            </a:endParaRPr>
          </a:p>
        </p:txBody>
      </p:sp>
    </p:spTree>
    <p:extLst>
      <p:ext uri="{BB962C8B-B14F-4D97-AF65-F5344CB8AC3E}">
        <p14:creationId xmlns:p14="http://schemas.microsoft.com/office/powerpoint/2010/main" val="263516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381000" y="152400"/>
            <a:ext cx="7772400" cy="914400"/>
          </a:xfrm>
        </p:spPr>
        <p:txBody>
          <a:bodyPr/>
          <a:lstStyle/>
          <a:p>
            <a:pPr eaLnBrk="1" hangingPunct="1"/>
            <a:r>
              <a:rPr lang="en-US" sz="4000" b="1">
                <a:latin typeface="Fujiyama" pitchFamily="18" charset="0"/>
              </a:rPr>
              <a:t>Nội Dung</a:t>
            </a:r>
          </a:p>
        </p:txBody>
      </p:sp>
      <p:sp>
        <p:nvSpPr>
          <p:cNvPr id="222211" name="Rectangle 3"/>
          <p:cNvSpPr>
            <a:spLocks noGrp="1" noChangeArrowheads="1"/>
          </p:cNvSpPr>
          <p:nvPr>
            <p:ph type="body" idx="1"/>
          </p:nvPr>
        </p:nvSpPr>
        <p:spPr>
          <a:xfrm>
            <a:off x="762000" y="1752600"/>
            <a:ext cx="7772400" cy="4572000"/>
          </a:xfrm>
        </p:spPr>
        <p:txBody>
          <a:bodyPr/>
          <a:lstStyle/>
          <a:p>
            <a:pPr marL="571500" indent="-571500" eaLnBrk="1" hangingPunct="1">
              <a:lnSpc>
                <a:spcPct val="120000"/>
              </a:lnSpc>
              <a:buFont typeface="Calibri" pitchFamily="34" charset="0"/>
              <a:buAutoNum type="romanUcPeriod"/>
            </a:pPr>
            <a:r>
              <a:rPr lang="en-US" sz="2800">
                <a:latin typeface="Tahoma" pitchFamily="34" charset="0"/>
              </a:rPr>
              <a:t>Cây nhị phân tìm kiếm</a:t>
            </a:r>
          </a:p>
          <a:p>
            <a:pPr marL="571500" indent="-571500" eaLnBrk="1" hangingPunct="1">
              <a:lnSpc>
                <a:spcPct val="120000"/>
              </a:lnSpc>
              <a:buFont typeface="Calibri" pitchFamily="34" charset="0"/>
              <a:buAutoNum type="romanUcPeriod"/>
            </a:pPr>
            <a:r>
              <a:rPr lang="en-US" sz="2800">
                <a:latin typeface="Tahoma" pitchFamily="34" charset="0"/>
              </a:rPr>
              <a:t>Cây nhị phân tìm kiếm cân bằng AVL</a:t>
            </a:r>
          </a:p>
          <a:p>
            <a:pPr marL="571500" indent="-571500" eaLnBrk="1" hangingPunct="1">
              <a:lnSpc>
                <a:spcPct val="120000"/>
              </a:lnSpc>
              <a:buFont typeface="Calibri" pitchFamily="34" charset="0"/>
              <a:buAutoNum type="romanUcPeriod"/>
            </a:pPr>
            <a:r>
              <a:rPr lang="en-US" sz="2800">
                <a:latin typeface="Tahoma" pitchFamily="34" charset="0"/>
              </a:rPr>
              <a:t>Bảng băm</a:t>
            </a:r>
          </a:p>
        </p:txBody>
      </p:sp>
      <p:sp>
        <p:nvSpPr>
          <p:cNvPr id="22221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34462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type="body" idx="1"/>
          </p:nvPr>
        </p:nvSpPr>
        <p:spPr>
          <a:xfrm>
            <a:off x="533400" y="1371600"/>
            <a:ext cx="8077200" cy="914400"/>
          </a:xfrm>
        </p:spPr>
        <p:txBody>
          <a:bodyPr/>
          <a:lstStyle/>
          <a:p>
            <a:pPr marL="0" lvl="1" indent="571500" eaLnBrk="1" hangingPunct="1">
              <a:lnSpc>
                <a:spcPct val="110000"/>
              </a:lnSpc>
              <a:spcBef>
                <a:spcPts val="400"/>
              </a:spcBef>
              <a:buFont typeface="Arial" pitchFamily="34" charset="0"/>
              <a:buNone/>
            </a:pPr>
            <a:r>
              <a:rPr lang="en-US" sz="2400">
                <a:latin typeface="Tahoma" pitchFamily="34" charset="0"/>
              </a:rPr>
              <a:t>Cây NPTK cân bằng là cây mà tại mỗi nút, độ cao của cây con trái và của cây con phải chênh  lệch không quá 1.</a:t>
            </a:r>
            <a:endParaRPr lang="en-US">
              <a:latin typeface="Tahoma" pitchFamily="34" charset="0"/>
            </a:endParaRPr>
          </a:p>
        </p:txBody>
      </p:sp>
      <p:sp>
        <p:nvSpPr>
          <p:cNvPr id="24064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7" name="Oval 26"/>
          <p:cNvSpPr/>
          <p:nvPr/>
        </p:nvSpPr>
        <p:spPr bwMode="auto">
          <a:xfrm>
            <a:off x="2057400" y="2895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28" name="Oval 27"/>
          <p:cNvSpPr/>
          <p:nvPr/>
        </p:nvSpPr>
        <p:spPr bwMode="auto">
          <a:xfrm>
            <a:off x="1371600" y="3733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29" name="Oval 28"/>
          <p:cNvSpPr/>
          <p:nvPr/>
        </p:nvSpPr>
        <p:spPr bwMode="auto">
          <a:xfrm>
            <a:off x="2895600" y="3733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30" name="Oval 29"/>
          <p:cNvSpPr/>
          <p:nvPr/>
        </p:nvSpPr>
        <p:spPr bwMode="auto">
          <a:xfrm>
            <a:off x="2971800" y="5562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26</a:t>
            </a:r>
          </a:p>
        </p:txBody>
      </p:sp>
      <p:sp>
        <p:nvSpPr>
          <p:cNvPr id="31" name="Oval 30"/>
          <p:cNvSpPr/>
          <p:nvPr/>
        </p:nvSpPr>
        <p:spPr bwMode="auto">
          <a:xfrm>
            <a:off x="1828800" y="4648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32" name="Oval 31"/>
          <p:cNvSpPr/>
          <p:nvPr/>
        </p:nvSpPr>
        <p:spPr bwMode="auto">
          <a:xfrm>
            <a:off x="2514600" y="4648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34" name="Oval 33"/>
          <p:cNvSpPr/>
          <p:nvPr/>
        </p:nvSpPr>
        <p:spPr bwMode="auto">
          <a:xfrm>
            <a:off x="3429000" y="4648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37" name="Straight Connector 36"/>
          <p:cNvCxnSpPr>
            <a:stCxn id="27" idx="3"/>
            <a:endCxn id="28" idx="7"/>
          </p:cNvCxnSpPr>
          <p:nvPr/>
        </p:nvCxnSpPr>
        <p:spPr bwMode="auto">
          <a:xfrm rot="5400000">
            <a:off x="1685925" y="3362325"/>
            <a:ext cx="514350" cy="3619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7" idx="5"/>
            <a:endCxn id="29" idx="1"/>
          </p:cNvCxnSpPr>
          <p:nvPr/>
        </p:nvCxnSpPr>
        <p:spPr bwMode="auto">
          <a:xfrm rot="16200000" flipH="1">
            <a:off x="2447925" y="3286125"/>
            <a:ext cx="514350" cy="5143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5"/>
            <a:endCxn id="30" idx="0"/>
          </p:cNvCxnSpPr>
          <p:nvPr/>
        </p:nvCxnSpPr>
        <p:spPr bwMode="auto">
          <a:xfrm rot="16200000" flipH="1">
            <a:off x="2790825" y="51530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8" idx="5"/>
            <a:endCxn id="31" idx="0"/>
          </p:cNvCxnSpPr>
          <p:nvPr/>
        </p:nvCxnSpPr>
        <p:spPr bwMode="auto">
          <a:xfrm rot="16200000" flipH="1">
            <a:off x="1647825" y="42386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3"/>
            <a:endCxn id="32" idx="0"/>
          </p:cNvCxnSpPr>
          <p:nvPr/>
        </p:nvCxnSpPr>
        <p:spPr bwMode="auto">
          <a:xfrm rot="5400000">
            <a:off x="2590800" y="4276725"/>
            <a:ext cx="523875" cy="219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9" idx="5"/>
            <a:endCxn id="34" idx="0"/>
          </p:cNvCxnSpPr>
          <p:nvPr/>
        </p:nvCxnSpPr>
        <p:spPr bwMode="auto">
          <a:xfrm rot="16200000" flipH="1">
            <a:off x="3209925" y="4200525"/>
            <a:ext cx="5238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9" name="Oval 48"/>
          <p:cNvSpPr/>
          <p:nvPr/>
        </p:nvSpPr>
        <p:spPr bwMode="auto">
          <a:xfrm>
            <a:off x="5934075" y="290512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b="1">
                <a:latin typeface="Calibri" pitchFamily="34" charset="0"/>
                <a:cs typeface="Calibri" pitchFamily="34" charset="0"/>
              </a:rPr>
              <a:t>26</a:t>
            </a:r>
          </a:p>
        </p:txBody>
      </p:sp>
      <p:sp>
        <p:nvSpPr>
          <p:cNvPr id="50" name="Oval 49"/>
          <p:cNvSpPr/>
          <p:nvPr/>
        </p:nvSpPr>
        <p:spPr bwMode="auto">
          <a:xfrm>
            <a:off x="5181600" y="374332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51" name="Oval 50"/>
          <p:cNvSpPr/>
          <p:nvPr/>
        </p:nvSpPr>
        <p:spPr bwMode="auto">
          <a:xfrm>
            <a:off x="6772275" y="374332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38</a:t>
            </a:r>
          </a:p>
        </p:txBody>
      </p:sp>
      <p:sp>
        <p:nvSpPr>
          <p:cNvPr id="52" name="Oval 51"/>
          <p:cNvSpPr/>
          <p:nvPr/>
        </p:nvSpPr>
        <p:spPr bwMode="auto">
          <a:xfrm>
            <a:off x="6772275" y="5562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40</a:t>
            </a:r>
          </a:p>
        </p:txBody>
      </p:sp>
      <p:sp>
        <p:nvSpPr>
          <p:cNvPr id="53" name="Oval 52"/>
          <p:cNvSpPr/>
          <p:nvPr/>
        </p:nvSpPr>
        <p:spPr bwMode="auto">
          <a:xfrm>
            <a:off x="7686675" y="5562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50</a:t>
            </a:r>
          </a:p>
        </p:txBody>
      </p:sp>
      <p:sp>
        <p:nvSpPr>
          <p:cNvPr id="54" name="Oval 53"/>
          <p:cNvSpPr/>
          <p:nvPr/>
        </p:nvSpPr>
        <p:spPr bwMode="auto">
          <a:xfrm>
            <a:off x="6324600" y="465772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sp>
        <p:nvSpPr>
          <p:cNvPr id="55" name="Oval 54"/>
          <p:cNvSpPr/>
          <p:nvPr/>
        </p:nvSpPr>
        <p:spPr bwMode="auto">
          <a:xfrm>
            <a:off x="7239000" y="465772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45</a:t>
            </a:r>
          </a:p>
        </p:txBody>
      </p:sp>
      <p:cxnSp>
        <p:nvCxnSpPr>
          <p:cNvPr id="56" name="Straight Connector 55"/>
          <p:cNvCxnSpPr>
            <a:stCxn id="49" idx="3"/>
            <a:endCxn id="50" idx="7"/>
          </p:cNvCxnSpPr>
          <p:nvPr/>
        </p:nvCxnSpPr>
        <p:spPr bwMode="auto">
          <a:xfrm rot="5400000">
            <a:off x="5529263" y="3338512"/>
            <a:ext cx="514350"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9" idx="5"/>
            <a:endCxn id="51" idx="1"/>
          </p:cNvCxnSpPr>
          <p:nvPr/>
        </p:nvCxnSpPr>
        <p:spPr bwMode="auto">
          <a:xfrm rot="16200000" flipH="1">
            <a:off x="6324600" y="3295650"/>
            <a:ext cx="514350" cy="5143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5" idx="3"/>
            <a:endCxn id="52" idx="0"/>
          </p:cNvCxnSpPr>
          <p:nvPr/>
        </p:nvCxnSpPr>
        <p:spPr bwMode="auto">
          <a:xfrm rot="5400000">
            <a:off x="6896100" y="5153025"/>
            <a:ext cx="514350"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5" idx="5"/>
            <a:endCxn id="53" idx="0"/>
          </p:cNvCxnSpPr>
          <p:nvPr/>
        </p:nvCxnSpPr>
        <p:spPr bwMode="auto">
          <a:xfrm rot="16200000" flipH="1">
            <a:off x="7515225" y="5162550"/>
            <a:ext cx="514350"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3"/>
            <a:endCxn id="54" idx="0"/>
          </p:cNvCxnSpPr>
          <p:nvPr/>
        </p:nvCxnSpPr>
        <p:spPr bwMode="auto">
          <a:xfrm rot="5400000">
            <a:off x="6434137" y="4252913"/>
            <a:ext cx="523875"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5"/>
            <a:endCxn id="55" idx="0"/>
          </p:cNvCxnSpPr>
          <p:nvPr/>
        </p:nvCxnSpPr>
        <p:spPr bwMode="auto">
          <a:xfrm rot="16200000" flipH="1">
            <a:off x="7053262" y="4243388"/>
            <a:ext cx="523875"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Rectangle 3"/>
          <p:cNvSpPr txBox="1">
            <a:spLocks noChangeArrowheads="1"/>
          </p:cNvSpPr>
          <p:nvPr/>
        </p:nvSpPr>
        <p:spPr bwMode="auto">
          <a:xfrm>
            <a:off x="6705600" y="2600325"/>
            <a:ext cx="2133600" cy="914400"/>
          </a:xfrm>
          <a:prstGeom prst="rect">
            <a:avLst/>
          </a:prstGeom>
          <a:noFill/>
          <a:ln w="9525">
            <a:noFill/>
            <a:miter lim="800000"/>
            <a:headEnd/>
            <a:tailEnd/>
          </a:ln>
        </p:spPr>
        <p:txBody>
          <a:bodyPr/>
          <a:lstStyle/>
          <a:p>
            <a:pPr marL="0" lvl="2" algn="ctr">
              <a:lnSpc>
                <a:spcPct val="110000"/>
              </a:lnSpc>
              <a:spcBef>
                <a:spcPts val="400"/>
              </a:spcBef>
              <a:buFont typeface="Arial" pitchFamily="34" charset="0"/>
              <a:buNone/>
            </a:pPr>
            <a:r>
              <a:rPr lang="en-US" sz="2400">
                <a:latin typeface="Cambria" pitchFamily="18" charset="0"/>
              </a:rPr>
              <a:t>Không là cây NP cân bằng</a:t>
            </a:r>
            <a:endParaRPr lang="en-US" sz="2400" baseline="30000">
              <a:latin typeface="Cambria" pitchFamily="18" charset="0"/>
            </a:endParaRPr>
          </a:p>
        </p:txBody>
      </p:sp>
      <p:sp>
        <p:nvSpPr>
          <p:cNvPr id="33" name="Oval 32"/>
          <p:cNvSpPr/>
          <p:nvPr/>
        </p:nvSpPr>
        <p:spPr bwMode="auto">
          <a:xfrm>
            <a:off x="5935663" y="2909888"/>
            <a:ext cx="457200" cy="457200"/>
          </a:xfrm>
          <a:prstGeom prst="ellipse">
            <a:avLst/>
          </a:prstGeom>
          <a:ln w="5715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b="1">
                <a:latin typeface="Calibri" pitchFamily="34" charset="0"/>
                <a:cs typeface="Calibri" pitchFamily="34" charset="0"/>
              </a:rPr>
              <a:t>26</a:t>
            </a:r>
          </a:p>
        </p:txBody>
      </p:sp>
      <p:sp>
        <p:nvSpPr>
          <p:cNvPr id="35"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1) Định nghĩa</a:t>
            </a:r>
            <a:endParaRPr lang="en-US" sz="2800">
              <a:latin typeface="Tahoma" pitchFamily="34" charset="0"/>
            </a:endParaRPr>
          </a:p>
        </p:txBody>
      </p:sp>
    </p:spTree>
    <p:extLst>
      <p:ext uri="{BB962C8B-B14F-4D97-AF65-F5344CB8AC3E}">
        <p14:creationId xmlns:p14="http://schemas.microsoft.com/office/powerpoint/2010/main" val="273086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62" grpId="0"/>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type="body" idx="1"/>
          </p:nvPr>
        </p:nvSpPr>
        <p:spPr>
          <a:xfrm>
            <a:off x="533400" y="1447800"/>
            <a:ext cx="8077200" cy="1600200"/>
          </a:xfrm>
        </p:spPr>
        <p:txBody>
          <a:bodyPr/>
          <a:lstStyle/>
          <a:p>
            <a:pPr marL="0" lvl="1" indent="0" eaLnBrk="1" hangingPunct="1">
              <a:lnSpc>
                <a:spcPct val="110000"/>
              </a:lnSpc>
              <a:spcBef>
                <a:spcPts val="400"/>
              </a:spcBef>
              <a:buNone/>
            </a:pPr>
            <a:r>
              <a:rPr lang="en-US" u="sng">
                <a:latin typeface="Tahoma" pitchFamily="34" charset="0"/>
              </a:rPr>
              <a:t>Chiều cao của cây cân bằng:</a:t>
            </a:r>
          </a:p>
          <a:p>
            <a:pPr marL="0" lvl="1" indent="571500" eaLnBrk="1" hangingPunct="1">
              <a:lnSpc>
                <a:spcPct val="110000"/>
              </a:lnSpc>
              <a:spcBef>
                <a:spcPts val="400"/>
              </a:spcBef>
              <a:buFont typeface="Arial" pitchFamily="34" charset="0"/>
              <a:buNone/>
            </a:pPr>
            <a:r>
              <a:rPr lang="en-US" sz="2400">
                <a:latin typeface="Tahoma" pitchFamily="34" charset="0"/>
              </a:rPr>
              <a:t>Với n là số nút của cây thì chiều cao của cây cân bằng là khoảng O(log</a:t>
            </a:r>
            <a:r>
              <a:rPr lang="en-US" sz="2400" baseline="-25000">
                <a:latin typeface="Tahoma" pitchFamily="34" charset="0"/>
              </a:rPr>
              <a:t>2</a:t>
            </a:r>
            <a:r>
              <a:rPr lang="en-US" sz="2400">
                <a:latin typeface="Tahoma" pitchFamily="34" charset="0"/>
              </a:rPr>
              <a:t>n). </a:t>
            </a:r>
            <a:r>
              <a:rPr lang="en-US" sz="2400">
                <a:latin typeface="Tahoma" pitchFamily="34" charset="0"/>
                <a:sym typeface="Wingdings" pitchFamily="2" charset="2"/>
              </a:rPr>
              <a:t> tìm kiếm có độ phức tạp O(log</a:t>
            </a:r>
            <a:r>
              <a:rPr lang="en-US" sz="2400" baseline="-25000">
                <a:latin typeface="Tahoma" pitchFamily="34" charset="0"/>
                <a:sym typeface="Wingdings" pitchFamily="2" charset="2"/>
              </a:rPr>
              <a:t>2</a:t>
            </a:r>
            <a:r>
              <a:rPr lang="en-US" sz="2400">
                <a:latin typeface="Tahoma" pitchFamily="34" charset="0"/>
                <a:sym typeface="Wingdings" pitchFamily="2" charset="2"/>
              </a:rPr>
              <a:t>n)</a:t>
            </a:r>
            <a:endParaRPr lang="en-US">
              <a:latin typeface="Tahoma" pitchFamily="34" charset="0"/>
            </a:endParaRPr>
          </a:p>
        </p:txBody>
      </p:sp>
      <p:sp>
        <p:nvSpPr>
          <p:cNvPr id="24166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extLst>
      <p:ext uri="{BB962C8B-B14F-4D97-AF65-F5344CB8AC3E}">
        <p14:creationId xmlns:p14="http://schemas.microsoft.com/office/powerpoint/2010/main" val="1373662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body" idx="1"/>
          </p:nvPr>
        </p:nvSpPr>
        <p:spPr>
          <a:xfrm>
            <a:off x="533400" y="1524000"/>
            <a:ext cx="8077200" cy="3048000"/>
          </a:xfrm>
        </p:spPr>
        <p:txBody>
          <a:bodyPr/>
          <a:lstStyle/>
          <a:p>
            <a:pPr marL="0" lvl="1" indent="571500" eaLnBrk="1" hangingPunct="1">
              <a:lnSpc>
                <a:spcPct val="110000"/>
              </a:lnSpc>
              <a:spcBef>
                <a:spcPts val="400"/>
              </a:spcBef>
              <a:buFont typeface="Arial" pitchFamily="34" charset="0"/>
              <a:buNone/>
            </a:pPr>
            <a:r>
              <a:rPr lang="en-US" sz="2400">
                <a:latin typeface="Tahoma" pitchFamily="34" charset="0"/>
              </a:rPr>
              <a:t>Chỉ số cân bằng của một nút = chiều cao cây con phải – chiều cao cây con trái.</a:t>
            </a:r>
          </a:p>
          <a:p>
            <a:pPr marL="0" lvl="1" indent="571500" eaLnBrk="1" hangingPunct="1">
              <a:lnSpc>
                <a:spcPct val="110000"/>
              </a:lnSpc>
              <a:spcBef>
                <a:spcPts val="400"/>
              </a:spcBef>
              <a:buFont typeface="Arial" pitchFamily="34" charset="0"/>
              <a:buNone/>
            </a:pPr>
            <a:r>
              <a:rPr lang="en-US" sz="2400">
                <a:latin typeface="Tahoma" pitchFamily="34" charset="0"/>
              </a:rPr>
              <a:t>Chỉ số cân bằng có 3 giá trị:</a:t>
            </a:r>
          </a:p>
          <a:p>
            <a:pPr marL="400050" lvl="2" indent="571500" eaLnBrk="1" hangingPunct="1">
              <a:lnSpc>
                <a:spcPct val="110000"/>
              </a:lnSpc>
              <a:spcBef>
                <a:spcPts val="400"/>
              </a:spcBef>
            </a:pPr>
            <a:r>
              <a:rPr lang="en-US">
                <a:latin typeface="Tahoma" pitchFamily="34" charset="0"/>
              </a:rPr>
              <a:t>0: độ cao cây con trái = độ cao cây con phải</a:t>
            </a:r>
          </a:p>
          <a:p>
            <a:pPr marL="400050" lvl="2" indent="571500" eaLnBrk="1" hangingPunct="1">
              <a:lnSpc>
                <a:spcPct val="110000"/>
              </a:lnSpc>
              <a:spcBef>
                <a:spcPts val="400"/>
              </a:spcBef>
            </a:pPr>
            <a:r>
              <a:rPr lang="en-US">
                <a:latin typeface="Tahoma" pitchFamily="34" charset="0"/>
              </a:rPr>
              <a:t>1: độ cao cây con trái &lt; độ cao cây con phải </a:t>
            </a:r>
          </a:p>
          <a:p>
            <a:pPr marL="400050" lvl="2" indent="571500" eaLnBrk="1" hangingPunct="1">
              <a:lnSpc>
                <a:spcPct val="110000"/>
              </a:lnSpc>
              <a:spcBef>
                <a:spcPts val="400"/>
              </a:spcBef>
            </a:pPr>
            <a:r>
              <a:rPr lang="en-US">
                <a:latin typeface="Tahoma" pitchFamily="34" charset="0"/>
              </a:rPr>
              <a:t>-1: độ cao cây con trái &gt; độ cao cây con phải </a:t>
            </a:r>
          </a:p>
          <a:p>
            <a:pPr marL="400050" lvl="2" indent="571500" eaLnBrk="1" hangingPunct="1">
              <a:lnSpc>
                <a:spcPct val="110000"/>
              </a:lnSpc>
              <a:spcBef>
                <a:spcPts val="400"/>
              </a:spcBef>
            </a:pPr>
            <a:endParaRPr lang="en-US">
              <a:latin typeface="Tahoma" pitchFamily="34" charset="0"/>
            </a:endParaRPr>
          </a:p>
          <a:p>
            <a:pPr marL="0" lvl="1" indent="571500" eaLnBrk="1" hangingPunct="1">
              <a:lnSpc>
                <a:spcPct val="110000"/>
              </a:lnSpc>
              <a:spcBef>
                <a:spcPts val="400"/>
              </a:spcBef>
              <a:buFont typeface="Arial" pitchFamily="34" charset="0"/>
              <a:buNone/>
            </a:pPr>
            <a:endParaRPr lang="en-US">
              <a:latin typeface="Tahoma" pitchFamily="34" charset="0"/>
            </a:endParaRPr>
          </a:p>
        </p:txBody>
      </p:sp>
      <p:sp>
        <p:nvSpPr>
          <p:cNvPr id="24269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2) Chỉ số cân bằng của một nút</a:t>
            </a:r>
            <a:endParaRPr lang="en-US" sz="2800">
              <a:latin typeface="Tahoma" pitchFamily="34" charset="0"/>
            </a:endParaRPr>
          </a:p>
        </p:txBody>
      </p:sp>
    </p:spTree>
    <p:extLst>
      <p:ext uri="{BB962C8B-B14F-4D97-AF65-F5344CB8AC3E}">
        <p14:creationId xmlns:p14="http://schemas.microsoft.com/office/powerpoint/2010/main" val="386546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Content Placeholder 2"/>
          <p:cNvSpPr>
            <a:spLocks noGrp="1"/>
          </p:cNvSpPr>
          <p:nvPr>
            <p:ph idx="1"/>
          </p:nvPr>
        </p:nvSpPr>
        <p:spPr>
          <a:xfrm>
            <a:off x="304800" y="1600200"/>
            <a:ext cx="8610600" cy="4572000"/>
          </a:xfrm>
        </p:spPr>
        <p:txBody>
          <a:bodyPr/>
          <a:lstStyle/>
          <a:p>
            <a:pPr>
              <a:spcBef>
                <a:spcPct val="0"/>
              </a:spcBef>
              <a:buFont typeface="Arial" pitchFamily="34" charset="0"/>
              <a:buNone/>
            </a:pPr>
            <a:r>
              <a:rPr lang="en-US" sz="2400">
                <a:solidFill>
                  <a:schemeClr val="tx1"/>
                </a:solidFill>
                <a:latin typeface="Courier New" pitchFamily="49" charset="0"/>
                <a:cs typeface="Courier New" pitchFamily="49" charset="0"/>
              </a:rPr>
              <a:t>	</a:t>
            </a:r>
            <a:r>
              <a:rPr lang="en-US" sz="2200">
                <a:solidFill>
                  <a:schemeClr val="tx1"/>
                </a:solidFill>
                <a:latin typeface="Consolas" pitchFamily="49" charset="0"/>
                <a:cs typeface="Courier New" pitchFamily="49" charset="0"/>
              </a:rPr>
              <a:t>#define LH -1		// cây bên trái cao hơn</a:t>
            </a:r>
          </a:p>
          <a:p>
            <a:pPr>
              <a:spcBef>
                <a:spcPct val="0"/>
              </a:spcBef>
              <a:buFont typeface="Arial" pitchFamily="34" charset="0"/>
              <a:buNone/>
            </a:pPr>
            <a:r>
              <a:rPr lang="en-US" sz="2200">
                <a:solidFill>
                  <a:schemeClr val="tx1"/>
                </a:solidFill>
                <a:latin typeface="Consolas" pitchFamily="49" charset="0"/>
                <a:cs typeface="Courier New" pitchFamily="49" charset="0"/>
              </a:rPr>
              <a:t>	#define EQ 0		// hai cây bằng nhau</a:t>
            </a:r>
          </a:p>
          <a:p>
            <a:pPr>
              <a:spcBef>
                <a:spcPct val="0"/>
              </a:spcBef>
              <a:buFont typeface="Arial" pitchFamily="34" charset="0"/>
              <a:buNone/>
            </a:pPr>
            <a:r>
              <a:rPr lang="en-US" sz="2200">
                <a:solidFill>
                  <a:schemeClr val="tx1"/>
                </a:solidFill>
                <a:latin typeface="Consolas" pitchFamily="49" charset="0"/>
                <a:cs typeface="Courier New" pitchFamily="49" charset="0"/>
              </a:rPr>
              <a:t>	#define RH 1		// cây bên phải cao hơn</a:t>
            </a:r>
          </a:p>
          <a:p>
            <a:pPr>
              <a:spcBef>
                <a:spcPct val="0"/>
              </a:spcBef>
              <a:buFont typeface="Arial" pitchFamily="34" charset="0"/>
              <a:buNone/>
            </a:pPr>
            <a:r>
              <a:rPr lang="en-US" sz="2200">
                <a:solidFill>
                  <a:schemeClr val="tx1"/>
                </a:solidFill>
                <a:latin typeface="Consolas" pitchFamily="49" charset="0"/>
                <a:cs typeface="Courier New" pitchFamily="49" charset="0"/>
              </a:rPr>
              <a:t>	struct AVLNode</a:t>
            </a:r>
          </a:p>
          <a:p>
            <a:pPr>
              <a:spcBef>
                <a:spcPct val="0"/>
              </a:spcBef>
              <a:buFont typeface="Arial" pitchFamily="34" charset="0"/>
              <a:buNone/>
            </a:pPr>
            <a:r>
              <a:rPr lang="en-US" sz="2200">
                <a:solidFill>
                  <a:schemeClr val="tx1"/>
                </a:solidFill>
                <a:latin typeface="Consolas" pitchFamily="49" charset="0"/>
                <a:cs typeface="Courier New" pitchFamily="49" charset="0"/>
              </a:rPr>
              <a:t>	{</a:t>
            </a:r>
          </a:p>
          <a:p>
            <a:pPr>
              <a:spcBef>
                <a:spcPct val="0"/>
              </a:spcBef>
              <a:buFont typeface="Arial" pitchFamily="34" charset="0"/>
              <a:buNone/>
            </a:pPr>
            <a:r>
              <a:rPr lang="en-US" sz="2200">
                <a:solidFill>
                  <a:schemeClr val="tx1"/>
                </a:solidFill>
                <a:latin typeface="Consolas" pitchFamily="49" charset="0"/>
                <a:cs typeface="Courier New" pitchFamily="49" charset="0"/>
              </a:rPr>
              <a:t>		int info;	</a:t>
            </a:r>
          </a:p>
          <a:p>
            <a:pPr>
              <a:spcBef>
                <a:spcPct val="0"/>
              </a:spcBef>
              <a:buFont typeface="Arial" pitchFamily="34" charset="0"/>
              <a:buNone/>
            </a:pPr>
            <a:r>
              <a:rPr lang="en-US" sz="2200">
                <a:solidFill>
                  <a:schemeClr val="tx1"/>
                </a:solidFill>
                <a:latin typeface="Consolas" pitchFamily="49" charset="0"/>
                <a:cs typeface="Courier New" pitchFamily="49" charset="0"/>
              </a:rPr>
              <a:t>		char bal;		// chỉ số cân bằng</a:t>
            </a:r>
          </a:p>
          <a:p>
            <a:pPr>
              <a:spcBef>
                <a:spcPct val="0"/>
              </a:spcBef>
              <a:buFont typeface="Arial" pitchFamily="34" charset="0"/>
              <a:buNone/>
            </a:pPr>
            <a:r>
              <a:rPr lang="en-US" sz="2200">
                <a:solidFill>
                  <a:schemeClr val="tx1"/>
                </a:solidFill>
                <a:latin typeface="Consolas" pitchFamily="49" charset="0"/>
                <a:cs typeface="Courier New" pitchFamily="49" charset="0"/>
              </a:rPr>
              <a:t>		AVLNode *left; </a:t>
            </a:r>
          </a:p>
          <a:p>
            <a:pPr>
              <a:spcBef>
                <a:spcPct val="0"/>
              </a:spcBef>
              <a:buFont typeface="Arial" pitchFamily="34" charset="0"/>
              <a:buNone/>
            </a:pPr>
            <a:r>
              <a:rPr lang="en-US" sz="2200">
                <a:solidFill>
                  <a:schemeClr val="tx1"/>
                </a:solidFill>
                <a:latin typeface="Consolas" pitchFamily="49" charset="0"/>
                <a:cs typeface="Courier New" pitchFamily="49" charset="0"/>
              </a:rPr>
              <a:t>		AVLNode *right;</a:t>
            </a:r>
          </a:p>
          <a:p>
            <a:pPr>
              <a:spcBef>
                <a:spcPct val="0"/>
              </a:spcBef>
              <a:buFont typeface="Arial" pitchFamily="34" charset="0"/>
              <a:buNone/>
            </a:pPr>
            <a:r>
              <a:rPr lang="en-US" sz="2200">
                <a:solidFill>
                  <a:schemeClr val="tx1"/>
                </a:solidFill>
                <a:latin typeface="Consolas" pitchFamily="49" charset="0"/>
                <a:cs typeface="Courier New" pitchFamily="49" charset="0"/>
              </a:rPr>
              <a:t>	};</a:t>
            </a:r>
          </a:p>
          <a:p>
            <a:pPr>
              <a:spcBef>
                <a:spcPct val="0"/>
              </a:spcBef>
              <a:buFont typeface="Arial" pitchFamily="34" charset="0"/>
              <a:buNone/>
            </a:pPr>
            <a:r>
              <a:rPr lang="en-US" sz="2200">
                <a:solidFill>
                  <a:schemeClr val="tx1"/>
                </a:solidFill>
                <a:latin typeface="Consolas" pitchFamily="49" charset="0"/>
                <a:cs typeface="Courier New" pitchFamily="49" charset="0"/>
              </a:rPr>
              <a:t>	typedef AVLNode* AVLTree;</a:t>
            </a:r>
          </a:p>
          <a:p>
            <a:pPr>
              <a:spcBef>
                <a:spcPct val="0"/>
              </a:spcBef>
              <a:buFont typeface="Arial" pitchFamily="34" charset="0"/>
              <a:buNone/>
            </a:pPr>
            <a:r>
              <a:rPr lang="en-US" sz="2200" b="1">
                <a:solidFill>
                  <a:schemeClr val="tx1"/>
                </a:solidFill>
                <a:latin typeface="Consolas" pitchFamily="49" charset="0"/>
                <a:cs typeface="Courier New" pitchFamily="49" charset="0"/>
              </a:rPr>
              <a:t>	</a:t>
            </a:r>
            <a:r>
              <a:rPr lang="en-US" sz="2200">
                <a:solidFill>
                  <a:schemeClr val="tx1"/>
                </a:solidFill>
                <a:latin typeface="Consolas" pitchFamily="49" charset="0"/>
                <a:cs typeface="Courier New" pitchFamily="49" charset="0"/>
              </a:rPr>
              <a:t>AVLTree root;</a:t>
            </a:r>
            <a:endParaRPr lang="en-US" sz="2200">
              <a:solidFill>
                <a:schemeClr val="tx1"/>
              </a:solidFill>
              <a:latin typeface="Consolas" pitchFamily="49" charset="0"/>
            </a:endParaRPr>
          </a:p>
        </p:txBody>
      </p:sp>
      <p:sp>
        <p:nvSpPr>
          <p:cNvPr id="3"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3) Biểu diễn cây AVL</a:t>
            </a:r>
            <a:endParaRPr lang="en-US" sz="2800">
              <a:latin typeface="Tahoma" pitchFamily="34" charset="0"/>
            </a:endParaRPr>
          </a:p>
        </p:txBody>
      </p:sp>
    </p:spTree>
    <p:extLst>
      <p:ext uri="{BB962C8B-B14F-4D97-AF65-F5344CB8AC3E}">
        <p14:creationId xmlns:p14="http://schemas.microsoft.com/office/powerpoint/2010/main" val="393238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236561" y="1177546"/>
            <a:ext cx="8305800" cy="2784854"/>
          </a:xfrm>
        </p:spPr>
        <p:txBody>
          <a:bodyPr/>
          <a:lstStyle/>
          <a:p>
            <a:pPr marL="457200" lvl="1" indent="571500" eaLnBrk="1" hangingPunct="1">
              <a:lnSpc>
                <a:spcPct val="110000"/>
              </a:lnSpc>
              <a:buFont typeface="Arial" charset="0"/>
              <a:buNone/>
              <a:defRPr/>
            </a:pPr>
            <a:r>
              <a:rPr lang="en-US" sz="2400">
                <a:latin typeface="Tahoma" pitchFamily="34" charset="0"/>
                <a:cs typeface="Tahoma" pitchFamily="34" charset="0"/>
                <a:sym typeface="Wingdings" pitchFamily="2" charset="2"/>
              </a:rPr>
              <a:t>Khi thêm hay xóa một nút trong cây AVL, thực hiện giống như cây NPTK. Tuy nhiên cây có khả năng bị mất cân bằng.</a:t>
            </a:r>
          </a:p>
          <a:p>
            <a:pPr marL="457200" lvl="1" indent="571500" eaLnBrk="1" hangingPunct="1">
              <a:lnSpc>
                <a:spcPct val="110000"/>
              </a:lnSpc>
              <a:buFont typeface="Arial" charset="0"/>
              <a:buNone/>
              <a:defRPr/>
            </a:pPr>
            <a:r>
              <a:rPr lang="en-US" sz="2400">
                <a:latin typeface="Tahoma" pitchFamily="34" charset="0"/>
                <a:cs typeface="Tahoma" pitchFamily="34" charset="0"/>
                <a:sym typeface="Wingdings" pitchFamily="2" charset="2"/>
              </a:rPr>
              <a:t>Có các trường hợp mất cân bằng sau:</a:t>
            </a:r>
          </a:p>
          <a:p>
            <a:pPr marL="457200" lvl="1" indent="571500" eaLnBrk="1" hangingPunct="1">
              <a:lnSpc>
                <a:spcPct val="110000"/>
              </a:lnSpc>
              <a:buFont typeface="+mj-lt"/>
              <a:buAutoNum type="alphaLcParenR"/>
              <a:defRPr/>
            </a:pPr>
            <a:r>
              <a:rPr lang="en-US" sz="2400">
                <a:latin typeface="Tahoma" pitchFamily="34" charset="0"/>
                <a:cs typeface="Tahoma" pitchFamily="34" charset="0"/>
                <a:sym typeface="Wingdings" pitchFamily="2" charset="2"/>
              </a:rPr>
              <a:t>Trường hợp 1: cây bị lệch trái.</a:t>
            </a:r>
          </a:p>
          <a:p>
            <a:pPr marL="457200" lvl="1" indent="571500" eaLnBrk="1" hangingPunct="1">
              <a:lnSpc>
                <a:spcPct val="110000"/>
              </a:lnSpc>
              <a:buFont typeface="Arial" charset="0"/>
              <a:buNone/>
              <a:defRPr/>
            </a:pPr>
            <a:r>
              <a:rPr lang="en-US" sz="2400">
                <a:latin typeface="Tahoma" pitchFamily="34" charset="0"/>
                <a:cs typeface="Tahoma" pitchFamily="34" charset="0"/>
                <a:sym typeface="Wingdings" pitchFamily="2" charset="2"/>
              </a:rPr>
              <a:t>Một cây gọi là mất cân bằng trái nếu có tình trạng:</a:t>
            </a:r>
          </a:p>
          <a:p>
            <a:pPr marL="57150" indent="571500" eaLnBrk="1" hangingPunct="1">
              <a:lnSpc>
                <a:spcPct val="110000"/>
              </a:lnSpc>
              <a:buFont typeface="Arial" charset="0"/>
              <a:buNone/>
              <a:defRPr/>
            </a:pPr>
            <a:endParaRPr lang="en-US" sz="2400"/>
          </a:p>
        </p:txBody>
      </p:sp>
      <p:sp>
        <p:nvSpPr>
          <p:cNvPr id="35" name="Oval 34"/>
          <p:cNvSpPr/>
          <p:nvPr/>
        </p:nvSpPr>
        <p:spPr bwMode="auto">
          <a:xfrm>
            <a:off x="4572000" y="43434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t>T</a:t>
            </a:r>
          </a:p>
        </p:txBody>
      </p:sp>
      <p:cxnSp>
        <p:nvCxnSpPr>
          <p:cNvPr id="47" name="Straight Connector 46"/>
          <p:cNvCxnSpPr>
            <a:stCxn id="35" idx="3"/>
            <a:endCxn id="56" idx="0"/>
          </p:cNvCxnSpPr>
          <p:nvPr/>
        </p:nvCxnSpPr>
        <p:spPr bwMode="auto">
          <a:xfrm rot="5400000">
            <a:off x="4171950" y="4638675"/>
            <a:ext cx="371475" cy="5619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5"/>
            <a:endCxn id="54" idx="0"/>
          </p:cNvCxnSpPr>
          <p:nvPr/>
        </p:nvCxnSpPr>
        <p:spPr bwMode="auto">
          <a:xfrm rot="16200000" flipH="1">
            <a:off x="5076825" y="4619625"/>
            <a:ext cx="371475" cy="600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Isosceles Triangle 53"/>
          <p:cNvSpPr/>
          <p:nvPr/>
        </p:nvSpPr>
        <p:spPr bwMode="auto">
          <a:xfrm>
            <a:off x="5257800" y="51054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t>R</a:t>
            </a:r>
          </a:p>
        </p:txBody>
      </p:sp>
      <p:sp>
        <p:nvSpPr>
          <p:cNvPr id="56" name="Isosceles Triangle 55"/>
          <p:cNvSpPr/>
          <p:nvPr/>
        </p:nvSpPr>
        <p:spPr bwMode="auto">
          <a:xfrm>
            <a:off x="3733800" y="5105400"/>
            <a:ext cx="685800" cy="9906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t>L</a:t>
            </a:r>
          </a:p>
        </p:txBody>
      </p:sp>
      <p:cxnSp>
        <p:nvCxnSpPr>
          <p:cNvPr id="58" name="Straight Arrow Connector 57"/>
          <p:cNvCxnSpPr/>
          <p:nvPr/>
        </p:nvCxnSpPr>
        <p:spPr bwMode="auto">
          <a:xfrm rot="5400000">
            <a:off x="5601494" y="5523706"/>
            <a:ext cx="8382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Rectangle 3"/>
          <p:cNvSpPr txBox="1">
            <a:spLocks noChangeArrowheads="1"/>
          </p:cNvSpPr>
          <p:nvPr/>
        </p:nvSpPr>
        <p:spPr bwMode="auto">
          <a:xfrm>
            <a:off x="6019800" y="5334000"/>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mn-lt"/>
                <a:ea typeface="Cambria Math" pitchFamily="18" charset="0"/>
                <a:cs typeface="Cambria Math" pitchFamily="18" charset="0"/>
              </a:rPr>
              <a:t>h-1</a:t>
            </a:r>
            <a:endParaRPr lang="en-US" sz="2000" baseline="30000">
              <a:latin typeface="+mn-lt"/>
              <a:ea typeface="Cambria Math" pitchFamily="18" charset="0"/>
              <a:cs typeface="Bauhaus-Medium" pitchFamily="18" charset="0"/>
            </a:endParaRPr>
          </a:p>
        </p:txBody>
      </p:sp>
      <p:cxnSp>
        <p:nvCxnSpPr>
          <p:cNvPr id="60" name="Straight Arrow Connector 59"/>
          <p:cNvCxnSpPr/>
          <p:nvPr/>
        </p:nvCxnSpPr>
        <p:spPr bwMode="auto">
          <a:xfrm rot="5400000">
            <a:off x="3086894" y="5599906"/>
            <a:ext cx="990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Rectangle 3"/>
          <p:cNvSpPr txBox="1">
            <a:spLocks noChangeArrowheads="1"/>
          </p:cNvSpPr>
          <p:nvPr/>
        </p:nvSpPr>
        <p:spPr bwMode="auto">
          <a:xfrm>
            <a:off x="2970213" y="5410200"/>
            <a:ext cx="611187"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mn-lt"/>
                <a:ea typeface="Cambria Math" pitchFamily="18" charset="0"/>
                <a:cs typeface="Cambria Math" pitchFamily="18" charset="0"/>
              </a:rPr>
              <a:t>h+1</a:t>
            </a:r>
            <a:endParaRPr lang="en-US" sz="2000" baseline="30000">
              <a:latin typeface="+mn-lt"/>
              <a:ea typeface="Cambria Math" pitchFamily="18" charset="0"/>
              <a:cs typeface="Bauhaus-Medium" pitchFamily="18" charset="0"/>
            </a:endParaRPr>
          </a:p>
        </p:txBody>
      </p:sp>
      <p:sp>
        <p:nvSpPr>
          <p:cNvPr id="12"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4) Cân bằng lại cây mất cân bằng</a:t>
            </a:r>
            <a:endParaRPr lang="en-US" sz="2800">
              <a:latin typeface="Tahoma" pitchFamily="34" charset="0"/>
            </a:endParaRPr>
          </a:p>
        </p:txBody>
      </p:sp>
    </p:spTree>
    <p:extLst>
      <p:ext uri="{BB962C8B-B14F-4D97-AF65-F5344CB8AC3E}">
        <p14:creationId xmlns:p14="http://schemas.microsoft.com/office/powerpoint/2010/main" val="250406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54" grpId="0" animBg="1"/>
      <p:bldP spid="56" grpId="0" animBg="1"/>
      <p:bldP spid="59" grpId="0"/>
      <p:bldP spid="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Content Placeholder 2"/>
          <p:cNvSpPr>
            <a:spLocks noGrp="1"/>
          </p:cNvSpPr>
          <p:nvPr>
            <p:ph idx="1"/>
          </p:nvPr>
        </p:nvSpPr>
        <p:spPr>
          <a:xfrm>
            <a:off x="179388" y="304800"/>
            <a:ext cx="8610600" cy="457200"/>
          </a:xfrm>
        </p:spPr>
        <p:txBody>
          <a:bodyPr/>
          <a:lstStyle/>
          <a:p>
            <a:pPr marL="57150" indent="571500" eaLnBrk="1" hangingPunct="1">
              <a:lnSpc>
                <a:spcPct val="110000"/>
              </a:lnSpc>
              <a:buFont typeface="Arial" pitchFamily="34" charset="0"/>
              <a:buNone/>
            </a:pPr>
            <a:r>
              <a:rPr lang="en-US" sz="2400">
                <a:solidFill>
                  <a:schemeClr val="bg1"/>
                </a:solidFill>
                <a:latin typeface="Tahoma" pitchFamily="34" charset="0"/>
                <a:cs typeface="Tahoma" pitchFamily="34" charset="0"/>
                <a:sym typeface="Wingdings" pitchFamily="2" charset="2"/>
              </a:rPr>
              <a:t>* </a:t>
            </a:r>
            <a:r>
              <a:rPr lang="en-US" sz="2400" u="sng">
                <a:solidFill>
                  <a:schemeClr val="bg1"/>
                </a:solidFill>
                <a:latin typeface="Tahoma" pitchFamily="34" charset="0"/>
                <a:cs typeface="Tahoma" pitchFamily="34" charset="0"/>
                <a:sym typeface="Wingdings" pitchFamily="2" charset="2"/>
              </a:rPr>
              <a:t>Khả năng 1</a:t>
            </a:r>
            <a:r>
              <a:rPr lang="en-US" sz="2400">
                <a:solidFill>
                  <a:schemeClr val="bg1"/>
                </a:solidFill>
                <a:latin typeface="Tahoma" pitchFamily="34" charset="0"/>
                <a:cs typeface="Tahoma" pitchFamily="34" charset="0"/>
                <a:sym typeface="Wingdings" pitchFamily="2" charset="2"/>
              </a:rPr>
              <a:t>:</a:t>
            </a:r>
            <a:endParaRPr lang="en-US" sz="2400">
              <a:solidFill>
                <a:schemeClr val="bg1"/>
              </a:solidFill>
            </a:endParaRPr>
          </a:p>
        </p:txBody>
      </p:sp>
      <p:sp>
        <p:nvSpPr>
          <p:cNvPr id="36" name="Oval 35"/>
          <p:cNvSpPr/>
          <p:nvPr/>
        </p:nvSpPr>
        <p:spPr bwMode="auto">
          <a:xfrm>
            <a:off x="4265613" y="16002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37" name="Oval 36"/>
          <p:cNvSpPr/>
          <p:nvPr/>
        </p:nvSpPr>
        <p:spPr bwMode="auto">
          <a:xfrm>
            <a:off x="3427413" y="24384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38" name="Straight Connector 37"/>
          <p:cNvCxnSpPr>
            <a:stCxn id="36" idx="3"/>
            <a:endCxn id="37" idx="7"/>
          </p:cNvCxnSpPr>
          <p:nvPr/>
        </p:nvCxnSpPr>
        <p:spPr bwMode="auto">
          <a:xfrm rot="5400000">
            <a:off x="3817938" y="1990725"/>
            <a:ext cx="514350" cy="5143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6" idx="5"/>
            <a:endCxn id="42" idx="0"/>
          </p:cNvCxnSpPr>
          <p:nvPr/>
        </p:nvCxnSpPr>
        <p:spPr bwMode="auto">
          <a:xfrm rot="16200000" flipH="1">
            <a:off x="4695031" y="1951832"/>
            <a:ext cx="523875" cy="601662"/>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 idx="5"/>
            <a:endCxn id="43" idx="0"/>
          </p:cNvCxnSpPr>
          <p:nvPr/>
        </p:nvCxnSpPr>
        <p:spPr bwMode="auto">
          <a:xfrm rot="16200000" flipH="1">
            <a:off x="3742531" y="2904332"/>
            <a:ext cx="523875" cy="373062"/>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3"/>
            <a:endCxn id="44" idx="0"/>
          </p:cNvCxnSpPr>
          <p:nvPr/>
        </p:nvCxnSpPr>
        <p:spPr bwMode="auto">
          <a:xfrm rot="5400000">
            <a:off x="3047206" y="2905919"/>
            <a:ext cx="523875" cy="369888"/>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2" name="Isosceles Triangle 41"/>
          <p:cNvSpPr/>
          <p:nvPr/>
        </p:nvSpPr>
        <p:spPr bwMode="auto">
          <a:xfrm>
            <a:off x="4953000" y="25146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a:t>
            </a:r>
          </a:p>
        </p:txBody>
      </p:sp>
      <p:sp>
        <p:nvSpPr>
          <p:cNvPr id="43" name="Isosceles Triangle 42"/>
          <p:cNvSpPr/>
          <p:nvPr/>
        </p:nvSpPr>
        <p:spPr bwMode="auto">
          <a:xfrm>
            <a:off x="3886200" y="33528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44" name="Isosceles Triangle 43"/>
          <p:cNvSpPr/>
          <p:nvPr/>
        </p:nvSpPr>
        <p:spPr bwMode="auto">
          <a:xfrm>
            <a:off x="2743200" y="3352800"/>
            <a:ext cx="762000" cy="9906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46" name="Rectangle 3"/>
          <p:cNvSpPr txBox="1">
            <a:spLocks noChangeArrowheads="1"/>
          </p:cNvSpPr>
          <p:nvPr/>
        </p:nvSpPr>
        <p:spPr bwMode="auto">
          <a:xfrm>
            <a:off x="5487988" y="2828925"/>
            <a:ext cx="684212"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50" name="Rectangle 3"/>
          <p:cNvSpPr txBox="1">
            <a:spLocks noChangeArrowheads="1"/>
          </p:cNvSpPr>
          <p:nvPr/>
        </p:nvSpPr>
        <p:spPr bwMode="auto">
          <a:xfrm>
            <a:off x="2438400" y="3810000"/>
            <a:ext cx="3810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cxnSp>
        <p:nvCxnSpPr>
          <p:cNvPr id="51" name="Straight Arrow Connector 50"/>
          <p:cNvCxnSpPr>
            <a:stCxn id="245775" idx="1"/>
          </p:cNvCxnSpPr>
          <p:nvPr/>
        </p:nvCxnSpPr>
        <p:spPr>
          <a:xfrm rot="10800000" flipV="1">
            <a:off x="4800600" y="1447800"/>
            <a:ext cx="4572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775" name="Rectangle 3"/>
          <p:cNvSpPr txBox="1">
            <a:spLocks noChangeArrowheads="1"/>
          </p:cNvSpPr>
          <p:nvPr/>
        </p:nvSpPr>
        <p:spPr bwMode="auto">
          <a:xfrm>
            <a:off x="5257800" y="1219200"/>
            <a:ext cx="12192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nút lệch</a:t>
            </a:r>
            <a:endParaRPr lang="en-US" sz="2000" baseline="30000">
              <a:latin typeface="Calibri" pitchFamily="34" charset="0"/>
              <a:cs typeface="Calibri" pitchFamily="34" charset="0"/>
            </a:endParaRPr>
          </a:p>
        </p:txBody>
      </p:sp>
      <p:sp>
        <p:nvSpPr>
          <p:cNvPr id="55" name="Rectangle 3"/>
          <p:cNvSpPr txBox="1">
            <a:spLocks noChangeArrowheads="1"/>
          </p:cNvSpPr>
          <p:nvPr/>
        </p:nvSpPr>
        <p:spPr bwMode="auto">
          <a:xfrm>
            <a:off x="4419600" y="3743325"/>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35" name="Content Placeholder 2"/>
          <p:cNvSpPr txBox="1">
            <a:spLocks/>
          </p:cNvSpPr>
          <p:nvPr/>
        </p:nvSpPr>
        <p:spPr bwMode="auto">
          <a:xfrm>
            <a:off x="762000" y="4800600"/>
            <a:ext cx="7924800" cy="1524000"/>
          </a:xfrm>
          <a:prstGeom prst="rect">
            <a:avLst/>
          </a:prstGeom>
          <a:noFill/>
          <a:ln w="9525">
            <a:noFill/>
            <a:miter lim="800000"/>
            <a:headEnd/>
            <a:tailEnd/>
          </a:ln>
        </p:spPr>
        <p:txBody>
          <a:bodyPr/>
          <a:lstStyle/>
          <a:p>
            <a:pPr marL="57150" indent="571500">
              <a:lnSpc>
                <a:spcPct val="110000"/>
              </a:lnSpc>
              <a:spcBef>
                <a:spcPct val="20000"/>
              </a:spcBef>
              <a:buFont typeface="Arial" charset="0"/>
              <a:buNone/>
              <a:defRPr/>
            </a:pPr>
            <a:r>
              <a:rPr lang="en-US" sz="2400">
                <a:latin typeface="Tahoma" pitchFamily="34" charset="0"/>
                <a:cs typeface="Tahoma" pitchFamily="34" charset="0"/>
                <a:sym typeface="Wingdings" pitchFamily="2" charset="2"/>
              </a:rPr>
              <a:t>Khả năng này xảy ra khi:</a:t>
            </a:r>
          </a:p>
          <a:p>
            <a:pPr marL="57150" indent="571500">
              <a:lnSpc>
                <a:spcPct val="110000"/>
              </a:lnSpc>
              <a:spcBef>
                <a:spcPct val="20000"/>
              </a:spcBef>
              <a:buFont typeface="Arial" pitchFamily="34" charset="0"/>
              <a:buChar char="•"/>
              <a:defRPr/>
            </a:pPr>
            <a:r>
              <a:rPr lang="en-US" sz="2400">
                <a:latin typeface="Tahoma" pitchFamily="34" charset="0"/>
                <a:cs typeface="Tahoma" pitchFamily="34" charset="0"/>
                <a:sym typeface="Wingdings" pitchFamily="2" charset="2"/>
              </a:rPr>
              <a:t>Thêm 1 nút vào cây L1 làm tăng chiều cao của L1 </a:t>
            </a:r>
          </a:p>
          <a:p>
            <a:pPr marL="57150" indent="571500">
              <a:lnSpc>
                <a:spcPct val="110000"/>
              </a:lnSpc>
              <a:spcBef>
                <a:spcPct val="20000"/>
              </a:spcBef>
              <a:buFont typeface="Arial" pitchFamily="34" charset="0"/>
              <a:buChar char="•"/>
              <a:defRPr/>
            </a:pPr>
            <a:r>
              <a:rPr lang="en-US" sz="2400">
                <a:latin typeface="Tahoma" pitchFamily="34" charset="0"/>
                <a:cs typeface="Tahoma" pitchFamily="34" charset="0"/>
                <a:sym typeface="Wingdings" pitchFamily="2" charset="2"/>
              </a:rPr>
              <a:t>Hay xóa 1 nút khỏi cây R làm giảm chiều cao của R.</a:t>
            </a:r>
            <a:endParaRPr lang="en-US" sz="2400">
              <a:latin typeface="+mn-lt"/>
              <a:cs typeface="+mn-cs"/>
            </a:endParaRPr>
          </a:p>
        </p:txBody>
      </p:sp>
    </p:spTree>
    <p:extLst>
      <p:ext uri="{BB962C8B-B14F-4D97-AF65-F5344CB8AC3E}">
        <p14:creationId xmlns:p14="http://schemas.microsoft.com/office/powerpoint/2010/main" val="331111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Content Placeholder 2"/>
          <p:cNvSpPr>
            <a:spLocks noGrp="1"/>
          </p:cNvSpPr>
          <p:nvPr>
            <p:ph idx="1"/>
          </p:nvPr>
        </p:nvSpPr>
        <p:spPr>
          <a:xfrm>
            <a:off x="304800" y="304800"/>
            <a:ext cx="8305800" cy="457200"/>
          </a:xfrm>
        </p:spPr>
        <p:txBody>
          <a:bodyPr/>
          <a:lstStyle/>
          <a:p>
            <a:pPr marL="57150" indent="571500" eaLnBrk="1" hangingPunct="1">
              <a:lnSpc>
                <a:spcPct val="110000"/>
              </a:lnSpc>
              <a:buFont typeface="Arial" pitchFamily="34" charset="0"/>
              <a:buNone/>
            </a:pPr>
            <a:r>
              <a:rPr lang="en-US" sz="2400">
                <a:solidFill>
                  <a:schemeClr val="bg1"/>
                </a:solidFill>
                <a:latin typeface="Tahoma" pitchFamily="34" charset="0"/>
                <a:cs typeface="Tahoma" pitchFamily="34" charset="0"/>
                <a:sym typeface="Wingdings" pitchFamily="2" charset="2"/>
              </a:rPr>
              <a:t>* </a:t>
            </a:r>
            <a:r>
              <a:rPr lang="en-US" sz="2400" u="sng">
                <a:solidFill>
                  <a:schemeClr val="bg1"/>
                </a:solidFill>
                <a:latin typeface="Tahoma" pitchFamily="34" charset="0"/>
                <a:cs typeface="Tahoma" pitchFamily="34" charset="0"/>
                <a:sym typeface="Wingdings" pitchFamily="2" charset="2"/>
              </a:rPr>
              <a:t>Khả năng 2</a:t>
            </a:r>
            <a:r>
              <a:rPr lang="en-US" sz="2400">
                <a:solidFill>
                  <a:schemeClr val="bg1"/>
                </a:solidFill>
                <a:latin typeface="Tahoma" pitchFamily="34" charset="0"/>
                <a:cs typeface="Tahoma" pitchFamily="34" charset="0"/>
                <a:sym typeface="Wingdings" pitchFamily="2" charset="2"/>
              </a:rPr>
              <a:t>:</a:t>
            </a:r>
            <a:endParaRPr lang="en-US" sz="2400">
              <a:solidFill>
                <a:schemeClr val="bg1"/>
              </a:solidFill>
            </a:endParaRPr>
          </a:p>
        </p:txBody>
      </p:sp>
      <p:grpSp>
        <p:nvGrpSpPr>
          <p:cNvPr id="246789" name="Group 40"/>
          <p:cNvGrpSpPr>
            <a:grpSpLocks/>
          </p:cNvGrpSpPr>
          <p:nvPr/>
        </p:nvGrpSpPr>
        <p:grpSpPr bwMode="auto">
          <a:xfrm>
            <a:off x="2674251" y="2971800"/>
            <a:ext cx="4189412" cy="2819400"/>
            <a:chOff x="4649788" y="457200"/>
            <a:chExt cx="4189412" cy="2819400"/>
          </a:xfrm>
        </p:grpSpPr>
        <p:sp>
          <p:nvSpPr>
            <p:cNvPr id="3" name="Oval 2"/>
            <p:cNvSpPr/>
            <p:nvPr/>
          </p:nvSpPr>
          <p:spPr bwMode="auto">
            <a:xfrm>
              <a:off x="6707188" y="4572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4" name="Oval 3"/>
            <p:cNvSpPr/>
            <p:nvPr/>
          </p:nvSpPr>
          <p:spPr bwMode="auto">
            <a:xfrm>
              <a:off x="5640388" y="12954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10" name="Straight Connector 9"/>
            <p:cNvCxnSpPr>
              <a:stCxn id="3" idx="3"/>
              <a:endCxn id="4" idx="7"/>
            </p:cNvCxnSpPr>
            <p:nvPr/>
          </p:nvCxnSpPr>
          <p:spPr bwMode="auto">
            <a:xfrm rot="5400000">
              <a:off x="6145213" y="733425"/>
              <a:ext cx="514350" cy="7429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5"/>
              <a:endCxn id="20" idx="0"/>
            </p:cNvCxnSpPr>
            <p:nvPr/>
          </p:nvCxnSpPr>
          <p:spPr bwMode="auto">
            <a:xfrm rot="16200000" flipH="1">
              <a:off x="7250113" y="695325"/>
              <a:ext cx="523875" cy="828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p:cNvCxnSpPr>
            <p:nvPr/>
          </p:nvCxnSpPr>
          <p:spPr bwMode="auto">
            <a:xfrm rot="16200000" flipH="1">
              <a:off x="5916613" y="18002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p:cNvCxnSpPr>
            <p:nvPr/>
          </p:nvCxnSpPr>
          <p:spPr bwMode="auto">
            <a:xfrm rot="5400000">
              <a:off x="5297488" y="18002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7621588" y="13716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246799" name="Rectangle 3"/>
            <p:cNvSpPr txBox="1">
              <a:spLocks noChangeArrowheads="1"/>
            </p:cNvSpPr>
            <p:nvPr/>
          </p:nvSpPr>
          <p:spPr bwMode="auto">
            <a:xfrm>
              <a:off x="8231188" y="1598613"/>
              <a:ext cx="608012"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46800" name="Rectangle 3"/>
            <p:cNvSpPr txBox="1">
              <a:spLocks noChangeArrowheads="1"/>
            </p:cNvSpPr>
            <p:nvPr/>
          </p:nvSpPr>
          <p:spPr bwMode="auto">
            <a:xfrm>
              <a:off x="4649788" y="24384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46801" name="Rectangle 3"/>
            <p:cNvSpPr txBox="1">
              <a:spLocks noChangeArrowheads="1"/>
            </p:cNvSpPr>
            <p:nvPr/>
          </p:nvSpPr>
          <p:spPr bwMode="auto">
            <a:xfrm>
              <a:off x="6554788" y="2514600"/>
              <a:ext cx="4572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a:t>
              </a:r>
              <a:endParaRPr lang="en-US" sz="2000" baseline="30000">
                <a:latin typeface="Calibri" pitchFamily="34" charset="0"/>
                <a:cs typeface="Calibri" pitchFamily="34" charset="0"/>
              </a:endParaRPr>
            </a:p>
          </p:txBody>
        </p:sp>
        <p:sp>
          <p:nvSpPr>
            <p:cNvPr id="36" name="Isosceles Triangle 35"/>
            <p:cNvSpPr/>
            <p:nvPr/>
          </p:nvSpPr>
          <p:spPr bwMode="auto">
            <a:xfrm>
              <a:off x="5106988" y="22098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39" name="Isosceles Triangle 38"/>
            <p:cNvSpPr/>
            <p:nvPr/>
          </p:nvSpPr>
          <p:spPr bwMode="auto">
            <a:xfrm>
              <a:off x="5945188" y="2209800"/>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grpSp>
      <p:sp>
        <p:nvSpPr>
          <p:cNvPr id="40" name="Content Placeholder 2"/>
          <p:cNvSpPr txBox="1">
            <a:spLocks/>
          </p:cNvSpPr>
          <p:nvPr/>
        </p:nvSpPr>
        <p:spPr bwMode="auto">
          <a:xfrm>
            <a:off x="552734" y="1295400"/>
            <a:ext cx="7981666" cy="990600"/>
          </a:xfrm>
          <a:prstGeom prst="rect">
            <a:avLst/>
          </a:prstGeom>
          <a:noFill/>
          <a:ln w="9525">
            <a:noFill/>
            <a:miter lim="800000"/>
            <a:headEnd/>
            <a:tailEnd/>
          </a:ln>
        </p:spPr>
        <p:txBody>
          <a:bodyPr/>
          <a:lstStyle/>
          <a:p>
            <a:pPr marL="57150" indent="571500">
              <a:lnSpc>
                <a:spcPct val="110000"/>
              </a:lnSpc>
              <a:spcBef>
                <a:spcPct val="20000"/>
              </a:spcBef>
              <a:buFont typeface="Arial" charset="0"/>
              <a:buNone/>
              <a:defRPr/>
            </a:pPr>
            <a:r>
              <a:rPr lang="en-US" sz="2400">
                <a:latin typeface="Tahoma" pitchFamily="34" charset="0"/>
                <a:cs typeface="Tahoma" pitchFamily="34" charset="0"/>
                <a:sym typeface="Wingdings" pitchFamily="2" charset="2"/>
              </a:rPr>
              <a:t>Khả năng này xảy ra khi thêm 1 nút vào cây R1 hay xóa 1 nút khỏi cây R.</a:t>
            </a:r>
            <a:endParaRPr lang="en-US" sz="2400">
              <a:latin typeface="+mn-lt"/>
              <a:cs typeface="+mn-cs"/>
            </a:endParaRPr>
          </a:p>
        </p:txBody>
      </p:sp>
    </p:spTree>
    <p:extLst>
      <p:ext uri="{BB962C8B-B14F-4D97-AF65-F5344CB8AC3E}">
        <p14:creationId xmlns:p14="http://schemas.microsoft.com/office/powerpoint/2010/main" val="22117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Content Placeholder 2"/>
          <p:cNvSpPr>
            <a:spLocks noGrp="1"/>
          </p:cNvSpPr>
          <p:nvPr>
            <p:ph idx="1"/>
          </p:nvPr>
        </p:nvSpPr>
        <p:spPr>
          <a:xfrm>
            <a:off x="304800" y="304800"/>
            <a:ext cx="8305800" cy="457200"/>
          </a:xfrm>
        </p:spPr>
        <p:txBody>
          <a:bodyPr/>
          <a:lstStyle/>
          <a:p>
            <a:pPr marL="57150" indent="571500" eaLnBrk="1" hangingPunct="1">
              <a:lnSpc>
                <a:spcPct val="110000"/>
              </a:lnSpc>
              <a:buFont typeface="Arial" pitchFamily="34" charset="0"/>
              <a:buNone/>
            </a:pPr>
            <a:r>
              <a:rPr lang="en-US" sz="2400">
                <a:solidFill>
                  <a:schemeClr val="bg1"/>
                </a:solidFill>
                <a:latin typeface="Tahoma" pitchFamily="34" charset="0"/>
                <a:cs typeface="Tahoma" pitchFamily="34" charset="0"/>
                <a:sym typeface="Wingdings" pitchFamily="2" charset="2"/>
              </a:rPr>
              <a:t>* </a:t>
            </a:r>
            <a:r>
              <a:rPr lang="en-US" sz="2400" u="sng">
                <a:solidFill>
                  <a:schemeClr val="bg1"/>
                </a:solidFill>
                <a:latin typeface="Tahoma" pitchFamily="34" charset="0"/>
                <a:cs typeface="Tahoma" pitchFamily="34" charset="0"/>
                <a:sym typeface="Wingdings" pitchFamily="2" charset="2"/>
              </a:rPr>
              <a:t>Khả năng 3</a:t>
            </a:r>
            <a:r>
              <a:rPr lang="en-US" sz="2400">
                <a:solidFill>
                  <a:schemeClr val="bg1"/>
                </a:solidFill>
                <a:latin typeface="Tahoma" pitchFamily="34" charset="0"/>
                <a:cs typeface="Tahoma" pitchFamily="34" charset="0"/>
                <a:sym typeface="Wingdings" pitchFamily="2" charset="2"/>
              </a:rPr>
              <a:t>:</a:t>
            </a:r>
            <a:endParaRPr lang="en-US" sz="2400">
              <a:solidFill>
                <a:schemeClr val="bg1"/>
              </a:solidFill>
            </a:endParaRPr>
          </a:p>
        </p:txBody>
      </p:sp>
      <p:grpSp>
        <p:nvGrpSpPr>
          <p:cNvPr id="2" name="Group 42"/>
          <p:cNvGrpSpPr>
            <a:grpSpLocks/>
          </p:cNvGrpSpPr>
          <p:nvPr/>
        </p:nvGrpSpPr>
        <p:grpSpPr bwMode="auto">
          <a:xfrm>
            <a:off x="2505075" y="2694296"/>
            <a:ext cx="4191000" cy="2819400"/>
            <a:chOff x="2743200" y="3733800"/>
            <a:chExt cx="4191000" cy="2819400"/>
          </a:xfrm>
        </p:grpSpPr>
        <p:sp>
          <p:nvSpPr>
            <p:cNvPr id="23" name="Oval 22"/>
            <p:cNvSpPr/>
            <p:nvPr/>
          </p:nvSpPr>
          <p:spPr bwMode="auto">
            <a:xfrm>
              <a:off x="4800600" y="37338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28" name="Oval 27"/>
            <p:cNvSpPr/>
            <p:nvPr/>
          </p:nvSpPr>
          <p:spPr bwMode="auto">
            <a:xfrm>
              <a:off x="3733800" y="4572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31" name="Straight Connector 30"/>
            <p:cNvCxnSpPr>
              <a:stCxn id="23" idx="3"/>
              <a:endCxn id="28" idx="7"/>
            </p:cNvCxnSpPr>
            <p:nvPr/>
          </p:nvCxnSpPr>
          <p:spPr bwMode="auto">
            <a:xfrm rot="5400000">
              <a:off x="4238625" y="4010025"/>
              <a:ext cx="514350" cy="7429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5"/>
              <a:endCxn id="35" idx="0"/>
            </p:cNvCxnSpPr>
            <p:nvPr/>
          </p:nvCxnSpPr>
          <p:spPr bwMode="auto">
            <a:xfrm rot="16200000" flipH="1">
              <a:off x="5343525" y="3971925"/>
              <a:ext cx="523875" cy="828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5"/>
            </p:cNvCxnSpPr>
            <p:nvPr/>
          </p:nvCxnSpPr>
          <p:spPr bwMode="auto">
            <a:xfrm rot="16200000" flipH="1">
              <a:off x="4010025" y="50768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3"/>
            </p:cNvCxnSpPr>
            <p:nvPr/>
          </p:nvCxnSpPr>
          <p:spPr bwMode="auto">
            <a:xfrm rot="5400000">
              <a:off x="3390900" y="50768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a:off x="5715000" y="46482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37" name="Isosceles Triangle 36"/>
            <p:cNvSpPr/>
            <p:nvPr/>
          </p:nvSpPr>
          <p:spPr>
            <a:xfrm>
              <a:off x="4038600" y="5486400"/>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40988" name="Rectangle 3"/>
            <p:cNvSpPr txBox="1">
              <a:spLocks noChangeArrowheads="1"/>
            </p:cNvSpPr>
            <p:nvPr/>
          </p:nvSpPr>
          <p:spPr bwMode="auto">
            <a:xfrm>
              <a:off x="6248400" y="4875213"/>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40990" name="Rectangle 3"/>
            <p:cNvSpPr txBox="1">
              <a:spLocks noChangeArrowheads="1"/>
            </p:cNvSpPr>
            <p:nvPr/>
          </p:nvSpPr>
          <p:spPr bwMode="auto">
            <a:xfrm>
              <a:off x="4724400" y="5791200"/>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sp>
          <p:nvSpPr>
            <p:cNvPr id="44" name="Isosceles Triangle 43"/>
            <p:cNvSpPr/>
            <p:nvPr/>
          </p:nvSpPr>
          <p:spPr>
            <a:xfrm>
              <a:off x="3124200" y="5486400"/>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40993" name="Rectangle 3"/>
            <p:cNvSpPr txBox="1">
              <a:spLocks noChangeArrowheads="1"/>
            </p:cNvSpPr>
            <p:nvPr/>
          </p:nvSpPr>
          <p:spPr bwMode="auto">
            <a:xfrm>
              <a:off x="2743200" y="5791200"/>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grpSp>
      <p:sp>
        <p:nvSpPr>
          <p:cNvPr id="46" name="Content Placeholder 2"/>
          <p:cNvSpPr txBox="1">
            <a:spLocks/>
          </p:cNvSpPr>
          <p:nvPr/>
        </p:nvSpPr>
        <p:spPr bwMode="auto">
          <a:xfrm>
            <a:off x="641444" y="1447800"/>
            <a:ext cx="8197756" cy="914400"/>
          </a:xfrm>
          <a:prstGeom prst="rect">
            <a:avLst/>
          </a:prstGeom>
          <a:noFill/>
          <a:ln w="9525">
            <a:noFill/>
            <a:miter lim="800000"/>
            <a:headEnd/>
            <a:tailEnd/>
          </a:ln>
        </p:spPr>
        <p:txBody>
          <a:bodyPr/>
          <a:lstStyle/>
          <a:p>
            <a:pPr marL="57150" indent="571500">
              <a:lnSpc>
                <a:spcPct val="110000"/>
              </a:lnSpc>
              <a:spcBef>
                <a:spcPct val="20000"/>
              </a:spcBef>
              <a:buFont typeface="Arial" charset="0"/>
              <a:buNone/>
              <a:defRPr/>
            </a:pPr>
            <a:r>
              <a:rPr lang="en-US" sz="2400">
                <a:latin typeface="Tahoma" pitchFamily="34" charset="0"/>
                <a:cs typeface="Tahoma" pitchFamily="34" charset="0"/>
                <a:sym typeface="Wingdings" pitchFamily="2" charset="2"/>
              </a:rPr>
              <a:t>Khả năng này </a:t>
            </a:r>
            <a:r>
              <a:rPr lang="en-US" sz="2400" b="1">
                <a:latin typeface="Tahoma" pitchFamily="34" charset="0"/>
                <a:cs typeface="Tahoma" pitchFamily="34" charset="0"/>
                <a:sym typeface="Wingdings" pitchFamily="2" charset="2"/>
              </a:rPr>
              <a:t>chỉ</a:t>
            </a:r>
            <a:r>
              <a:rPr lang="en-US" sz="2400">
                <a:latin typeface="Tahoma" pitchFamily="34" charset="0"/>
                <a:cs typeface="Tahoma" pitchFamily="34" charset="0"/>
                <a:sym typeface="Wingdings" pitchFamily="2" charset="2"/>
              </a:rPr>
              <a:t> xảy ra khi xóa 1 nút khỏi cây R.</a:t>
            </a:r>
            <a:endParaRPr lang="en-US" sz="2400">
              <a:latin typeface="+mn-lt"/>
              <a:cs typeface="+mn-cs"/>
            </a:endParaRPr>
          </a:p>
        </p:txBody>
      </p:sp>
    </p:spTree>
    <p:extLst>
      <p:ext uri="{BB962C8B-B14F-4D97-AF65-F5344CB8AC3E}">
        <p14:creationId xmlns:p14="http://schemas.microsoft.com/office/powerpoint/2010/main" val="11726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Content Placeholder 2"/>
          <p:cNvSpPr>
            <a:spLocks noGrp="1"/>
          </p:cNvSpPr>
          <p:nvPr>
            <p:ph idx="1"/>
          </p:nvPr>
        </p:nvSpPr>
        <p:spPr>
          <a:xfrm>
            <a:off x="304800" y="1371600"/>
            <a:ext cx="8610600" cy="1828800"/>
          </a:xfrm>
        </p:spPr>
        <p:txBody>
          <a:bodyPr/>
          <a:lstStyle/>
          <a:p>
            <a:pPr marL="457200" lvl="1" indent="571500" eaLnBrk="1" hangingPunct="1">
              <a:lnSpc>
                <a:spcPct val="110000"/>
              </a:lnSpc>
              <a:buFont typeface="Calibri" pitchFamily="34" charset="0"/>
              <a:buAutoNum type="alphaLcParenR" startAt="2"/>
            </a:pPr>
            <a:r>
              <a:rPr lang="en-US" sz="2400">
                <a:latin typeface="Tahoma" pitchFamily="34" charset="0"/>
                <a:cs typeface="Tahoma" pitchFamily="34" charset="0"/>
                <a:sym typeface="Wingdings" pitchFamily="2" charset="2"/>
              </a:rPr>
              <a:t>Trường hợp 2: cây bị lệch phải</a:t>
            </a:r>
          </a:p>
          <a:p>
            <a:pPr marL="457200" lvl="1" indent="571500" eaLnBrk="1" hangingPunct="1">
              <a:lnSpc>
                <a:spcPct val="110000"/>
              </a:lnSpc>
              <a:buFont typeface="Arial" pitchFamily="34" charset="0"/>
              <a:buNone/>
            </a:pPr>
            <a:r>
              <a:rPr lang="en-US" sz="2400">
                <a:latin typeface="Tahoma" pitchFamily="34" charset="0"/>
                <a:cs typeface="Tahoma" pitchFamily="34" charset="0"/>
                <a:sym typeface="Wingdings" pitchFamily="2" charset="2"/>
              </a:rPr>
              <a:t>Do tính đối xứng trái phải nên tương tự như cây lệch trái, trong trường hợp cây bị lệch phải cũng có 3 khả năng lệch.</a:t>
            </a:r>
          </a:p>
        </p:txBody>
      </p:sp>
      <p:sp>
        <p:nvSpPr>
          <p:cNvPr id="3" name="Oval 2"/>
          <p:cNvSpPr/>
          <p:nvPr/>
        </p:nvSpPr>
        <p:spPr bwMode="auto">
          <a:xfrm>
            <a:off x="4457700" y="3114675"/>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cxnSp>
        <p:nvCxnSpPr>
          <p:cNvPr id="4" name="Straight Connector 3"/>
          <p:cNvCxnSpPr>
            <a:stCxn id="3" idx="5"/>
            <a:endCxn id="7" idx="0"/>
          </p:cNvCxnSpPr>
          <p:nvPr/>
        </p:nvCxnSpPr>
        <p:spPr bwMode="auto">
          <a:xfrm rot="16200000" flipH="1">
            <a:off x="4881563" y="3471862"/>
            <a:ext cx="457200" cy="523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3" idx="3"/>
            <a:endCxn id="6" idx="0"/>
          </p:cNvCxnSpPr>
          <p:nvPr/>
        </p:nvCxnSpPr>
        <p:spPr bwMode="auto">
          <a:xfrm rot="5400000">
            <a:off x="4052888" y="3490912"/>
            <a:ext cx="457200" cy="4857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bwMode="auto">
          <a:xfrm>
            <a:off x="3733800" y="39624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a:t>
            </a:r>
          </a:p>
        </p:txBody>
      </p:sp>
      <p:sp>
        <p:nvSpPr>
          <p:cNvPr id="7" name="Isosceles Triangle 6"/>
          <p:cNvSpPr/>
          <p:nvPr/>
        </p:nvSpPr>
        <p:spPr bwMode="auto">
          <a:xfrm>
            <a:off x="5029200" y="3962400"/>
            <a:ext cx="685800" cy="9906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a:t>
            </a:r>
          </a:p>
        </p:txBody>
      </p:sp>
      <p:cxnSp>
        <p:nvCxnSpPr>
          <p:cNvPr id="8" name="Straight Arrow Connector 7"/>
          <p:cNvCxnSpPr/>
          <p:nvPr/>
        </p:nvCxnSpPr>
        <p:spPr bwMode="auto">
          <a:xfrm rot="5400000">
            <a:off x="3163094" y="4380706"/>
            <a:ext cx="8382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bwMode="auto">
          <a:xfrm>
            <a:off x="2971800" y="4191000"/>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cxnSp>
        <p:nvCxnSpPr>
          <p:cNvPr id="10" name="Straight Arrow Connector 9"/>
          <p:cNvCxnSpPr/>
          <p:nvPr/>
        </p:nvCxnSpPr>
        <p:spPr bwMode="auto">
          <a:xfrm rot="5400000">
            <a:off x="5372894" y="4456906"/>
            <a:ext cx="990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Rectangle 3"/>
          <p:cNvSpPr txBox="1">
            <a:spLocks noChangeArrowheads="1"/>
          </p:cNvSpPr>
          <p:nvPr/>
        </p:nvSpPr>
        <p:spPr bwMode="auto">
          <a:xfrm>
            <a:off x="5867400" y="4267200"/>
            <a:ext cx="611188"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2389072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Content Placeholder 2"/>
          <p:cNvSpPr>
            <a:spLocks noGrp="1"/>
          </p:cNvSpPr>
          <p:nvPr>
            <p:ph idx="1"/>
          </p:nvPr>
        </p:nvSpPr>
        <p:spPr>
          <a:xfrm>
            <a:off x="304800" y="304800"/>
            <a:ext cx="8610600" cy="533400"/>
          </a:xfrm>
        </p:spPr>
        <p:txBody>
          <a:bodyPr/>
          <a:lstStyle/>
          <a:p>
            <a:pPr marL="457200" lvl="1" indent="0" eaLnBrk="1" hangingPunct="1">
              <a:lnSpc>
                <a:spcPct val="110000"/>
              </a:lnSpc>
              <a:buNone/>
            </a:pPr>
            <a:r>
              <a:rPr lang="en-US" b="1">
                <a:solidFill>
                  <a:schemeClr val="bg1"/>
                </a:solidFill>
                <a:latin typeface="Tahoma" pitchFamily="34" charset="0"/>
                <a:cs typeface="Tahoma" pitchFamily="34" charset="0"/>
                <a:sym typeface="Wingdings" pitchFamily="2" charset="2"/>
              </a:rPr>
              <a:t>Phương pháp cân bằng cây lệch trái</a:t>
            </a:r>
          </a:p>
        </p:txBody>
      </p:sp>
      <p:sp>
        <p:nvSpPr>
          <p:cNvPr id="18" name="Oval 17"/>
          <p:cNvSpPr/>
          <p:nvPr/>
        </p:nvSpPr>
        <p:spPr bwMode="auto">
          <a:xfrm>
            <a:off x="2590800" y="21336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19" name="Oval 18"/>
          <p:cNvSpPr/>
          <p:nvPr/>
        </p:nvSpPr>
        <p:spPr bwMode="auto">
          <a:xfrm>
            <a:off x="1676400" y="2971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23" name="Straight Connector 22"/>
          <p:cNvCxnSpPr>
            <a:stCxn id="18" idx="3"/>
            <a:endCxn id="19" idx="7"/>
          </p:cNvCxnSpPr>
          <p:nvPr/>
        </p:nvCxnSpPr>
        <p:spPr bwMode="auto">
          <a:xfrm rot="5400000">
            <a:off x="2104231" y="2485232"/>
            <a:ext cx="515937"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5"/>
            <a:endCxn id="30" idx="0"/>
          </p:cNvCxnSpPr>
          <p:nvPr/>
        </p:nvCxnSpPr>
        <p:spPr bwMode="auto">
          <a:xfrm rot="16200000" flipH="1">
            <a:off x="3018632" y="2485231"/>
            <a:ext cx="525462" cy="600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5"/>
          </p:cNvCxnSpPr>
          <p:nvPr/>
        </p:nvCxnSpPr>
        <p:spPr bwMode="auto">
          <a:xfrm rot="16200000" flipH="1">
            <a:off x="1952625" y="34766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9" idx="3"/>
          </p:cNvCxnSpPr>
          <p:nvPr/>
        </p:nvCxnSpPr>
        <p:spPr bwMode="auto">
          <a:xfrm rot="5400000">
            <a:off x="1333500" y="3476625"/>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bwMode="auto">
          <a:xfrm>
            <a:off x="3276600" y="30480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a:t>
            </a:r>
          </a:p>
        </p:txBody>
      </p:sp>
      <p:sp>
        <p:nvSpPr>
          <p:cNvPr id="31" name="Isosceles Triangle 30"/>
          <p:cNvSpPr/>
          <p:nvPr/>
        </p:nvSpPr>
        <p:spPr bwMode="auto">
          <a:xfrm>
            <a:off x="2057400" y="38862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32" name="Isosceles Triangle 31"/>
          <p:cNvSpPr/>
          <p:nvPr/>
        </p:nvSpPr>
        <p:spPr bwMode="auto">
          <a:xfrm>
            <a:off x="1066800" y="3886200"/>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34" name="Rectangle 3"/>
          <p:cNvSpPr txBox="1">
            <a:spLocks noChangeArrowheads="1"/>
          </p:cNvSpPr>
          <p:nvPr/>
        </p:nvSpPr>
        <p:spPr bwMode="auto">
          <a:xfrm>
            <a:off x="3810000" y="3352800"/>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36" name="Rectangle 3"/>
          <p:cNvSpPr txBox="1">
            <a:spLocks noChangeArrowheads="1"/>
          </p:cNvSpPr>
          <p:nvPr/>
        </p:nvSpPr>
        <p:spPr bwMode="auto">
          <a:xfrm>
            <a:off x="2590800" y="4191000"/>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38" name="Rectangle 3"/>
          <p:cNvSpPr txBox="1">
            <a:spLocks noChangeArrowheads="1"/>
          </p:cNvSpPr>
          <p:nvPr/>
        </p:nvSpPr>
        <p:spPr bwMode="auto">
          <a:xfrm>
            <a:off x="685800" y="4343400"/>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sp>
        <p:nvSpPr>
          <p:cNvPr id="39" name="Oval 38"/>
          <p:cNvSpPr/>
          <p:nvPr/>
        </p:nvSpPr>
        <p:spPr>
          <a:xfrm rot="19145240">
            <a:off x="1214438" y="2346325"/>
            <a:ext cx="2362200" cy="825500"/>
          </a:xfrm>
          <a:prstGeom prst="ellipse">
            <a:avLst/>
          </a:prstGeom>
          <a:noFill/>
          <a:ln w="12700">
            <a:solidFill>
              <a:schemeClr val="tx1"/>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41" name="Arc 40"/>
          <p:cNvSpPr/>
          <p:nvPr/>
        </p:nvSpPr>
        <p:spPr>
          <a:xfrm rot="11475111">
            <a:off x="1333500" y="2366963"/>
            <a:ext cx="444500" cy="436562"/>
          </a:xfrm>
          <a:prstGeom prst="arc">
            <a:avLst>
              <a:gd name="adj1" fmla="val 16200000"/>
              <a:gd name="adj2" fmla="val 1677464"/>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grpSp>
        <p:nvGrpSpPr>
          <p:cNvPr id="2" name="Group 32"/>
          <p:cNvGrpSpPr>
            <a:grpSpLocks/>
          </p:cNvGrpSpPr>
          <p:nvPr/>
        </p:nvGrpSpPr>
        <p:grpSpPr bwMode="auto">
          <a:xfrm>
            <a:off x="4876800" y="2327275"/>
            <a:ext cx="3962400" cy="2592388"/>
            <a:chOff x="4876800" y="2327275"/>
            <a:chExt cx="3962400" cy="2592388"/>
          </a:xfrm>
        </p:grpSpPr>
        <p:sp>
          <p:nvSpPr>
            <p:cNvPr id="42" name="Oval 41"/>
            <p:cNvSpPr/>
            <p:nvPr/>
          </p:nvSpPr>
          <p:spPr bwMode="auto">
            <a:xfrm>
              <a:off x="7086600" y="31654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43" name="Oval 42"/>
            <p:cNvSpPr/>
            <p:nvPr/>
          </p:nvSpPr>
          <p:spPr bwMode="auto">
            <a:xfrm>
              <a:off x="6172200" y="23272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44" name="Straight Connector 43"/>
            <p:cNvCxnSpPr>
              <a:stCxn id="42" idx="3"/>
              <a:endCxn id="49" idx="0"/>
            </p:cNvCxnSpPr>
            <p:nvPr/>
          </p:nvCxnSpPr>
          <p:spPr bwMode="auto">
            <a:xfrm rot="5400000">
              <a:off x="6667500" y="3594100"/>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5"/>
              <a:endCxn id="48" idx="0"/>
            </p:cNvCxnSpPr>
            <p:nvPr/>
          </p:nvCxnSpPr>
          <p:spPr bwMode="auto">
            <a:xfrm rot="16200000" flipH="1">
              <a:off x="7472362" y="3560763"/>
              <a:ext cx="523875" cy="5143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3" idx="5"/>
              <a:endCxn id="42" idx="1"/>
            </p:cNvCxnSpPr>
            <p:nvPr/>
          </p:nvCxnSpPr>
          <p:spPr bwMode="auto">
            <a:xfrm rot="16200000" flipH="1">
              <a:off x="6600825" y="2679700"/>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3" idx="3"/>
              <a:endCxn id="50" idx="0"/>
            </p:cNvCxnSpPr>
            <p:nvPr/>
          </p:nvCxnSpPr>
          <p:spPr bwMode="auto">
            <a:xfrm rot="5400000">
              <a:off x="5676900" y="2679700"/>
              <a:ext cx="523875" cy="600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Isosceles Triangle 47"/>
            <p:cNvSpPr/>
            <p:nvPr/>
          </p:nvSpPr>
          <p:spPr bwMode="auto">
            <a:xfrm>
              <a:off x="7686675" y="4079875"/>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a:t>
              </a:r>
            </a:p>
          </p:txBody>
        </p:sp>
        <p:sp>
          <p:nvSpPr>
            <p:cNvPr id="49" name="Isosceles Triangle 48"/>
            <p:cNvSpPr/>
            <p:nvPr/>
          </p:nvSpPr>
          <p:spPr bwMode="auto">
            <a:xfrm>
              <a:off x="6400800" y="4079875"/>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50" name="Isosceles Triangle 49"/>
            <p:cNvSpPr/>
            <p:nvPr/>
          </p:nvSpPr>
          <p:spPr bwMode="auto">
            <a:xfrm>
              <a:off x="5257800" y="3241675"/>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51" name="Rectangle 3"/>
            <p:cNvSpPr txBox="1">
              <a:spLocks noChangeArrowheads="1"/>
            </p:cNvSpPr>
            <p:nvPr/>
          </p:nvSpPr>
          <p:spPr bwMode="auto">
            <a:xfrm>
              <a:off x="8458200" y="3775075"/>
              <a:ext cx="3810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sp>
          <p:nvSpPr>
            <p:cNvPr id="53" name="Rectangle 3"/>
            <p:cNvSpPr txBox="1">
              <a:spLocks noChangeArrowheads="1"/>
            </p:cNvSpPr>
            <p:nvPr/>
          </p:nvSpPr>
          <p:spPr bwMode="auto">
            <a:xfrm>
              <a:off x="4876800" y="3698875"/>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cxnSp>
          <p:nvCxnSpPr>
            <p:cNvPr id="61" name="Straight Arrow Connector 60"/>
            <p:cNvCxnSpPr/>
            <p:nvPr/>
          </p:nvCxnSpPr>
          <p:spPr bwMode="auto">
            <a:xfrm rot="5400000">
              <a:off x="7581901" y="4041775"/>
              <a:ext cx="1752600" cy="317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3" name="Content Placeholder 2"/>
          <p:cNvSpPr txBox="1">
            <a:spLocks/>
          </p:cNvSpPr>
          <p:nvPr/>
        </p:nvSpPr>
        <p:spPr bwMode="auto">
          <a:xfrm>
            <a:off x="76200" y="5638800"/>
            <a:ext cx="8915400" cy="914400"/>
          </a:xfrm>
          <a:prstGeom prst="rect">
            <a:avLst/>
          </a:prstGeom>
          <a:noFill/>
          <a:ln w="9525">
            <a:noFill/>
            <a:miter lim="800000"/>
            <a:headEnd/>
            <a:tailEnd/>
          </a:ln>
        </p:spPr>
        <p:txBody>
          <a:bodyPr/>
          <a:lstStyle/>
          <a:p>
            <a:pPr marL="57150" indent="571500">
              <a:lnSpc>
                <a:spcPct val="110000"/>
              </a:lnSpc>
              <a:spcBef>
                <a:spcPct val="20000"/>
              </a:spcBef>
              <a:buFont typeface="Arial" charset="0"/>
              <a:buNone/>
              <a:defRPr/>
            </a:pPr>
            <a:r>
              <a:rPr lang="en-US" sz="2200">
                <a:latin typeface="Tahoma" pitchFamily="34" charset="0"/>
                <a:cs typeface="Tahoma" pitchFamily="34" charset="0"/>
                <a:sym typeface="Wingdings" pitchFamily="2" charset="2"/>
              </a:rPr>
              <a:t>Chiều cao của cây trước khi quay:  h+2</a:t>
            </a:r>
          </a:p>
          <a:p>
            <a:pPr marL="57150" indent="571500">
              <a:lnSpc>
                <a:spcPct val="110000"/>
              </a:lnSpc>
              <a:spcBef>
                <a:spcPct val="20000"/>
              </a:spcBef>
              <a:defRPr/>
            </a:pPr>
            <a:r>
              <a:rPr lang="en-US" sz="2200">
                <a:latin typeface="Tahoma" pitchFamily="34" charset="0"/>
                <a:cs typeface="Tahoma" pitchFamily="34" charset="0"/>
                <a:sym typeface="Wingdings" pitchFamily="2" charset="2"/>
              </a:rPr>
              <a:t>Chiều cao của cây sau khi quay:    h+1</a:t>
            </a:r>
            <a:endParaRPr lang="en-US" sz="2200">
              <a:latin typeface="+mn-lt"/>
              <a:cs typeface="+mn-cs"/>
            </a:endParaRPr>
          </a:p>
        </p:txBody>
      </p:sp>
      <p:sp>
        <p:nvSpPr>
          <p:cNvPr id="33" name="Content Placeholder 2"/>
          <p:cNvSpPr txBox="1">
            <a:spLocks/>
          </p:cNvSpPr>
          <p:nvPr/>
        </p:nvSpPr>
        <p:spPr bwMode="auto">
          <a:xfrm>
            <a:off x="-304800" y="1153693"/>
            <a:ext cx="9525000" cy="598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7150" indent="571500">
              <a:lnSpc>
                <a:spcPct val="110000"/>
              </a:lnSpc>
              <a:buFont typeface="Arial" pitchFamily="34" charset="0"/>
              <a:buNone/>
            </a:pPr>
            <a:r>
              <a:rPr lang="en-US" sz="2400">
                <a:solidFill>
                  <a:schemeClr val="tx1"/>
                </a:solidFill>
                <a:latin typeface="Tahoma" pitchFamily="34" charset="0"/>
                <a:cs typeface="Tahoma" pitchFamily="34" charset="0"/>
                <a:sym typeface="Wingdings" pitchFamily="2" charset="2"/>
              </a:rPr>
              <a:t>* Đối với khả năng 1: thực hiện phép quay đơn bên trái</a:t>
            </a:r>
            <a:endParaRPr lang="en-US" sz="2400">
              <a:solidFill>
                <a:schemeClr val="tx1"/>
              </a:solidFill>
            </a:endParaRPr>
          </a:p>
        </p:txBody>
      </p:sp>
    </p:spTree>
    <p:extLst>
      <p:ext uri="{BB962C8B-B14F-4D97-AF65-F5344CB8AC3E}">
        <p14:creationId xmlns:p14="http://schemas.microsoft.com/office/powerpoint/2010/main" val="369345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685800" y="76200"/>
            <a:ext cx="7772400" cy="914400"/>
          </a:xfrm>
        </p:spPr>
        <p:txBody>
          <a:bodyPr/>
          <a:lstStyle/>
          <a:p>
            <a:pPr eaLnBrk="1" hangingPunct="1"/>
            <a:r>
              <a:rPr lang="en-US" sz="3600" b="1">
                <a:latin typeface="Tahoma" pitchFamily="34" charset="0"/>
              </a:rPr>
              <a:t>I. Cây Nhị Phân Tìm Kiếm</a:t>
            </a:r>
          </a:p>
        </p:txBody>
      </p:sp>
      <p:sp>
        <p:nvSpPr>
          <p:cNvPr id="182275" name="Rectangle 3"/>
          <p:cNvSpPr>
            <a:spLocks noGrp="1" noChangeArrowheads="1"/>
          </p:cNvSpPr>
          <p:nvPr>
            <p:ph type="body" idx="1"/>
          </p:nvPr>
        </p:nvSpPr>
        <p:spPr>
          <a:xfrm>
            <a:off x="533400" y="1066800"/>
            <a:ext cx="8382000" cy="3200400"/>
          </a:xfrm>
        </p:spPr>
        <p:txBody>
          <a:bodyPr/>
          <a:lstStyle/>
          <a:p>
            <a:pPr marL="0" lvl="1" indent="571500" eaLnBrk="1" hangingPunct="1">
              <a:lnSpc>
                <a:spcPct val="110000"/>
              </a:lnSpc>
              <a:spcBef>
                <a:spcPts val="400"/>
              </a:spcBef>
              <a:buFont typeface="Arial" pitchFamily="34" charset="0"/>
              <a:buNone/>
            </a:pPr>
            <a:r>
              <a:rPr lang="en-US" sz="2400">
                <a:latin typeface="Tahoma" pitchFamily="34" charset="0"/>
              </a:rPr>
              <a:t>Ưu điểm của tìm kiếm trên mảng đã sắp: nhanh</a:t>
            </a:r>
          </a:p>
          <a:p>
            <a:pPr marL="0" lvl="1" indent="571500" eaLnBrk="1" hangingPunct="1">
              <a:lnSpc>
                <a:spcPct val="110000"/>
              </a:lnSpc>
              <a:spcBef>
                <a:spcPts val="400"/>
              </a:spcBef>
              <a:buFont typeface="Arial" pitchFamily="34" charset="0"/>
              <a:buNone/>
            </a:pPr>
            <a:r>
              <a:rPr lang="en-US" sz="2400">
                <a:latin typeface="Tahoma" pitchFamily="34" charset="0"/>
              </a:rPr>
              <a:t>Nhược điểm của mảng: chi phí thêm, xóa lớn.</a:t>
            </a:r>
          </a:p>
          <a:p>
            <a:pPr marL="0" lvl="1" indent="571500" eaLnBrk="1" hangingPunct="1">
              <a:lnSpc>
                <a:spcPct val="110000"/>
              </a:lnSpc>
              <a:spcBef>
                <a:spcPts val="400"/>
              </a:spcBef>
              <a:buFont typeface="Arial" pitchFamily="34" charset="0"/>
              <a:buNone/>
            </a:pPr>
            <a:r>
              <a:rPr lang="en-US" sz="2400">
                <a:latin typeface="Tahoma" pitchFamily="34" charset="0"/>
                <a:sym typeface="Wingdings" pitchFamily="2" charset="2"/>
              </a:rPr>
              <a:t>-&gt; </a:t>
            </a:r>
            <a:r>
              <a:rPr lang="en-US" sz="2400">
                <a:latin typeface="Tahoma" pitchFamily="34" charset="0"/>
              </a:rPr>
              <a:t>Cây nhị phân tìm kiếm.</a:t>
            </a:r>
          </a:p>
          <a:p>
            <a:pPr marL="0" lvl="1" indent="571500" eaLnBrk="1" hangingPunct="1">
              <a:lnSpc>
                <a:spcPct val="110000"/>
              </a:lnSpc>
              <a:spcBef>
                <a:spcPts val="400"/>
              </a:spcBef>
              <a:buFont typeface="Calibri" pitchFamily="34" charset="0"/>
              <a:buAutoNum type="arabicParenR"/>
            </a:pPr>
            <a:r>
              <a:rPr lang="en-US">
                <a:latin typeface="Tahoma" pitchFamily="34" charset="0"/>
              </a:rPr>
              <a:t>Định nghĩa</a:t>
            </a:r>
          </a:p>
          <a:p>
            <a:pPr marL="0" lvl="1" indent="571500" eaLnBrk="1" hangingPunct="1">
              <a:lnSpc>
                <a:spcPct val="110000"/>
              </a:lnSpc>
              <a:spcBef>
                <a:spcPts val="400"/>
              </a:spcBef>
              <a:buFont typeface="Arial" pitchFamily="34" charset="0"/>
              <a:buNone/>
            </a:pPr>
            <a:r>
              <a:rPr lang="en-US" sz="2400">
                <a:latin typeface="Tahoma" pitchFamily="34" charset="0"/>
              </a:rPr>
              <a:t>Cây NPTK là cây nhị phân mà với mọi nút x:</a:t>
            </a:r>
          </a:p>
          <a:p>
            <a:pPr marL="400050" lvl="2" indent="571500" eaLnBrk="1" hangingPunct="1">
              <a:lnSpc>
                <a:spcPct val="110000"/>
              </a:lnSpc>
              <a:spcBef>
                <a:spcPts val="400"/>
              </a:spcBef>
            </a:pPr>
            <a:r>
              <a:rPr lang="en-US">
                <a:latin typeface="Tahoma" pitchFamily="34" charset="0"/>
              </a:rPr>
              <a:t>x lớn hơn các nút trong cây con bên trái.</a:t>
            </a:r>
          </a:p>
          <a:p>
            <a:pPr marL="400050" lvl="2" indent="571500" eaLnBrk="1" hangingPunct="1">
              <a:lnSpc>
                <a:spcPct val="110000"/>
              </a:lnSpc>
              <a:spcBef>
                <a:spcPts val="400"/>
              </a:spcBef>
            </a:pPr>
            <a:r>
              <a:rPr lang="en-US">
                <a:latin typeface="Tahoma" pitchFamily="34" charset="0"/>
              </a:rPr>
              <a:t>x nhỏ hơn các nút trong cây con bên phải.</a:t>
            </a:r>
          </a:p>
        </p:txBody>
      </p:sp>
      <p:sp>
        <p:nvSpPr>
          <p:cNvPr id="22323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 name="Group 46"/>
          <p:cNvGrpSpPr>
            <a:grpSpLocks/>
          </p:cNvGrpSpPr>
          <p:nvPr/>
        </p:nvGrpSpPr>
        <p:grpSpPr bwMode="auto">
          <a:xfrm>
            <a:off x="1066800" y="4419600"/>
            <a:ext cx="2971800" cy="2209800"/>
            <a:chOff x="1524000" y="4419600"/>
            <a:chExt cx="2971800" cy="2209800"/>
          </a:xfrm>
        </p:grpSpPr>
        <p:sp>
          <p:nvSpPr>
            <p:cNvPr id="27" name="Oval 26"/>
            <p:cNvSpPr/>
            <p:nvPr/>
          </p:nvSpPr>
          <p:spPr>
            <a:xfrm>
              <a:off x="2667000" y="4419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28" name="Oval 27"/>
            <p:cNvSpPr/>
            <p:nvPr/>
          </p:nvSpPr>
          <p:spPr>
            <a:xfrm>
              <a:off x="1981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29" name="Oval 28"/>
            <p:cNvSpPr/>
            <p:nvPr/>
          </p:nvSpPr>
          <p:spPr>
            <a:xfrm>
              <a:off x="3505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30" name="Oval 29"/>
            <p:cNvSpPr/>
            <p:nvPr/>
          </p:nvSpPr>
          <p:spPr>
            <a:xfrm>
              <a:off x="15240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31" name="Oval 30"/>
            <p:cNvSpPr/>
            <p:nvPr/>
          </p:nvSpPr>
          <p:spPr>
            <a:xfrm>
              <a:off x="24384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32" name="Oval 31"/>
            <p:cNvSpPr/>
            <p:nvPr/>
          </p:nvSpPr>
          <p:spPr>
            <a:xfrm>
              <a:off x="31242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34" name="Oval 33"/>
            <p:cNvSpPr/>
            <p:nvPr/>
          </p:nvSpPr>
          <p:spPr>
            <a:xfrm>
              <a:off x="40386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37" name="Straight Connector 36"/>
            <p:cNvCxnSpPr>
              <a:stCxn id="27" idx="3"/>
              <a:endCxn id="28" idx="7"/>
            </p:cNvCxnSpPr>
            <p:nvPr/>
          </p:nvCxnSpPr>
          <p:spPr>
            <a:xfrm rot="5400000">
              <a:off x="2295525" y="4886325"/>
              <a:ext cx="514350" cy="361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7" idx="5"/>
              <a:endCxn id="29" idx="1"/>
            </p:cNvCxnSpPr>
            <p:nvPr/>
          </p:nvCxnSpPr>
          <p:spPr>
            <a:xfrm rot="16200000" flipH="1">
              <a:off x="3057525" y="4810125"/>
              <a:ext cx="514350"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3"/>
              <a:endCxn id="30" idx="0"/>
            </p:cNvCxnSpPr>
            <p:nvPr/>
          </p:nvCxnSpPr>
          <p:spPr>
            <a:xfrm rot="5400000">
              <a:off x="1638300" y="5762625"/>
              <a:ext cx="523875" cy="29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8" idx="5"/>
              <a:endCxn id="31" idx="0"/>
            </p:cNvCxnSpPr>
            <p:nvPr/>
          </p:nvCxnSpPr>
          <p:spPr>
            <a:xfrm rot="16200000" flipH="1">
              <a:off x="2257425" y="5762625"/>
              <a:ext cx="523875" cy="29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9" idx="3"/>
              <a:endCxn id="32" idx="0"/>
            </p:cNvCxnSpPr>
            <p:nvPr/>
          </p:nvCxnSpPr>
          <p:spPr>
            <a:xfrm rot="5400000">
              <a:off x="3200400" y="5800725"/>
              <a:ext cx="523875" cy="2190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9" idx="5"/>
              <a:endCxn id="34" idx="0"/>
            </p:cNvCxnSpPr>
            <p:nvPr/>
          </p:nvCxnSpPr>
          <p:spPr>
            <a:xfrm rot="16200000" flipH="1">
              <a:off x="3819525" y="5724525"/>
              <a:ext cx="523875" cy="371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47"/>
          <p:cNvGrpSpPr>
            <a:grpSpLocks/>
          </p:cNvGrpSpPr>
          <p:nvPr/>
        </p:nvGrpSpPr>
        <p:grpSpPr bwMode="auto">
          <a:xfrm>
            <a:off x="4876800" y="4392613"/>
            <a:ext cx="2971800" cy="2209800"/>
            <a:chOff x="1524000" y="4419600"/>
            <a:chExt cx="2971800" cy="2209800"/>
          </a:xfrm>
        </p:grpSpPr>
        <p:sp>
          <p:nvSpPr>
            <p:cNvPr id="49" name="Oval 48"/>
            <p:cNvSpPr/>
            <p:nvPr/>
          </p:nvSpPr>
          <p:spPr>
            <a:xfrm>
              <a:off x="2733675" y="4419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b="1">
                  <a:latin typeface="Calibri" pitchFamily="34" charset="0"/>
                  <a:cs typeface="Calibri" pitchFamily="34" charset="0"/>
                </a:rPr>
                <a:t>26</a:t>
              </a:r>
            </a:p>
          </p:txBody>
        </p:sp>
        <p:sp>
          <p:nvSpPr>
            <p:cNvPr id="50" name="Oval 49"/>
            <p:cNvSpPr/>
            <p:nvPr/>
          </p:nvSpPr>
          <p:spPr>
            <a:xfrm>
              <a:off x="1981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51" name="Oval 50"/>
            <p:cNvSpPr/>
            <p:nvPr/>
          </p:nvSpPr>
          <p:spPr>
            <a:xfrm>
              <a:off x="3571875"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38</a:t>
              </a:r>
            </a:p>
          </p:txBody>
        </p:sp>
        <p:sp>
          <p:nvSpPr>
            <p:cNvPr id="52" name="Oval 51"/>
            <p:cNvSpPr/>
            <p:nvPr/>
          </p:nvSpPr>
          <p:spPr>
            <a:xfrm>
              <a:off x="15240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11</a:t>
              </a:r>
            </a:p>
          </p:txBody>
        </p:sp>
        <p:sp>
          <p:nvSpPr>
            <p:cNvPr id="53" name="Oval 52"/>
            <p:cNvSpPr/>
            <p:nvPr/>
          </p:nvSpPr>
          <p:spPr>
            <a:xfrm>
              <a:off x="24384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22</a:t>
              </a:r>
            </a:p>
          </p:txBody>
        </p:sp>
        <p:sp>
          <p:nvSpPr>
            <p:cNvPr id="54" name="Oval 53"/>
            <p:cNvSpPr/>
            <p:nvPr/>
          </p:nvSpPr>
          <p:spPr>
            <a:xfrm>
              <a:off x="31242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39</a:t>
              </a:r>
            </a:p>
          </p:txBody>
        </p:sp>
        <p:sp>
          <p:nvSpPr>
            <p:cNvPr id="55" name="Oval 54"/>
            <p:cNvSpPr/>
            <p:nvPr/>
          </p:nvSpPr>
          <p:spPr>
            <a:xfrm>
              <a:off x="40386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29</a:t>
              </a:r>
            </a:p>
          </p:txBody>
        </p:sp>
        <p:cxnSp>
          <p:nvCxnSpPr>
            <p:cNvPr id="56" name="Straight Connector 55"/>
            <p:cNvCxnSpPr>
              <a:stCxn id="49" idx="3"/>
              <a:endCxn id="50" idx="7"/>
            </p:cNvCxnSpPr>
            <p:nvPr/>
          </p:nvCxnSpPr>
          <p:spPr>
            <a:xfrm rot="5400000">
              <a:off x="2328863" y="4852987"/>
              <a:ext cx="514350" cy="4286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9" idx="5"/>
              <a:endCxn id="51" idx="1"/>
            </p:cNvCxnSpPr>
            <p:nvPr/>
          </p:nvCxnSpPr>
          <p:spPr>
            <a:xfrm rot="16200000" flipH="1">
              <a:off x="3124200" y="4810125"/>
              <a:ext cx="514350" cy="514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0" idx="3"/>
              <a:endCxn id="52" idx="0"/>
            </p:cNvCxnSpPr>
            <p:nvPr/>
          </p:nvCxnSpPr>
          <p:spPr>
            <a:xfrm rot="5400000">
              <a:off x="1638300" y="5762625"/>
              <a:ext cx="523875" cy="29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5"/>
              <a:endCxn id="53" idx="0"/>
            </p:cNvCxnSpPr>
            <p:nvPr/>
          </p:nvCxnSpPr>
          <p:spPr>
            <a:xfrm rot="16200000" flipH="1">
              <a:off x="2257425" y="5762625"/>
              <a:ext cx="523875" cy="29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3"/>
              <a:endCxn id="54" idx="0"/>
            </p:cNvCxnSpPr>
            <p:nvPr/>
          </p:nvCxnSpPr>
          <p:spPr>
            <a:xfrm rot="5400000">
              <a:off x="3233737" y="5767388"/>
              <a:ext cx="523875" cy="285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5"/>
              <a:endCxn id="55" idx="0"/>
            </p:cNvCxnSpPr>
            <p:nvPr/>
          </p:nvCxnSpPr>
          <p:spPr>
            <a:xfrm rot="16200000" flipH="1">
              <a:off x="3852862" y="5757863"/>
              <a:ext cx="523875"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1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2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1905000" y="144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6" name="Oval 5"/>
          <p:cNvSpPr/>
          <p:nvPr/>
        </p:nvSpPr>
        <p:spPr bwMode="auto">
          <a:xfrm>
            <a:off x="1133475" y="2047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7" name="Oval 6"/>
          <p:cNvSpPr/>
          <p:nvPr/>
        </p:nvSpPr>
        <p:spPr bwMode="auto">
          <a:xfrm>
            <a:off x="2657475" y="2047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10" name="Oval 9"/>
          <p:cNvSpPr/>
          <p:nvPr/>
        </p:nvSpPr>
        <p:spPr bwMode="auto">
          <a:xfrm>
            <a:off x="533400" y="2743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11" name="Oval 10"/>
          <p:cNvSpPr/>
          <p:nvPr/>
        </p:nvSpPr>
        <p:spPr bwMode="auto">
          <a:xfrm>
            <a:off x="1752600" y="2743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12" name="Straight Connector 11"/>
          <p:cNvCxnSpPr>
            <a:stCxn id="5" idx="3"/>
            <a:endCxn id="6" idx="7"/>
          </p:cNvCxnSpPr>
          <p:nvPr/>
        </p:nvCxnSpPr>
        <p:spPr bwMode="auto">
          <a:xfrm rot="5400000">
            <a:off x="1609725" y="1752600"/>
            <a:ext cx="27622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7" idx="1"/>
          </p:cNvCxnSpPr>
          <p:nvPr/>
        </p:nvCxnSpPr>
        <p:spPr bwMode="auto">
          <a:xfrm rot="16200000" flipH="1">
            <a:off x="2371725" y="1762125"/>
            <a:ext cx="276225"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3"/>
            <a:endCxn id="10" idx="0"/>
          </p:cNvCxnSpPr>
          <p:nvPr/>
        </p:nvCxnSpPr>
        <p:spPr bwMode="auto">
          <a:xfrm rot="5400000">
            <a:off x="828675" y="2371725"/>
            <a:ext cx="30480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5"/>
            <a:endCxn id="11" idx="0"/>
          </p:cNvCxnSpPr>
          <p:nvPr/>
        </p:nvCxnSpPr>
        <p:spPr bwMode="auto">
          <a:xfrm rot="16200000" flipH="1">
            <a:off x="1600200" y="2362200"/>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bwMode="auto">
          <a:xfrm>
            <a:off x="1066800" y="3733800"/>
            <a:ext cx="1905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Calibri" pitchFamily="34" charset="0"/>
                <a:cs typeface="Calibri" pitchFamily="34" charset="0"/>
                <a:sym typeface="Wingdings" pitchFamily="2" charset="2"/>
              </a:rPr>
              <a:t>Cây ban đầu</a:t>
            </a:r>
            <a:endParaRPr lang="en-US" sz="2200">
              <a:latin typeface="Calibri" pitchFamily="34" charset="0"/>
              <a:cs typeface="Calibri" pitchFamily="34" charset="0"/>
            </a:endParaRPr>
          </a:p>
        </p:txBody>
      </p:sp>
      <p:sp>
        <p:nvSpPr>
          <p:cNvPr id="29" name="Oval 28"/>
          <p:cNvSpPr/>
          <p:nvPr/>
        </p:nvSpPr>
        <p:spPr bwMode="auto">
          <a:xfrm>
            <a:off x="6400800" y="1447800"/>
            <a:ext cx="457200" cy="457200"/>
          </a:xfrm>
          <a:prstGeom prst="ellipse">
            <a:avLst/>
          </a:prstGeom>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30" name="Oval 29"/>
          <p:cNvSpPr/>
          <p:nvPr/>
        </p:nvSpPr>
        <p:spPr bwMode="auto">
          <a:xfrm>
            <a:off x="5629275" y="2047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31" name="Oval 30"/>
          <p:cNvSpPr/>
          <p:nvPr/>
        </p:nvSpPr>
        <p:spPr bwMode="auto">
          <a:xfrm>
            <a:off x="7153275" y="2047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32" name="Oval 31"/>
          <p:cNvSpPr/>
          <p:nvPr/>
        </p:nvSpPr>
        <p:spPr bwMode="auto">
          <a:xfrm>
            <a:off x="5029200" y="2743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33" name="Oval 32"/>
          <p:cNvSpPr/>
          <p:nvPr/>
        </p:nvSpPr>
        <p:spPr bwMode="auto">
          <a:xfrm>
            <a:off x="6248400" y="2743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34" name="Straight Connector 33"/>
          <p:cNvCxnSpPr>
            <a:stCxn id="29" idx="3"/>
            <a:endCxn id="30" idx="7"/>
          </p:cNvCxnSpPr>
          <p:nvPr/>
        </p:nvCxnSpPr>
        <p:spPr bwMode="auto">
          <a:xfrm rot="5400000">
            <a:off x="6105525" y="1752600"/>
            <a:ext cx="27622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5"/>
            <a:endCxn id="31" idx="1"/>
          </p:cNvCxnSpPr>
          <p:nvPr/>
        </p:nvCxnSpPr>
        <p:spPr bwMode="auto">
          <a:xfrm rot="16200000" flipH="1">
            <a:off x="6867525" y="1762125"/>
            <a:ext cx="276225"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3"/>
            <a:endCxn id="32" idx="0"/>
          </p:cNvCxnSpPr>
          <p:nvPr/>
        </p:nvCxnSpPr>
        <p:spPr bwMode="auto">
          <a:xfrm rot="5400000">
            <a:off x="5324475" y="2371725"/>
            <a:ext cx="30480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5"/>
            <a:endCxn id="33" idx="0"/>
          </p:cNvCxnSpPr>
          <p:nvPr/>
        </p:nvCxnSpPr>
        <p:spPr bwMode="auto">
          <a:xfrm rot="16200000" flipH="1">
            <a:off x="6096000" y="2362200"/>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172200" y="3810000"/>
            <a:ext cx="2667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Calibri" pitchFamily="34" charset="0"/>
                <a:cs typeface="Calibri" pitchFamily="34" charset="0"/>
                <a:sym typeface="Wingdings" pitchFamily="2" charset="2"/>
              </a:rPr>
              <a:t>Sau khi thêm số 4</a:t>
            </a:r>
            <a:endParaRPr lang="en-US" sz="2200">
              <a:latin typeface="Calibri" pitchFamily="34" charset="0"/>
              <a:cs typeface="Calibri" pitchFamily="34" charset="0"/>
            </a:endParaRPr>
          </a:p>
        </p:txBody>
      </p:sp>
      <p:sp>
        <p:nvSpPr>
          <p:cNvPr id="40" name="Oval 39"/>
          <p:cNvSpPr/>
          <p:nvPr/>
        </p:nvSpPr>
        <p:spPr bwMode="auto">
          <a:xfrm>
            <a:off x="4419600" y="34290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4</a:t>
            </a:r>
          </a:p>
        </p:txBody>
      </p:sp>
      <p:cxnSp>
        <p:nvCxnSpPr>
          <p:cNvPr id="41" name="Straight Connector 40"/>
          <p:cNvCxnSpPr>
            <a:stCxn id="32" idx="3"/>
            <a:endCxn id="40" idx="0"/>
          </p:cNvCxnSpPr>
          <p:nvPr/>
        </p:nvCxnSpPr>
        <p:spPr bwMode="auto">
          <a:xfrm rot="5400000">
            <a:off x="4724400" y="3057525"/>
            <a:ext cx="2952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5" name="Oval 44"/>
          <p:cNvSpPr/>
          <p:nvPr/>
        </p:nvSpPr>
        <p:spPr bwMode="auto">
          <a:xfrm>
            <a:off x="4267200" y="5181600"/>
            <a:ext cx="457200" cy="457200"/>
          </a:xfrm>
          <a:prstGeom prst="ellipse">
            <a:avLst/>
          </a:prstGeom>
          <a:ln w="19050" cmpd="sng"/>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46" name="Oval 45"/>
          <p:cNvSpPr/>
          <p:nvPr/>
        </p:nvSpPr>
        <p:spPr bwMode="auto">
          <a:xfrm>
            <a:off x="3581400" y="4267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47" name="Oval 46"/>
          <p:cNvSpPr/>
          <p:nvPr/>
        </p:nvSpPr>
        <p:spPr bwMode="auto">
          <a:xfrm>
            <a:off x="4876800" y="6019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48" name="Oval 47"/>
          <p:cNvSpPr/>
          <p:nvPr/>
        </p:nvSpPr>
        <p:spPr bwMode="auto">
          <a:xfrm>
            <a:off x="2895600" y="51816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49" name="Oval 48"/>
          <p:cNvSpPr/>
          <p:nvPr/>
        </p:nvSpPr>
        <p:spPr bwMode="auto">
          <a:xfrm>
            <a:off x="3733800" y="60198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50" name="Straight Connector 49"/>
          <p:cNvCxnSpPr>
            <a:stCxn id="45" idx="3"/>
            <a:endCxn id="49" idx="0"/>
          </p:cNvCxnSpPr>
          <p:nvPr/>
        </p:nvCxnSpPr>
        <p:spPr bwMode="auto">
          <a:xfrm rot="5400000">
            <a:off x="3924300" y="5610225"/>
            <a:ext cx="4476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5"/>
            <a:endCxn id="47" idx="0"/>
          </p:cNvCxnSpPr>
          <p:nvPr/>
        </p:nvCxnSpPr>
        <p:spPr bwMode="auto">
          <a:xfrm rot="16200000" flipH="1">
            <a:off x="4657725" y="5572125"/>
            <a:ext cx="4476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3"/>
            <a:endCxn id="48" idx="0"/>
          </p:cNvCxnSpPr>
          <p:nvPr/>
        </p:nvCxnSpPr>
        <p:spPr bwMode="auto">
          <a:xfrm rot="5400000">
            <a:off x="3124200" y="4657725"/>
            <a:ext cx="523875" cy="523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5"/>
            <a:endCxn id="45" idx="0"/>
          </p:cNvCxnSpPr>
          <p:nvPr/>
        </p:nvCxnSpPr>
        <p:spPr bwMode="auto">
          <a:xfrm rot="16200000" flipH="1">
            <a:off x="3971925" y="4657725"/>
            <a:ext cx="523875" cy="523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Content Placeholder 2"/>
          <p:cNvSpPr txBox="1">
            <a:spLocks/>
          </p:cNvSpPr>
          <p:nvPr/>
        </p:nvSpPr>
        <p:spPr bwMode="auto">
          <a:xfrm>
            <a:off x="5943600" y="5867400"/>
            <a:ext cx="2667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Calibri" pitchFamily="34" charset="0"/>
                <a:cs typeface="Calibri" pitchFamily="34" charset="0"/>
                <a:sym typeface="Wingdings" pitchFamily="2" charset="2"/>
              </a:rPr>
              <a:t>Sau khi quay trái</a:t>
            </a:r>
            <a:endParaRPr lang="en-US" sz="2200">
              <a:latin typeface="Calibri" pitchFamily="34" charset="0"/>
              <a:cs typeface="Calibri" pitchFamily="34" charset="0"/>
            </a:endParaRPr>
          </a:p>
        </p:txBody>
      </p:sp>
      <p:sp>
        <p:nvSpPr>
          <p:cNvPr id="55" name="Oval 54"/>
          <p:cNvSpPr/>
          <p:nvPr/>
        </p:nvSpPr>
        <p:spPr bwMode="auto">
          <a:xfrm>
            <a:off x="2286000" y="60198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4</a:t>
            </a:r>
          </a:p>
        </p:txBody>
      </p:sp>
      <p:cxnSp>
        <p:nvCxnSpPr>
          <p:cNvPr id="56" name="Straight Connector 55"/>
          <p:cNvCxnSpPr>
            <a:stCxn id="48" idx="3"/>
            <a:endCxn id="55" idx="0"/>
          </p:cNvCxnSpPr>
          <p:nvPr/>
        </p:nvCxnSpPr>
        <p:spPr bwMode="auto">
          <a:xfrm rot="5400000">
            <a:off x="2514600" y="5572125"/>
            <a:ext cx="4476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 name="Content Placeholder 2"/>
          <p:cNvSpPr>
            <a:spLocks noGrp="1"/>
          </p:cNvSpPr>
          <p:nvPr>
            <p:ph idx="1"/>
          </p:nvPr>
        </p:nvSpPr>
        <p:spPr>
          <a:xfrm>
            <a:off x="304800" y="304800"/>
            <a:ext cx="6700837" cy="533400"/>
          </a:xfrm>
        </p:spPr>
        <p:txBody>
          <a:bodyPr/>
          <a:lstStyle/>
          <a:p>
            <a:pPr marL="457200" lvl="1" indent="0" eaLnBrk="1" hangingPunct="1">
              <a:lnSpc>
                <a:spcPct val="110000"/>
              </a:lnSpc>
              <a:buNone/>
            </a:pPr>
            <a:r>
              <a:rPr lang="en-US" sz="2400" b="1">
                <a:solidFill>
                  <a:schemeClr val="bg1"/>
                </a:solidFill>
                <a:latin typeface="Tahoma" pitchFamily="34" charset="0"/>
                <a:cs typeface="Tahoma" pitchFamily="34" charset="0"/>
                <a:sym typeface="Wingdings" pitchFamily="2" charset="2"/>
              </a:rPr>
              <a:t>Ví dụ:</a:t>
            </a:r>
          </a:p>
        </p:txBody>
      </p:sp>
    </p:spTree>
    <p:extLst>
      <p:ext uri="{BB962C8B-B14F-4D97-AF65-F5344CB8AC3E}">
        <p14:creationId xmlns:p14="http://schemas.microsoft.com/office/powerpoint/2010/main" val="10548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8" grpId="0"/>
      <p:bldP spid="40" grpId="0" animBg="1"/>
      <p:bldP spid="45" grpId="0" animBg="1"/>
      <p:bldP spid="46" grpId="0" animBg="1"/>
      <p:bldP spid="47" grpId="0" animBg="1"/>
      <p:bldP spid="48" grpId="0" animBg="1"/>
      <p:bldP spid="49" grpId="0" animBg="1"/>
      <p:bldP spid="54" grpId="0"/>
      <p:bldP spid="5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Content Placeholder 2"/>
          <p:cNvSpPr>
            <a:spLocks noGrp="1"/>
          </p:cNvSpPr>
          <p:nvPr>
            <p:ph idx="1"/>
          </p:nvPr>
        </p:nvSpPr>
        <p:spPr>
          <a:xfrm>
            <a:off x="152400" y="1181729"/>
            <a:ext cx="8763000" cy="533400"/>
          </a:xfrm>
        </p:spPr>
        <p:txBody>
          <a:bodyPr/>
          <a:lstStyle/>
          <a:p>
            <a:pPr marL="57150" indent="0" eaLnBrk="1" hangingPunct="1">
              <a:lnSpc>
                <a:spcPct val="110000"/>
              </a:lnSpc>
              <a:buFont typeface="Arial" pitchFamily="34" charset="0"/>
              <a:buNone/>
            </a:pPr>
            <a:r>
              <a:rPr lang="en-US" sz="2400" b="0">
                <a:solidFill>
                  <a:schemeClr val="tx1"/>
                </a:solidFill>
                <a:latin typeface="Tahoma" pitchFamily="34" charset="0"/>
                <a:cs typeface="Tahoma" pitchFamily="34" charset="0"/>
                <a:sym typeface="Wingdings" pitchFamily="2" charset="2"/>
              </a:rPr>
              <a:t>* Đối với khả năng 3: cũng thực hiện phép quay đơn bên trái</a:t>
            </a:r>
            <a:endParaRPr lang="en-US" sz="2400" b="0">
              <a:solidFill>
                <a:schemeClr val="tx1"/>
              </a:solidFill>
            </a:endParaRPr>
          </a:p>
        </p:txBody>
      </p:sp>
      <p:sp>
        <p:nvSpPr>
          <p:cNvPr id="42" name="Oval 41"/>
          <p:cNvSpPr/>
          <p:nvPr/>
        </p:nvSpPr>
        <p:spPr bwMode="auto">
          <a:xfrm>
            <a:off x="7086600" y="32004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43" name="Oval 42"/>
          <p:cNvSpPr/>
          <p:nvPr/>
        </p:nvSpPr>
        <p:spPr bwMode="auto">
          <a:xfrm>
            <a:off x="6172200" y="236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44" name="Straight Connector 43"/>
          <p:cNvCxnSpPr>
            <a:stCxn id="42" idx="3"/>
          </p:cNvCxnSpPr>
          <p:nvPr/>
        </p:nvCxnSpPr>
        <p:spPr bwMode="auto">
          <a:xfrm rot="5400000">
            <a:off x="6667500" y="3629025"/>
            <a:ext cx="5238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2" idx="5"/>
            <a:endCxn id="48" idx="0"/>
          </p:cNvCxnSpPr>
          <p:nvPr/>
        </p:nvCxnSpPr>
        <p:spPr bwMode="auto">
          <a:xfrm rot="16200000" flipH="1">
            <a:off x="7472362" y="3595688"/>
            <a:ext cx="523875" cy="5143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3" idx="5"/>
            <a:endCxn id="42" idx="1"/>
          </p:cNvCxnSpPr>
          <p:nvPr/>
        </p:nvCxnSpPr>
        <p:spPr bwMode="auto">
          <a:xfrm rot="16200000" flipH="1">
            <a:off x="6600825" y="2714625"/>
            <a:ext cx="5143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3" idx="3"/>
            <a:endCxn id="50" idx="0"/>
          </p:cNvCxnSpPr>
          <p:nvPr/>
        </p:nvCxnSpPr>
        <p:spPr bwMode="auto">
          <a:xfrm rot="5400000">
            <a:off x="5676900" y="2714625"/>
            <a:ext cx="523875" cy="600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8" name="Isosceles Triangle 47"/>
          <p:cNvSpPr/>
          <p:nvPr/>
        </p:nvSpPr>
        <p:spPr bwMode="auto">
          <a:xfrm>
            <a:off x="7686675" y="4114800"/>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a:t>
            </a:r>
          </a:p>
        </p:txBody>
      </p:sp>
      <p:sp>
        <p:nvSpPr>
          <p:cNvPr id="50" name="Isosceles Triangle 49"/>
          <p:cNvSpPr/>
          <p:nvPr/>
        </p:nvSpPr>
        <p:spPr bwMode="auto">
          <a:xfrm>
            <a:off x="5257800" y="3276600"/>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51" name="Rectangle 3"/>
          <p:cNvSpPr txBox="1">
            <a:spLocks noChangeArrowheads="1"/>
          </p:cNvSpPr>
          <p:nvPr/>
        </p:nvSpPr>
        <p:spPr bwMode="auto">
          <a:xfrm>
            <a:off x="8458200" y="3810000"/>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53" name="Rectangle 3"/>
          <p:cNvSpPr txBox="1">
            <a:spLocks noChangeArrowheads="1"/>
          </p:cNvSpPr>
          <p:nvPr/>
        </p:nvSpPr>
        <p:spPr bwMode="auto">
          <a:xfrm>
            <a:off x="4876800" y="3733800"/>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cxnSp>
        <p:nvCxnSpPr>
          <p:cNvPr id="61" name="Straight Arrow Connector 60"/>
          <p:cNvCxnSpPr/>
          <p:nvPr/>
        </p:nvCxnSpPr>
        <p:spPr bwMode="auto">
          <a:xfrm rot="5400000">
            <a:off x="7431088" y="4229100"/>
            <a:ext cx="2055812"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Content Placeholder 2"/>
          <p:cNvSpPr txBox="1">
            <a:spLocks/>
          </p:cNvSpPr>
          <p:nvPr/>
        </p:nvSpPr>
        <p:spPr bwMode="auto">
          <a:xfrm>
            <a:off x="838200" y="5486400"/>
            <a:ext cx="6553200" cy="914400"/>
          </a:xfrm>
          <a:prstGeom prst="rect">
            <a:avLst/>
          </a:prstGeom>
          <a:noFill/>
          <a:ln w="9525">
            <a:noFill/>
            <a:miter lim="800000"/>
            <a:headEnd/>
            <a:tailEnd/>
          </a:ln>
        </p:spPr>
        <p:txBody>
          <a:bodyPr/>
          <a:lstStyle/>
          <a:p>
            <a:pPr marL="57150" indent="571500">
              <a:lnSpc>
                <a:spcPct val="110000"/>
              </a:lnSpc>
              <a:spcBef>
                <a:spcPct val="20000"/>
              </a:spcBef>
              <a:buFont typeface="Arial" charset="0"/>
              <a:buNone/>
              <a:defRPr/>
            </a:pPr>
            <a:r>
              <a:rPr lang="en-US" sz="2400">
                <a:latin typeface="Tahoma" pitchFamily="34" charset="0"/>
                <a:cs typeface="Tahoma" pitchFamily="34" charset="0"/>
                <a:sym typeface="Wingdings" pitchFamily="2" charset="2"/>
              </a:rPr>
              <a:t>Chiều cao của cây trước khi quay:  h+2</a:t>
            </a:r>
          </a:p>
          <a:p>
            <a:pPr marL="57150" indent="571500">
              <a:lnSpc>
                <a:spcPct val="110000"/>
              </a:lnSpc>
              <a:spcBef>
                <a:spcPct val="20000"/>
              </a:spcBef>
              <a:defRPr/>
            </a:pPr>
            <a:r>
              <a:rPr lang="en-US" sz="2400">
                <a:latin typeface="Tahoma" pitchFamily="34" charset="0"/>
                <a:cs typeface="Tahoma" pitchFamily="34" charset="0"/>
                <a:sym typeface="Wingdings" pitchFamily="2" charset="2"/>
              </a:rPr>
              <a:t>Chiều cao của cây sau khi quay:    h+2</a:t>
            </a:r>
            <a:endParaRPr lang="en-US" sz="2400">
              <a:latin typeface="+mn-lt"/>
              <a:cs typeface="+mn-cs"/>
            </a:endParaRPr>
          </a:p>
        </p:txBody>
      </p:sp>
      <p:sp>
        <p:nvSpPr>
          <p:cNvPr id="39" name="Oval 38"/>
          <p:cNvSpPr/>
          <p:nvPr/>
        </p:nvSpPr>
        <p:spPr>
          <a:xfrm rot="19137610">
            <a:off x="982663" y="2579688"/>
            <a:ext cx="2362200" cy="825500"/>
          </a:xfrm>
          <a:prstGeom prst="ellipse">
            <a:avLst/>
          </a:prstGeom>
          <a:noFill/>
          <a:ln w="12700">
            <a:solidFill>
              <a:schemeClr val="tx1">
                <a:lumMod val="50000"/>
                <a:lumOff val="50000"/>
              </a:schemeClr>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atin typeface="Calibri" pitchFamily="34" charset="0"/>
              <a:cs typeface="Calibri" pitchFamily="34" charset="0"/>
            </a:endParaRPr>
          </a:p>
        </p:txBody>
      </p:sp>
      <p:sp>
        <p:nvSpPr>
          <p:cNvPr id="41" name="Arc 40"/>
          <p:cNvSpPr/>
          <p:nvPr/>
        </p:nvSpPr>
        <p:spPr>
          <a:xfrm rot="11475111">
            <a:off x="1104900" y="2724150"/>
            <a:ext cx="444500" cy="436563"/>
          </a:xfrm>
          <a:prstGeom prst="arc">
            <a:avLst>
              <a:gd name="adj1" fmla="val 16200000"/>
              <a:gd name="adj2" fmla="val 666373"/>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sp>
        <p:nvSpPr>
          <p:cNvPr id="35" name="Oval 34"/>
          <p:cNvSpPr/>
          <p:nvPr/>
        </p:nvSpPr>
        <p:spPr bwMode="auto">
          <a:xfrm>
            <a:off x="2362200" y="2363788"/>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37" name="Oval 36"/>
          <p:cNvSpPr/>
          <p:nvPr/>
        </p:nvSpPr>
        <p:spPr bwMode="auto">
          <a:xfrm>
            <a:off x="1447800" y="3201988"/>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40" name="Straight Connector 39"/>
          <p:cNvCxnSpPr>
            <a:stCxn id="35" idx="3"/>
            <a:endCxn id="37" idx="7"/>
          </p:cNvCxnSpPr>
          <p:nvPr/>
        </p:nvCxnSpPr>
        <p:spPr bwMode="auto">
          <a:xfrm rot="5400000">
            <a:off x="1875631" y="2715419"/>
            <a:ext cx="515938"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5" idx="5"/>
            <a:endCxn id="56" idx="0"/>
          </p:cNvCxnSpPr>
          <p:nvPr/>
        </p:nvCxnSpPr>
        <p:spPr bwMode="auto">
          <a:xfrm rot="16200000" flipH="1">
            <a:off x="2828131" y="2677319"/>
            <a:ext cx="525463" cy="676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7" idx="5"/>
          </p:cNvCxnSpPr>
          <p:nvPr/>
        </p:nvCxnSpPr>
        <p:spPr bwMode="auto">
          <a:xfrm rot="16200000" flipH="1">
            <a:off x="1724025" y="3706813"/>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7" idx="3"/>
          </p:cNvCxnSpPr>
          <p:nvPr/>
        </p:nvCxnSpPr>
        <p:spPr bwMode="auto">
          <a:xfrm rot="5400000">
            <a:off x="1104900" y="3706813"/>
            <a:ext cx="5238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6" name="Isosceles Triangle 55"/>
          <p:cNvSpPr/>
          <p:nvPr/>
        </p:nvSpPr>
        <p:spPr bwMode="auto">
          <a:xfrm>
            <a:off x="3124200" y="3278188"/>
            <a:ext cx="609600" cy="8382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57" name="Isosceles Triangle 56"/>
          <p:cNvSpPr/>
          <p:nvPr/>
        </p:nvSpPr>
        <p:spPr bwMode="auto">
          <a:xfrm>
            <a:off x="1752600" y="4116388"/>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58" name="Rectangle 3"/>
          <p:cNvSpPr txBox="1">
            <a:spLocks noChangeArrowheads="1"/>
          </p:cNvSpPr>
          <p:nvPr/>
        </p:nvSpPr>
        <p:spPr bwMode="auto">
          <a:xfrm>
            <a:off x="3657600" y="3505200"/>
            <a:ext cx="6858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
        <p:nvSpPr>
          <p:cNvPr id="59" name="Rectangle 3"/>
          <p:cNvSpPr txBox="1">
            <a:spLocks noChangeArrowheads="1"/>
          </p:cNvSpPr>
          <p:nvPr/>
        </p:nvSpPr>
        <p:spPr bwMode="auto">
          <a:xfrm>
            <a:off x="2438400" y="4421188"/>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sp>
        <p:nvSpPr>
          <p:cNvPr id="62" name="Isosceles Triangle 61"/>
          <p:cNvSpPr/>
          <p:nvPr/>
        </p:nvSpPr>
        <p:spPr bwMode="auto">
          <a:xfrm>
            <a:off x="838200" y="4116388"/>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64" name="Rectangle 3"/>
          <p:cNvSpPr txBox="1">
            <a:spLocks noChangeArrowheads="1"/>
          </p:cNvSpPr>
          <p:nvPr/>
        </p:nvSpPr>
        <p:spPr bwMode="auto">
          <a:xfrm>
            <a:off x="457200" y="4421188"/>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sp>
        <p:nvSpPr>
          <p:cNvPr id="65" name="Isosceles Triangle 64"/>
          <p:cNvSpPr/>
          <p:nvPr/>
        </p:nvSpPr>
        <p:spPr bwMode="auto">
          <a:xfrm>
            <a:off x="6324600" y="4114800"/>
            <a:ext cx="762000" cy="1066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68" name="Rectangle 3"/>
          <p:cNvSpPr txBox="1">
            <a:spLocks noChangeArrowheads="1"/>
          </p:cNvSpPr>
          <p:nvPr/>
        </p:nvSpPr>
        <p:spPr bwMode="auto">
          <a:xfrm>
            <a:off x="6019800" y="4572000"/>
            <a:ext cx="4572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a:t>
            </a:r>
            <a:endParaRPr lang="en-US" sz="2000" baseline="30000">
              <a:latin typeface="Calibri" pitchFamily="34" charset="0"/>
              <a:ea typeface="Cambria Math" pitchFamily="18" charset="0"/>
              <a:cs typeface="Calibri" pitchFamily="34" charset="0"/>
            </a:endParaRPr>
          </a:p>
        </p:txBody>
      </p:sp>
      <p:sp>
        <p:nvSpPr>
          <p:cNvPr id="69" name="Rectangle 3"/>
          <p:cNvSpPr txBox="1">
            <a:spLocks noChangeArrowheads="1"/>
          </p:cNvSpPr>
          <p:nvPr/>
        </p:nvSpPr>
        <p:spPr bwMode="auto">
          <a:xfrm>
            <a:off x="7239000" y="4267200"/>
            <a:ext cx="609600" cy="457200"/>
          </a:xfrm>
          <a:prstGeom prst="rect">
            <a:avLst/>
          </a:prstGeom>
          <a:noFill/>
          <a:ln w="9525">
            <a:noFill/>
            <a:miter lim="800000"/>
            <a:headEnd/>
            <a:tailEnd/>
          </a:ln>
        </p:spPr>
        <p:txBody>
          <a:bodyPr/>
          <a:lstStyle/>
          <a:p>
            <a:pPr marL="0" lvl="2" algn="ctr">
              <a:lnSpc>
                <a:spcPct val="110000"/>
              </a:lnSpc>
              <a:spcBef>
                <a:spcPts val="400"/>
              </a:spcBef>
              <a:defRPr/>
            </a:pPr>
            <a:r>
              <a:rPr lang="en-US" sz="2000">
                <a:latin typeface="Calibri" pitchFamily="34" charset="0"/>
                <a:ea typeface="Cambria Math" pitchFamily="18" charset="0"/>
                <a:cs typeface="Calibri" pitchFamily="34" charset="0"/>
              </a:rPr>
              <a:t>h-1</a:t>
            </a:r>
            <a:endParaRPr lang="en-US" sz="2000" baseline="30000">
              <a:latin typeface="Calibri" pitchFamily="34" charset="0"/>
              <a:ea typeface="Cambria Math" pitchFamily="18" charset="0"/>
              <a:cs typeface="Calibri" pitchFamily="34" charset="0"/>
            </a:endParaRPr>
          </a:p>
        </p:txBody>
      </p:sp>
    </p:spTree>
    <p:extLst>
      <p:ext uri="{BB962C8B-B14F-4D97-AF65-F5344CB8AC3E}">
        <p14:creationId xmlns:p14="http://schemas.microsoft.com/office/powerpoint/2010/main" val="9463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8" grpId="0" animBg="1"/>
      <p:bldP spid="50" grpId="0" animBg="1"/>
      <p:bldP spid="51" grpId="0"/>
      <p:bldP spid="53" grpId="0"/>
      <p:bldP spid="63" grpId="0"/>
      <p:bldP spid="65" grpId="0" animBg="1"/>
      <p:bldP spid="68" grpId="0"/>
      <p:bldP spid="6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bwMode="auto">
          <a:xfrm>
            <a:off x="762000" y="3657600"/>
            <a:ext cx="1905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Calibri" pitchFamily="34" charset="0"/>
                <a:cs typeface="Calibri" pitchFamily="34" charset="0"/>
                <a:sym typeface="Wingdings" pitchFamily="2" charset="2"/>
              </a:rPr>
              <a:t>Cây ban đầu</a:t>
            </a:r>
            <a:endParaRPr lang="en-US" sz="2200">
              <a:latin typeface="Calibri" pitchFamily="34" charset="0"/>
              <a:cs typeface="Calibri" pitchFamily="34" charset="0"/>
            </a:endParaRPr>
          </a:p>
        </p:txBody>
      </p:sp>
      <p:sp>
        <p:nvSpPr>
          <p:cNvPr id="29" name="Oval 28"/>
          <p:cNvSpPr/>
          <p:nvPr/>
        </p:nvSpPr>
        <p:spPr bwMode="auto">
          <a:xfrm>
            <a:off x="2362200" y="1133475"/>
            <a:ext cx="457200" cy="457200"/>
          </a:xfrm>
          <a:prstGeom prst="ellipse">
            <a:avLst/>
          </a:prstGeom>
          <a:ln w="19050" cmpd="sng"/>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30" name="Oval 29"/>
          <p:cNvSpPr/>
          <p:nvPr/>
        </p:nvSpPr>
        <p:spPr bwMode="auto">
          <a:xfrm>
            <a:off x="1590675" y="17335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31" name="Oval 30"/>
          <p:cNvSpPr/>
          <p:nvPr/>
        </p:nvSpPr>
        <p:spPr bwMode="auto">
          <a:xfrm>
            <a:off x="3114675" y="17335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32" name="Oval 31"/>
          <p:cNvSpPr/>
          <p:nvPr/>
        </p:nvSpPr>
        <p:spPr bwMode="auto">
          <a:xfrm>
            <a:off x="990600" y="2428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33" name="Oval 32"/>
          <p:cNvSpPr/>
          <p:nvPr/>
        </p:nvSpPr>
        <p:spPr bwMode="auto">
          <a:xfrm>
            <a:off x="2209800" y="2428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34" name="Straight Connector 33"/>
          <p:cNvCxnSpPr>
            <a:stCxn id="29" idx="3"/>
            <a:endCxn id="30" idx="7"/>
          </p:cNvCxnSpPr>
          <p:nvPr/>
        </p:nvCxnSpPr>
        <p:spPr bwMode="auto">
          <a:xfrm rot="5400000">
            <a:off x="2066925" y="1438275"/>
            <a:ext cx="27622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5"/>
            <a:endCxn id="31" idx="1"/>
          </p:cNvCxnSpPr>
          <p:nvPr/>
        </p:nvCxnSpPr>
        <p:spPr bwMode="auto">
          <a:xfrm rot="16200000" flipH="1">
            <a:off x="2828925" y="1447800"/>
            <a:ext cx="276225"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3"/>
            <a:endCxn id="32" idx="0"/>
          </p:cNvCxnSpPr>
          <p:nvPr/>
        </p:nvCxnSpPr>
        <p:spPr bwMode="auto">
          <a:xfrm rot="5400000">
            <a:off x="1285875" y="2057400"/>
            <a:ext cx="30480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5"/>
            <a:endCxn id="33" idx="0"/>
          </p:cNvCxnSpPr>
          <p:nvPr/>
        </p:nvCxnSpPr>
        <p:spPr bwMode="auto">
          <a:xfrm rot="16200000" flipH="1">
            <a:off x="2057400" y="2047875"/>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8" name="Content Placeholder 2"/>
          <p:cNvSpPr txBox="1">
            <a:spLocks/>
          </p:cNvSpPr>
          <p:nvPr/>
        </p:nvSpPr>
        <p:spPr bwMode="auto">
          <a:xfrm>
            <a:off x="6019800" y="3733800"/>
            <a:ext cx="2667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Calibri" pitchFamily="34" charset="0"/>
                <a:cs typeface="Calibri" pitchFamily="34" charset="0"/>
                <a:sym typeface="Wingdings" pitchFamily="2" charset="2"/>
              </a:rPr>
              <a:t>Sau khi xóa số 32</a:t>
            </a:r>
            <a:endParaRPr lang="en-US" sz="2200">
              <a:latin typeface="Calibri" pitchFamily="34" charset="0"/>
              <a:cs typeface="Calibri" pitchFamily="34" charset="0"/>
            </a:endParaRPr>
          </a:p>
        </p:txBody>
      </p:sp>
      <p:sp>
        <p:nvSpPr>
          <p:cNvPr id="40" name="Oval 39"/>
          <p:cNvSpPr/>
          <p:nvPr/>
        </p:nvSpPr>
        <p:spPr bwMode="auto">
          <a:xfrm>
            <a:off x="381000" y="31146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4</a:t>
            </a:r>
          </a:p>
        </p:txBody>
      </p:sp>
      <p:cxnSp>
        <p:nvCxnSpPr>
          <p:cNvPr id="41" name="Straight Connector 40"/>
          <p:cNvCxnSpPr>
            <a:stCxn id="32" idx="3"/>
            <a:endCxn id="40" idx="0"/>
          </p:cNvCxnSpPr>
          <p:nvPr/>
        </p:nvCxnSpPr>
        <p:spPr bwMode="auto">
          <a:xfrm rot="5400000">
            <a:off x="685800" y="2743200"/>
            <a:ext cx="2952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5" name="Oval 44"/>
          <p:cNvSpPr/>
          <p:nvPr/>
        </p:nvSpPr>
        <p:spPr bwMode="auto">
          <a:xfrm>
            <a:off x="4267200" y="4648200"/>
            <a:ext cx="457200" cy="457200"/>
          </a:xfrm>
          <a:prstGeom prst="ellipse">
            <a:avLst/>
          </a:prstGeom>
          <a:ln w="19050" cmpd="sng"/>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46" name="Oval 45"/>
          <p:cNvSpPr/>
          <p:nvPr/>
        </p:nvSpPr>
        <p:spPr bwMode="auto">
          <a:xfrm>
            <a:off x="3581400" y="39624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47" name="Oval 46"/>
          <p:cNvSpPr/>
          <p:nvPr/>
        </p:nvSpPr>
        <p:spPr bwMode="auto">
          <a:xfrm>
            <a:off x="4876800" y="5410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48" name="Oval 47"/>
          <p:cNvSpPr/>
          <p:nvPr/>
        </p:nvSpPr>
        <p:spPr bwMode="auto">
          <a:xfrm>
            <a:off x="2895600" y="4648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49" name="Oval 48"/>
          <p:cNvSpPr/>
          <p:nvPr/>
        </p:nvSpPr>
        <p:spPr bwMode="auto">
          <a:xfrm>
            <a:off x="3733800" y="5410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50" name="Straight Connector 49"/>
          <p:cNvCxnSpPr>
            <a:stCxn id="45" idx="3"/>
            <a:endCxn id="49" idx="0"/>
          </p:cNvCxnSpPr>
          <p:nvPr/>
        </p:nvCxnSpPr>
        <p:spPr bwMode="auto">
          <a:xfrm rot="5400000">
            <a:off x="3962400" y="5038725"/>
            <a:ext cx="3714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5"/>
            <a:endCxn id="47" idx="0"/>
          </p:cNvCxnSpPr>
          <p:nvPr/>
        </p:nvCxnSpPr>
        <p:spPr bwMode="auto">
          <a:xfrm rot="16200000" flipH="1">
            <a:off x="4695825" y="5000625"/>
            <a:ext cx="3714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3"/>
            <a:endCxn id="48" idx="0"/>
          </p:cNvCxnSpPr>
          <p:nvPr/>
        </p:nvCxnSpPr>
        <p:spPr bwMode="auto">
          <a:xfrm rot="5400000">
            <a:off x="3238500" y="4238625"/>
            <a:ext cx="295275" cy="523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5"/>
            <a:endCxn id="45" idx="0"/>
          </p:cNvCxnSpPr>
          <p:nvPr/>
        </p:nvCxnSpPr>
        <p:spPr bwMode="auto">
          <a:xfrm rot="16200000" flipH="1">
            <a:off x="4086225" y="4238625"/>
            <a:ext cx="295275" cy="523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4" name="Content Placeholder 2"/>
          <p:cNvSpPr txBox="1">
            <a:spLocks/>
          </p:cNvSpPr>
          <p:nvPr/>
        </p:nvSpPr>
        <p:spPr bwMode="auto">
          <a:xfrm>
            <a:off x="5943600" y="5715000"/>
            <a:ext cx="2667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Calibri" pitchFamily="34" charset="0"/>
                <a:cs typeface="Calibri" pitchFamily="34" charset="0"/>
                <a:sym typeface="Wingdings" pitchFamily="2" charset="2"/>
              </a:rPr>
              <a:t>Sau khi quay trái</a:t>
            </a:r>
            <a:endParaRPr lang="en-US" sz="2200">
              <a:latin typeface="Calibri" pitchFamily="34" charset="0"/>
              <a:cs typeface="Calibri" pitchFamily="34" charset="0"/>
            </a:endParaRPr>
          </a:p>
        </p:txBody>
      </p:sp>
      <p:sp>
        <p:nvSpPr>
          <p:cNvPr id="55" name="Oval 54"/>
          <p:cNvSpPr/>
          <p:nvPr/>
        </p:nvSpPr>
        <p:spPr bwMode="auto">
          <a:xfrm>
            <a:off x="2286000" y="5410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4</a:t>
            </a:r>
          </a:p>
        </p:txBody>
      </p:sp>
      <p:cxnSp>
        <p:nvCxnSpPr>
          <p:cNvPr id="56" name="Straight Connector 55"/>
          <p:cNvCxnSpPr>
            <a:stCxn id="48" idx="3"/>
            <a:endCxn id="55" idx="0"/>
          </p:cNvCxnSpPr>
          <p:nvPr/>
        </p:nvCxnSpPr>
        <p:spPr bwMode="auto">
          <a:xfrm rot="5400000">
            <a:off x="2552700" y="5000625"/>
            <a:ext cx="3714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9" name="Oval 38"/>
          <p:cNvSpPr/>
          <p:nvPr/>
        </p:nvSpPr>
        <p:spPr bwMode="auto">
          <a:xfrm>
            <a:off x="2743200" y="31146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19</a:t>
            </a:r>
          </a:p>
        </p:txBody>
      </p:sp>
      <p:cxnSp>
        <p:nvCxnSpPr>
          <p:cNvPr id="42" name="Straight Connector 41"/>
          <p:cNvCxnSpPr>
            <a:stCxn id="33" idx="5"/>
            <a:endCxn id="39" idx="0"/>
          </p:cNvCxnSpPr>
          <p:nvPr/>
        </p:nvCxnSpPr>
        <p:spPr bwMode="auto">
          <a:xfrm rot="16200000" flipH="1">
            <a:off x="2638425" y="2781300"/>
            <a:ext cx="2952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7" name="Oval 56"/>
          <p:cNvSpPr/>
          <p:nvPr/>
        </p:nvSpPr>
        <p:spPr bwMode="auto">
          <a:xfrm>
            <a:off x="3733800" y="24288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32</a:t>
            </a:r>
          </a:p>
        </p:txBody>
      </p:sp>
      <p:cxnSp>
        <p:nvCxnSpPr>
          <p:cNvPr id="58" name="Straight Connector 57"/>
          <p:cNvCxnSpPr>
            <a:stCxn id="31" idx="5"/>
            <a:endCxn id="57" idx="0"/>
          </p:cNvCxnSpPr>
          <p:nvPr/>
        </p:nvCxnSpPr>
        <p:spPr bwMode="auto">
          <a:xfrm rot="16200000" flipH="1">
            <a:off x="3581400" y="2047875"/>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2" name="Oval 61"/>
          <p:cNvSpPr/>
          <p:nvPr/>
        </p:nvSpPr>
        <p:spPr bwMode="auto">
          <a:xfrm>
            <a:off x="7010400" y="1133475"/>
            <a:ext cx="457200" cy="457200"/>
          </a:xfrm>
          <a:prstGeom prst="ellipse">
            <a:avLst/>
          </a:prstGeom>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63" name="Oval 62"/>
          <p:cNvSpPr/>
          <p:nvPr/>
        </p:nvSpPr>
        <p:spPr bwMode="auto">
          <a:xfrm>
            <a:off x="6238875" y="17335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64" name="Oval 63"/>
          <p:cNvSpPr/>
          <p:nvPr/>
        </p:nvSpPr>
        <p:spPr bwMode="auto">
          <a:xfrm>
            <a:off x="7762875" y="17335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65" name="Oval 64"/>
          <p:cNvSpPr/>
          <p:nvPr/>
        </p:nvSpPr>
        <p:spPr bwMode="auto">
          <a:xfrm>
            <a:off x="5638800" y="2428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66" name="Oval 65"/>
          <p:cNvSpPr/>
          <p:nvPr/>
        </p:nvSpPr>
        <p:spPr bwMode="auto">
          <a:xfrm>
            <a:off x="6858000" y="24288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67" name="Straight Connector 66"/>
          <p:cNvCxnSpPr>
            <a:stCxn id="62" idx="3"/>
            <a:endCxn id="63" idx="7"/>
          </p:cNvCxnSpPr>
          <p:nvPr/>
        </p:nvCxnSpPr>
        <p:spPr bwMode="auto">
          <a:xfrm rot="5400000">
            <a:off x="6715125" y="1438275"/>
            <a:ext cx="27622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5"/>
            <a:endCxn id="64" idx="1"/>
          </p:cNvCxnSpPr>
          <p:nvPr/>
        </p:nvCxnSpPr>
        <p:spPr bwMode="auto">
          <a:xfrm rot="16200000" flipH="1">
            <a:off x="7477125" y="1447800"/>
            <a:ext cx="276225"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3" idx="3"/>
            <a:endCxn id="65" idx="0"/>
          </p:cNvCxnSpPr>
          <p:nvPr/>
        </p:nvCxnSpPr>
        <p:spPr bwMode="auto">
          <a:xfrm rot="5400000">
            <a:off x="5934075" y="2057400"/>
            <a:ext cx="30480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5"/>
            <a:endCxn id="66" idx="0"/>
          </p:cNvCxnSpPr>
          <p:nvPr/>
        </p:nvCxnSpPr>
        <p:spPr bwMode="auto">
          <a:xfrm rot="16200000" flipH="1">
            <a:off x="6705600" y="2047875"/>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1" name="Oval 70"/>
          <p:cNvSpPr/>
          <p:nvPr/>
        </p:nvSpPr>
        <p:spPr bwMode="auto">
          <a:xfrm>
            <a:off x="5029200" y="31146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4</a:t>
            </a:r>
          </a:p>
        </p:txBody>
      </p:sp>
      <p:cxnSp>
        <p:nvCxnSpPr>
          <p:cNvPr id="72" name="Straight Connector 71"/>
          <p:cNvCxnSpPr>
            <a:stCxn id="65" idx="3"/>
            <a:endCxn id="71" idx="0"/>
          </p:cNvCxnSpPr>
          <p:nvPr/>
        </p:nvCxnSpPr>
        <p:spPr bwMode="auto">
          <a:xfrm rot="5400000">
            <a:off x="5334000" y="2743200"/>
            <a:ext cx="2952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auto">
          <a:xfrm>
            <a:off x="7391400" y="31146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19</a:t>
            </a:r>
          </a:p>
        </p:txBody>
      </p:sp>
      <p:cxnSp>
        <p:nvCxnSpPr>
          <p:cNvPr id="74" name="Straight Connector 73"/>
          <p:cNvCxnSpPr>
            <a:stCxn id="66" idx="5"/>
            <a:endCxn id="73" idx="0"/>
          </p:cNvCxnSpPr>
          <p:nvPr/>
        </p:nvCxnSpPr>
        <p:spPr bwMode="auto">
          <a:xfrm rot="16200000" flipH="1">
            <a:off x="7286625" y="2781300"/>
            <a:ext cx="2952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7" name="Oval 76"/>
          <p:cNvSpPr/>
          <p:nvPr/>
        </p:nvSpPr>
        <p:spPr bwMode="auto">
          <a:xfrm>
            <a:off x="41148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19</a:t>
            </a:r>
          </a:p>
        </p:txBody>
      </p:sp>
      <p:cxnSp>
        <p:nvCxnSpPr>
          <p:cNvPr id="78" name="Straight Connector 77"/>
          <p:cNvCxnSpPr>
            <a:stCxn id="49" idx="5"/>
            <a:endCxn id="77" idx="0"/>
          </p:cNvCxnSpPr>
          <p:nvPr/>
        </p:nvCxnSpPr>
        <p:spPr bwMode="auto">
          <a:xfrm rot="16200000" flipH="1">
            <a:off x="4048125" y="5876925"/>
            <a:ext cx="371475" cy="219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9" name="Content Placeholder 2"/>
          <p:cNvSpPr>
            <a:spLocks noGrp="1"/>
          </p:cNvSpPr>
          <p:nvPr>
            <p:ph idx="1"/>
          </p:nvPr>
        </p:nvSpPr>
        <p:spPr>
          <a:xfrm>
            <a:off x="304800" y="304800"/>
            <a:ext cx="6700837" cy="533400"/>
          </a:xfrm>
        </p:spPr>
        <p:txBody>
          <a:bodyPr/>
          <a:lstStyle/>
          <a:p>
            <a:pPr marL="457200" lvl="1" indent="0" eaLnBrk="1" hangingPunct="1">
              <a:lnSpc>
                <a:spcPct val="110000"/>
              </a:lnSpc>
              <a:buNone/>
            </a:pPr>
            <a:r>
              <a:rPr lang="en-US" sz="2400" b="1">
                <a:solidFill>
                  <a:schemeClr val="bg1"/>
                </a:solidFill>
                <a:latin typeface="Tahoma" pitchFamily="34" charset="0"/>
                <a:cs typeface="Tahoma" pitchFamily="34" charset="0"/>
                <a:sym typeface="Wingdings" pitchFamily="2" charset="2"/>
              </a:rPr>
              <a:t>Ví dụ:</a:t>
            </a:r>
          </a:p>
        </p:txBody>
      </p:sp>
    </p:spTree>
    <p:extLst>
      <p:ext uri="{BB962C8B-B14F-4D97-AF65-F5344CB8AC3E}">
        <p14:creationId xmlns:p14="http://schemas.microsoft.com/office/powerpoint/2010/main" val="23308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5" grpId="0" animBg="1"/>
      <p:bldP spid="46" grpId="0" animBg="1"/>
      <p:bldP spid="47" grpId="0" animBg="1"/>
      <p:bldP spid="48" grpId="0" animBg="1"/>
      <p:bldP spid="49" grpId="0" animBg="1"/>
      <p:bldP spid="54" grpId="0"/>
      <p:bldP spid="55" grpId="0" animBg="1"/>
      <p:bldP spid="62" grpId="0" animBg="1"/>
      <p:bldP spid="63" grpId="0" animBg="1"/>
      <p:bldP spid="64" grpId="0" animBg="1"/>
      <p:bldP spid="65" grpId="0" animBg="1"/>
      <p:bldP spid="66" grpId="0" animBg="1"/>
      <p:bldP spid="71" grpId="0" animBg="1"/>
      <p:bldP spid="73" grpId="0" animBg="1"/>
      <p:bldP spid="7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Content Placeholder 2"/>
          <p:cNvSpPr>
            <a:spLocks noGrp="1"/>
          </p:cNvSpPr>
          <p:nvPr>
            <p:ph idx="1"/>
          </p:nvPr>
        </p:nvSpPr>
        <p:spPr>
          <a:xfrm>
            <a:off x="228600" y="1143000"/>
            <a:ext cx="8763000" cy="533400"/>
          </a:xfrm>
        </p:spPr>
        <p:txBody>
          <a:bodyPr/>
          <a:lstStyle/>
          <a:p>
            <a:pPr marL="57150" indent="0" eaLnBrk="1" hangingPunct="1">
              <a:lnSpc>
                <a:spcPct val="110000"/>
              </a:lnSpc>
              <a:buFont typeface="Arial" pitchFamily="34" charset="0"/>
              <a:buNone/>
            </a:pPr>
            <a:r>
              <a:rPr lang="en-US" sz="2400">
                <a:solidFill>
                  <a:schemeClr val="tx1"/>
                </a:solidFill>
                <a:latin typeface="Tahoma" pitchFamily="34" charset="0"/>
                <a:cs typeface="Tahoma" pitchFamily="34" charset="0"/>
                <a:sym typeface="Wingdings" pitchFamily="2" charset="2"/>
              </a:rPr>
              <a:t>* Đối với khả năng 2: phân tích chi tiết hơn cây R1</a:t>
            </a:r>
            <a:endParaRPr lang="en-US" sz="2400">
              <a:solidFill>
                <a:schemeClr val="tx1"/>
              </a:solidFill>
            </a:endParaRPr>
          </a:p>
        </p:txBody>
      </p:sp>
      <p:sp>
        <p:nvSpPr>
          <p:cNvPr id="34" name="Oval 33"/>
          <p:cNvSpPr/>
          <p:nvPr/>
        </p:nvSpPr>
        <p:spPr bwMode="auto">
          <a:xfrm>
            <a:off x="2133600" y="19050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36" name="Oval 35"/>
          <p:cNvSpPr/>
          <p:nvPr/>
        </p:nvSpPr>
        <p:spPr bwMode="auto">
          <a:xfrm>
            <a:off x="1219200" y="2590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38" name="Straight Connector 37"/>
          <p:cNvCxnSpPr>
            <a:stCxn id="34" idx="3"/>
            <a:endCxn id="36" idx="7"/>
          </p:cNvCxnSpPr>
          <p:nvPr/>
        </p:nvCxnSpPr>
        <p:spPr bwMode="auto">
          <a:xfrm rot="5400000">
            <a:off x="1724025" y="2181225"/>
            <a:ext cx="3619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4" idx="5"/>
            <a:endCxn id="67" idx="0"/>
          </p:cNvCxnSpPr>
          <p:nvPr/>
        </p:nvCxnSpPr>
        <p:spPr bwMode="auto">
          <a:xfrm rot="16200000" flipH="1">
            <a:off x="2676525" y="2143125"/>
            <a:ext cx="371475" cy="676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6" idx="5"/>
            <a:endCxn id="74" idx="0"/>
          </p:cNvCxnSpPr>
          <p:nvPr/>
        </p:nvCxnSpPr>
        <p:spPr bwMode="auto">
          <a:xfrm rot="16200000" flipH="1">
            <a:off x="1571625" y="3019425"/>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6" idx="3"/>
            <a:endCxn id="73" idx="0"/>
          </p:cNvCxnSpPr>
          <p:nvPr/>
        </p:nvCxnSpPr>
        <p:spPr bwMode="auto">
          <a:xfrm rot="5400000">
            <a:off x="952500" y="3019425"/>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7" name="Isosceles Triangle 66"/>
          <p:cNvSpPr/>
          <p:nvPr/>
        </p:nvSpPr>
        <p:spPr bwMode="auto">
          <a:xfrm>
            <a:off x="2895600" y="2667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252938" name="Rectangle 3"/>
          <p:cNvSpPr txBox="1">
            <a:spLocks noChangeArrowheads="1"/>
          </p:cNvSpPr>
          <p:nvPr/>
        </p:nvSpPr>
        <p:spPr bwMode="auto">
          <a:xfrm>
            <a:off x="3505200" y="2894013"/>
            <a:ext cx="608013"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52939" name="Rectangle 3"/>
          <p:cNvSpPr txBox="1">
            <a:spLocks noChangeArrowheads="1"/>
          </p:cNvSpPr>
          <p:nvPr/>
        </p:nvSpPr>
        <p:spPr bwMode="auto">
          <a:xfrm>
            <a:off x="228600" y="35814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52940" name="Rectangle 3"/>
          <p:cNvSpPr txBox="1">
            <a:spLocks noChangeArrowheads="1"/>
          </p:cNvSpPr>
          <p:nvPr/>
        </p:nvSpPr>
        <p:spPr bwMode="auto">
          <a:xfrm>
            <a:off x="2133600" y="3657600"/>
            <a:ext cx="4572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a:t>
            </a:r>
            <a:endParaRPr lang="en-US" sz="2000" baseline="30000">
              <a:latin typeface="Calibri" pitchFamily="34" charset="0"/>
              <a:cs typeface="Calibri" pitchFamily="34" charset="0"/>
            </a:endParaRPr>
          </a:p>
        </p:txBody>
      </p:sp>
      <p:sp>
        <p:nvSpPr>
          <p:cNvPr id="73" name="Isosceles Triangle 72"/>
          <p:cNvSpPr/>
          <p:nvPr/>
        </p:nvSpPr>
        <p:spPr bwMode="auto">
          <a:xfrm>
            <a:off x="685800" y="33528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74" name="Isosceles Triangle 73"/>
          <p:cNvSpPr/>
          <p:nvPr/>
        </p:nvSpPr>
        <p:spPr bwMode="auto">
          <a:xfrm>
            <a:off x="1524000" y="3352800"/>
            <a:ext cx="762000" cy="9144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R1</a:t>
            </a:r>
          </a:p>
        </p:txBody>
      </p:sp>
      <p:sp>
        <p:nvSpPr>
          <p:cNvPr id="105" name="Content Placeholder 2"/>
          <p:cNvSpPr txBox="1">
            <a:spLocks/>
          </p:cNvSpPr>
          <p:nvPr/>
        </p:nvSpPr>
        <p:spPr bwMode="auto">
          <a:xfrm>
            <a:off x="304800" y="5486400"/>
            <a:ext cx="8686800" cy="914400"/>
          </a:xfrm>
          <a:prstGeom prst="rect">
            <a:avLst/>
          </a:prstGeom>
          <a:noFill/>
          <a:ln w="9525">
            <a:noFill/>
            <a:miter lim="800000"/>
            <a:headEnd/>
            <a:tailEnd/>
          </a:ln>
        </p:spPr>
        <p:txBody>
          <a:bodyPr/>
          <a:lstStyle/>
          <a:p>
            <a:pPr marL="57150" indent="571500">
              <a:lnSpc>
                <a:spcPct val="110000"/>
              </a:lnSpc>
              <a:spcBef>
                <a:spcPct val="20000"/>
              </a:spcBef>
              <a:buFont typeface="Arial" charset="0"/>
              <a:buNone/>
              <a:defRPr/>
            </a:pPr>
            <a:r>
              <a:rPr lang="en-US" sz="2400">
                <a:latin typeface="Tahoma" pitchFamily="34" charset="0"/>
                <a:cs typeface="Tahoma" pitchFamily="34" charset="0"/>
                <a:sym typeface="Wingdings" pitchFamily="2" charset="2"/>
              </a:rPr>
              <a:t>Một trong 2 cây L2 và R2 phải có chiều cao là h-1. Cây còn lại có thể có chiều cao là h-2</a:t>
            </a:r>
          </a:p>
          <a:p>
            <a:pPr marL="57150" indent="571500">
              <a:lnSpc>
                <a:spcPct val="110000"/>
              </a:lnSpc>
              <a:spcBef>
                <a:spcPct val="20000"/>
              </a:spcBef>
              <a:defRPr/>
            </a:pPr>
            <a:endParaRPr lang="en-US" sz="2400">
              <a:latin typeface="+mn-lt"/>
              <a:cs typeface="+mn-cs"/>
            </a:endParaRPr>
          </a:p>
        </p:txBody>
      </p:sp>
      <p:grpSp>
        <p:nvGrpSpPr>
          <p:cNvPr id="2" name="Group 34"/>
          <p:cNvGrpSpPr>
            <a:grpSpLocks/>
          </p:cNvGrpSpPr>
          <p:nvPr/>
        </p:nvGrpSpPr>
        <p:grpSpPr bwMode="auto">
          <a:xfrm>
            <a:off x="4419600" y="1905000"/>
            <a:ext cx="4419600" cy="2895600"/>
            <a:chOff x="4419600" y="1905000"/>
            <a:chExt cx="4419600" cy="2895600"/>
          </a:xfrm>
        </p:grpSpPr>
        <p:sp>
          <p:nvSpPr>
            <p:cNvPr id="75" name="Oval 74"/>
            <p:cNvSpPr/>
            <p:nvPr/>
          </p:nvSpPr>
          <p:spPr bwMode="auto">
            <a:xfrm>
              <a:off x="6705600" y="19050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76" name="Oval 75"/>
            <p:cNvSpPr/>
            <p:nvPr/>
          </p:nvSpPr>
          <p:spPr bwMode="auto">
            <a:xfrm>
              <a:off x="5791200" y="2590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77" name="Straight Connector 76"/>
            <p:cNvCxnSpPr>
              <a:stCxn id="75" idx="3"/>
              <a:endCxn id="76" idx="7"/>
            </p:cNvCxnSpPr>
            <p:nvPr/>
          </p:nvCxnSpPr>
          <p:spPr bwMode="auto">
            <a:xfrm rot="5400000">
              <a:off x="6296025" y="2181225"/>
              <a:ext cx="3619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5"/>
              <a:endCxn id="81" idx="0"/>
            </p:cNvCxnSpPr>
            <p:nvPr/>
          </p:nvCxnSpPr>
          <p:spPr bwMode="auto">
            <a:xfrm rot="16200000" flipH="1">
              <a:off x="7325519" y="2066131"/>
              <a:ext cx="371475" cy="830263"/>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5"/>
              <a:endCxn id="87" idx="0"/>
            </p:cNvCxnSpPr>
            <p:nvPr/>
          </p:nvCxnSpPr>
          <p:spPr bwMode="auto">
            <a:xfrm rot="16200000" flipH="1">
              <a:off x="6296025" y="2867025"/>
              <a:ext cx="371475" cy="600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3"/>
              <a:endCxn id="85" idx="0"/>
            </p:cNvCxnSpPr>
            <p:nvPr/>
          </p:nvCxnSpPr>
          <p:spPr bwMode="auto">
            <a:xfrm rot="5400000">
              <a:off x="5448300" y="2943225"/>
              <a:ext cx="3714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Isosceles Triangle 80"/>
            <p:cNvSpPr/>
            <p:nvPr/>
          </p:nvSpPr>
          <p:spPr bwMode="auto">
            <a:xfrm>
              <a:off x="7621588" y="2667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252952" name="Rectangle 3"/>
            <p:cNvSpPr txBox="1">
              <a:spLocks noChangeArrowheads="1"/>
            </p:cNvSpPr>
            <p:nvPr/>
          </p:nvSpPr>
          <p:spPr bwMode="auto">
            <a:xfrm>
              <a:off x="8231188" y="2894013"/>
              <a:ext cx="608012"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52953" name="Rectangle 3"/>
            <p:cNvSpPr txBox="1">
              <a:spLocks noChangeArrowheads="1"/>
            </p:cNvSpPr>
            <p:nvPr/>
          </p:nvSpPr>
          <p:spPr bwMode="auto">
            <a:xfrm>
              <a:off x="4648200" y="35052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85" name="Isosceles Triangle 84"/>
            <p:cNvSpPr/>
            <p:nvPr/>
          </p:nvSpPr>
          <p:spPr bwMode="auto">
            <a:xfrm>
              <a:off x="5105400" y="33528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87" name="Oval 86"/>
            <p:cNvSpPr/>
            <p:nvPr/>
          </p:nvSpPr>
          <p:spPr bwMode="auto">
            <a:xfrm>
              <a:off x="6553200" y="3352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T2</a:t>
              </a:r>
            </a:p>
          </p:txBody>
        </p:sp>
        <p:cxnSp>
          <p:nvCxnSpPr>
            <p:cNvPr id="88" name="Straight Connector 87"/>
            <p:cNvCxnSpPr>
              <a:stCxn id="87" idx="5"/>
              <a:endCxn id="94" idx="0"/>
            </p:cNvCxnSpPr>
            <p:nvPr/>
          </p:nvCxnSpPr>
          <p:spPr bwMode="auto">
            <a:xfrm rot="16200000" flipH="1">
              <a:off x="6905625" y="3781425"/>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3"/>
              <a:endCxn id="91" idx="0"/>
            </p:cNvCxnSpPr>
            <p:nvPr/>
          </p:nvCxnSpPr>
          <p:spPr bwMode="auto">
            <a:xfrm rot="5400000">
              <a:off x="6286500" y="3781425"/>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2958" name="Rectangle 3"/>
            <p:cNvSpPr txBox="1">
              <a:spLocks noChangeArrowheads="1"/>
            </p:cNvSpPr>
            <p:nvPr/>
          </p:nvSpPr>
          <p:spPr bwMode="auto">
            <a:xfrm>
              <a:off x="5486400" y="42672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91" name="Isosceles Triangle 90"/>
            <p:cNvSpPr/>
            <p:nvPr/>
          </p:nvSpPr>
          <p:spPr bwMode="auto">
            <a:xfrm>
              <a:off x="6019800" y="41148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L2</a:t>
              </a:r>
            </a:p>
          </p:txBody>
        </p:sp>
        <p:sp>
          <p:nvSpPr>
            <p:cNvPr id="94" name="Isosceles Triangle 93"/>
            <p:cNvSpPr/>
            <p:nvPr/>
          </p:nvSpPr>
          <p:spPr bwMode="auto">
            <a:xfrm>
              <a:off x="6934200" y="41148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R2</a:t>
              </a:r>
            </a:p>
          </p:txBody>
        </p:sp>
        <p:sp>
          <p:nvSpPr>
            <p:cNvPr id="252961" name="Rectangle 3"/>
            <p:cNvSpPr txBox="1">
              <a:spLocks noChangeArrowheads="1"/>
            </p:cNvSpPr>
            <p:nvPr/>
          </p:nvSpPr>
          <p:spPr bwMode="auto">
            <a:xfrm>
              <a:off x="7467600" y="42672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cxnSp>
          <p:nvCxnSpPr>
            <p:cNvPr id="33" name="Straight Arrow Connector 32"/>
            <p:cNvCxnSpPr/>
            <p:nvPr/>
          </p:nvCxnSpPr>
          <p:spPr>
            <a:xfrm>
              <a:off x="4419600" y="2286000"/>
              <a:ext cx="533400" cy="1588"/>
            </a:xfrm>
            <a:prstGeom prst="straightConnector1">
              <a:avLst/>
            </a:prstGeom>
            <a:ln w="38100" cmpd="dbl">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86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Content Placeholder 2"/>
          <p:cNvSpPr>
            <a:spLocks noGrp="1"/>
          </p:cNvSpPr>
          <p:nvPr>
            <p:ph idx="1"/>
          </p:nvPr>
        </p:nvSpPr>
        <p:spPr>
          <a:xfrm>
            <a:off x="381000" y="228600"/>
            <a:ext cx="7772400" cy="533400"/>
          </a:xfrm>
        </p:spPr>
        <p:txBody>
          <a:bodyPr/>
          <a:lstStyle/>
          <a:p>
            <a:pPr marL="57150" indent="0" eaLnBrk="1" hangingPunct="1">
              <a:lnSpc>
                <a:spcPct val="110000"/>
              </a:lnSpc>
              <a:buFont typeface="Arial" pitchFamily="34" charset="0"/>
              <a:buNone/>
            </a:pPr>
            <a:r>
              <a:rPr lang="en-US" sz="2400">
                <a:solidFill>
                  <a:schemeClr val="bg1"/>
                </a:solidFill>
                <a:latin typeface="Tahoma" pitchFamily="34" charset="0"/>
                <a:cs typeface="Tahoma" pitchFamily="34" charset="0"/>
                <a:sym typeface="Wingdings" pitchFamily="2" charset="2"/>
              </a:rPr>
              <a:t>Để cân bằng thực hiện phép quay kép phải - trái</a:t>
            </a:r>
            <a:endParaRPr lang="en-US" sz="2400">
              <a:solidFill>
                <a:schemeClr val="bg1"/>
              </a:solidFill>
            </a:endParaRPr>
          </a:p>
        </p:txBody>
      </p:sp>
      <p:sp>
        <p:nvSpPr>
          <p:cNvPr id="75" name="Oval 74"/>
          <p:cNvSpPr/>
          <p:nvPr/>
        </p:nvSpPr>
        <p:spPr bwMode="auto">
          <a:xfrm>
            <a:off x="2286000" y="1173162"/>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76" name="Oval 75"/>
          <p:cNvSpPr/>
          <p:nvPr/>
        </p:nvSpPr>
        <p:spPr bwMode="auto">
          <a:xfrm>
            <a:off x="1371600" y="1858962"/>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77" name="Straight Connector 76"/>
          <p:cNvCxnSpPr>
            <a:stCxn id="75" idx="3"/>
            <a:endCxn id="76" idx="7"/>
          </p:cNvCxnSpPr>
          <p:nvPr/>
        </p:nvCxnSpPr>
        <p:spPr bwMode="auto">
          <a:xfrm rot="5400000">
            <a:off x="1876425" y="1449387"/>
            <a:ext cx="361950" cy="5905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5" idx="5"/>
            <a:endCxn id="81" idx="0"/>
          </p:cNvCxnSpPr>
          <p:nvPr/>
        </p:nvCxnSpPr>
        <p:spPr bwMode="auto">
          <a:xfrm rot="16200000" flipH="1">
            <a:off x="2905919" y="1334293"/>
            <a:ext cx="371475" cy="830263"/>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6" idx="5"/>
            <a:endCxn id="87" idx="1"/>
          </p:cNvCxnSpPr>
          <p:nvPr/>
        </p:nvCxnSpPr>
        <p:spPr bwMode="auto">
          <a:xfrm rot="16200000" flipH="1">
            <a:off x="1762125" y="2249487"/>
            <a:ext cx="43815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3"/>
            <a:endCxn id="85" idx="0"/>
          </p:cNvCxnSpPr>
          <p:nvPr/>
        </p:nvCxnSpPr>
        <p:spPr bwMode="auto">
          <a:xfrm rot="5400000">
            <a:off x="1028700" y="2211387"/>
            <a:ext cx="3714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1" name="Isosceles Triangle 80"/>
          <p:cNvSpPr/>
          <p:nvPr/>
        </p:nvSpPr>
        <p:spPr bwMode="auto">
          <a:xfrm>
            <a:off x="3201988" y="1935162"/>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253962" name="Rectangle 3"/>
          <p:cNvSpPr txBox="1">
            <a:spLocks noChangeArrowheads="1"/>
          </p:cNvSpPr>
          <p:nvPr/>
        </p:nvSpPr>
        <p:spPr bwMode="auto">
          <a:xfrm>
            <a:off x="3811588" y="2162175"/>
            <a:ext cx="608012"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53963" name="Rectangle 3"/>
          <p:cNvSpPr txBox="1">
            <a:spLocks noChangeArrowheads="1"/>
          </p:cNvSpPr>
          <p:nvPr/>
        </p:nvSpPr>
        <p:spPr bwMode="auto">
          <a:xfrm>
            <a:off x="228600" y="2773362"/>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85" name="Isosceles Triangle 84"/>
          <p:cNvSpPr/>
          <p:nvPr/>
        </p:nvSpPr>
        <p:spPr bwMode="auto">
          <a:xfrm>
            <a:off x="685800" y="2620962"/>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87" name="Oval 86"/>
          <p:cNvSpPr/>
          <p:nvPr/>
        </p:nvSpPr>
        <p:spPr bwMode="auto">
          <a:xfrm>
            <a:off x="2133600" y="2620962"/>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T2</a:t>
            </a:r>
          </a:p>
        </p:txBody>
      </p:sp>
      <p:cxnSp>
        <p:nvCxnSpPr>
          <p:cNvPr id="88" name="Straight Connector 87"/>
          <p:cNvCxnSpPr>
            <a:stCxn id="87" idx="5"/>
            <a:endCxn id="94" idx="0"/>
          </p:cNvCxnSpPr>
          <p:nvPr/>
        </p:nvCxnSpPr>
        <p:spPr bwMode="auto">
          <a:xfrm rot="16200000" flipH="1">
            <a:off x="2486025" y="3049587"/>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7" idx="3"/>
            <a:endCxn id="91" idx="0"/>
          </p:cNvCxnSpPr>
          <p:nvPr/>
        </p:nvCxnSpPr>
        <p:spPr bwMode="auto">
          <a:xfrm rot="5400000">
            <a:off x="1866900" y="3049587"/>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53968" name="Rectangle 3"/>
          <p:cNvSpPr txBox="1">
            <a:spLocks noChangeArrowheads="1"/>
          </p:cNvSpPr>
          <p:nvPr/>
        </p:nvSpPr>
        <p:spPr bwMode="auto">
          <a:xfrm>
            <a:off x="1066800" y="3535362"/>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91" name="Isosceles Triangle 90"/>
          <p:cNvSpPr/>
          <p:nvPr/>
        </p:nvSpPr>
        <p:spPr bwMode="auto">
          <a:xfrm>
            <a:off x="1600200" y="3382962"/>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L2</a:t>
            </a:r>
          </a:p>
        </p:txBody>
      </p:sp>
      <p:sp>
        <p:nvSpPr>
          <p:cNvPr id="94" name="Isosceles Triangle 93"/>
          <p:cNvSpPr/>
          <p:nvPr/>
        </p:nvSpPr>
        <p:spPr bwMode="auto">
          <a:xfrm>
            <a:off x="2514600" y="3382962"/>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R2</a:t>
            </a:r>
          </a:p>
        </p:txBody>
      </p:sp>
      <p:sp>
        <p:nvSpPr>
          <p:cNvPr id="253971" name="Rectangle 3"/>
          <p:cNvSpPr txBox="1">
            <a:spLocks noChangeArrowheads="1"/>
          </p:cNvSpPr>
          <p:nvPr/>
        </p:nvSpPr>
        <p:spPr bwMode="auto">
          <a:xfrm>
            <a:off x="3048000" y="3535362"/>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32" name="Oval 31"/>
          <p:cNvSpPr/>
          <p:nvPr/>
        </p:nvSpPr>
        <p:spPr>
          <a:xfrm rot="13438108">
            <a:off x="931863" y="2044700"/>
            <a:ext cx="2130425" cy="825500"/>
          </a:xfrm>
          <a:prstGeom prst="ellipse">
            <a:avLst/>
          </a:prstGeom>
          <a:noFill/>
          <a:ln w="12700">
            <a:solidFill>
              <a:schemeClr val="tx1">
                <a:lumMod val="50000"/>
                <a:lumOff val="50000"/>
              </a:schemeClr>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atin typeface="Calibri" pitchFamily="34" charset="0"/>
              <a:cs typeface="Calibri" pitchFamily="34" charset="0"/>
            </a:endParaRPr>
          </a:p>
        </p:txBody>
      </p:sp>
      <p:sp>
        <p:nvSpPr>
          <p:cNvPr id="33" name="Arc 32"/>
          <p:cNvSpPr/>
          <p:nvPr/>
        </p:nvSpPr>
        <p:spPr>
          <a:xfrm rot="10124889" flipH="1">
            <a:off x="2562225" y="2211387"/>
            <a:ext cx="444500" cy="436563"/>
          </a:xfrm>
          <a:prstGeom prst="arc">
            <a:avLst>
              <a:gd name="adj1" fmla="val 16200000"/>
              <a:gd name="adj2" fmla="val 218847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sp>
        <p:nvSpPr>
          <p:cNvPr id="35" name="Oval 34"/>
          <p:cNvSpPr/>
          <p:nvPr/>
        </p:nvSpPr>
        <p:spPr bwMode="auto">
          <a:xfrm>
            <a:off x="7467600" y="1219200"/>
            <a:ext cx="457200" cy="457200"/>
          </a:xfrm>
          <a:prstGeom prst="ellipse">
            <a:avLst/>
          </a:prstGeom>
          <a:no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sp>
        <p:nvSpPr>
          <p:cNvPr id="37" name="Oval 36"/>
          <p:cNvSpPr/>
          <p:nvPr/>
        </p:nvSpPr>
        <p:spPr bwMode="auto">
          <a:xfrm>
            <a:off x="6010275" y="3048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39" name="Straight Connector 38"/>
          <p:cNvCxnSpPr>
            <a:stCxn id="35" idx="3"/>
            <a:endCxn id="47" idx="0"/>
          </p:cNvCxnSpPr>
          <p:nvPr/>
        </p:nvCxnSpPr>
        <p:spPr bwMode="auto">
          <a:xfrm rot="5400000">
            <a:off x="6972300" y="1571625"/>
            <a:ext cx="523875" cy="6000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5" idx="5"/>
            <a:endCxn id="43" idx="0"/>
          </p:cNvCxnSpPr>
          <p:nvPr/>
        </p:nvCxnSpPr>
        <p:spPr bwMode="auto">
          <a:xfrm rot="16200000" flipH="1">
            <a:off x="7706519" y="1761331"/>
            <a:ext cx="676275" cy="373063"/>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7" idx="3"/>
            <a:endCxn id="37" idx="0"/>
          </p:cNvCxnSpPr>
          <p:nvPr/>
        </p:nvCxnSpPr>
        <p:spPr bwMode="auto">
          <a:xfrm rot="5400000">
            <a:off x="6243637" y="2519363"/>
            <a:ext cx="523875" cy="5334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7" idx="3"/>
            <a:endCxn id="46" idx="0"/>
          </p:cNvCxnSpPr>
          <p:nvPr/>
        </p:nvCxnSpPr>
        <p:spPr bwMode="auto">
          <a:xfrm rot="5400000">
            <a:off x="5634037" y="3595688"/>
            <a:ext cx="600075" cy="285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3" name="Isosceles Triangle 42"/>
          <p:cNvSpPr/>
          <p:nvPr/>
        </p:nvSpPr>
        <p:spPr bwMode="auto">
          <a:xfrm>
            <a:off x="7926388" y="2286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210973" name="Rectangle 3"/>
          <p:cNvSpPr txBox="1">
            <a:spLocks noChangeArrowheads="1"/>
          </p:cNvSpPr>
          <p:nvPr/>
        </p:nvSpPr>
        <p:spPr bwMode="auto">
          <a:xfrm>
            <a:off x="8535988" y="2513012"/>
            <a:ext cx="608012"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10974" name="Rectangle 3"/>
          <p:cNvSpPr txBox="1">
            <a:spLocks noChangeArrowheads="1"/>
          </p:cNvSpPr>
          <p:nvPr/>
        </p:nvSpPr>
        <p:spPr bwMode="auto">
          <a:xfrm>
            <a:off x="4867275" y="41910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46" name="Isosceles Triangle 45"/>
          <p:cNvSpPr/>
          <p:nvPr/>
        </p:nvSpPr>
        <p:spPr bwMode="auto">
          <a:xfrm>
            <a:off x="5486400" y="40386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47" name="Oval 46"/>
          <p:cNvSpPr/>
          <p:nvPr/>
        </p:nvSpPr>
        <p:spPr bwMode="auto">
          <a:xfrm>
            <a:off x="6705600" y="2133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T2</a:t>
            </a:r>
          </a:p>
        </p:txBody>
      </p:sp>
      <p:cxnSp>
        <p:nvCxnSpPr>
          <p:cNvPr id="48" name="Straight Connector 47"/>
          <p:cNvCxnSpPr>
            <a:stCxn id="47" idx="5"/>
            <a:endCxn id="53" idx="0"/>
          </p:cNvCxnSpPr>
          <p:nvPr/>
        </p:nvCxnSpPr>
        <p:spPr bwMode="auto">
          <a:xfrm rot="16200000" flipH="1">
            <a:off x="6981825" y="2638425"/>
            <a:ext cx="6000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7" idx="5"/>
            <a:endCxn id="52" idx="0"/>
          </p:cNvCxnSpPr>
          <p:nvPr/>
        </p:nvCxnSpPr>
        <p:spPr bwMode="auto">
          <a:xfrm rot="16200000" flipH="1">
            <a:off x="6253162" y="3586163"/>
            <a:ext cx="600075" cy="3048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10979" name="Rectangle 3"/>
          <p:cNvSpPr txBox="1">
            <a:spLocks noChangeArrowheads="1"/>
          </p:cNvSpPr>
          <p:nvPr/>
        </p:nvSpPr>
        <p:spPr bwMode="auto">
          <a:xfrm>
            <a:off x="6934200" y="41910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52" name="Isosceles Triangle 51"/>
          <p:cNvSpPr/>
          <p:nvPr/>
        </p:nvSpPr>
        <p:spPr bwMode="auto">
          <a:xfrm>
            <a:off x="6400800" y="40386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L2</a:t>
            </a:r>
          </a:p>
        </p:txBody>
      </p:sp>
      <p:sp>
        <p:nvSpPr>
          <p:cNvPr id="53" name="Isosceles Triangle 52"/>
          <p:cNvSpPr/>
          <p:nvPr/>
        </p:nvSpPr>
        <p:spPr bwMode="auto">
          <a:xfrm>
            <a:off x="7162800" y="31242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R2</a:t>
            </a:r>
          </a:p>
        </p:txBody>
      </p:sp>
      <p:sp>
        <p:nvSpPr>
          <p:cNvPr id="210982" name="Rectangle 3"/>
          <p:cNvSpPr txBox="1">
            <a:spLocks noChangeArrowheads="1"/>
          </p:cNvSpPr>
          <p:nvPr/>
        </p:nvSpPr>
        <p:spPr bwMode="auto">
          <a:xfrm>
            <a:off x="7696200" y="32766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69" name="Oval 68"/>
          <p:cNvSpPr/>
          <p:nvPr/>
        </p:nvSpPr>
        <p:spPr>
          <a:xfrm rot="18728560">
            <a:off x="6165850" y="1482545"/>
            <a:ext cx="2362200" cy="825500"/>
          </a:xfrm>
          <a:prstGeom prst="ellipse">
            <a:avLst/>
          </a:prstGeom>
          <a:noFill/>
          <a:ln w="12700">
            <a:solidFill>
              <a:schemeClr val="tx1">
                <a:lumMod val="50000"/>
                <a:lumOff val="50000"/>
              </a:schemeClr>
            </a:solidFill>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latin typeface="Calibri" pitchFamily="34" charset="0"/>
              <a:cs typeface="Calibri" pitchFamily="34" charset="0"/>
            </a:endParaRPr>
          </a:p>
        </p:txBody>
      </p:sp>
      <p:sp>
        <p:nvSpPr>
          <p:cNvPr id="84" name="Arc 83"/>
          <p:cNvSpPr/>
          <p:nvPr/>
        </p:nvSpPr>
        <p:spPr>
          <a:xfrm rot="11475111">
            <a:off x="6391275" y="1944507"/>
            <a:ext cx="444500" cy="436563"/>
          </a:xfrm>
          <a:prstGeom prst="arc">
            <a:avLst>
              <a:gd name="adj1" fmla="val 16200000"/>
              <a:gd name="adj2" fmla="val 1677464"/>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pitchFamily="34" charset="0"/>
              <a:cs typeface="Calibri" pitchFamily="34" charset="0"/>
            </a:endParaRPr>
          </a:p>
        </p:txBody>
      </p:sp>
      <p:sp>
        <p:nvSpPr>
          <p:cNvPr id="86" name="Oval 85"/>
          <p:cNvSpPr/>
          <p:nvPr/>
        </p:nvSpPr>
        <p:spPr bwMode="auto">
          <a:xfrm>
            <a:off x="2514600" y="4267200"/>
            <a:ext cx="457200" cy="457200"/>
          </a:xfrm>
          <a:prstGeom prst="ellipse">
            <a:avLst/>
          </a:prstGeom>
          <a:noFill/>
          <a:ln w="1905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T2</a:t>
            </a:r>
          </a:p>
        </p:txBody>
      </p:sp>
      <p:sp>
        <p:nvSpPr>
          <p:cNvPr id="92" name="Oval 91"/>
          <p:cNvSpPr/>
          <p:nvPr/>
        </p:nvSpPr>
        <p:spPr bwMode="auto">
          <a:xfrm>
            <a:off x="1447800" y="4953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T1</a:t>
            </a:r>
          </a:p>
        </p:txBody>
      </p:sp>
      <p:cxnSp>
        <p:nvCxnSpPr>
          <p:cNvPr id="93" name="Straight Connector 92"/>
          <p:cNvCxnSpPr>
            <a:stCxn id="86" idx="3"/>
            <a:endCxn id="92" idx="7"/>
          </p:cNvCxnSpPr>
          <p:nvPr/>
        </p:nvCxnSpPr>
        <p:spPr bwMode="auto">
          <a:xfrm rot="5400000">
            <a:off x="2028825" y="4467225"/>
            <a:ext cx="361950" cy="7429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6" idx="5"/>
            <a:endCxn id="103" idx="1"/>
          </p:cNvCxnSpPr>
          <p:nvPr/>
        </p:nvCxnSpPr>
        <p:spPr bwMode="auto">
          <a:xfrm rot="16200000" flipH="1">
            <a:off x="3057525" y="4505325"/>
            <a:ext cx="361950" cy="6667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92" idx="5"/>
            <a:endCxn id="107" idx="0"/>
          </p:cNvCxnSpPr>
          <p:nvPr/>
        </p:nvCxnSpPr>
        <p:spPr bwMode="auto">
          <a:xfrm rot="16200000" flipH="1">
            <a:off x="1839119" y="5342731"/>
            <a:ext cx="371475" cy="373063"/>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2" idx="3"/>
            <a:endCxn id="102" idx="0"/>
          </p:cNvCxnSpPr>
          <p:nvPr/>
        </p:nvCxnSpPr>
        <p:spPr bwMode="auto">
          <a:xfrm rot="5400000">
            <a:off x="1143000" y="5343525"/>
            <a:ext cx="3714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9" name="Isosceles Triangle 98"/>
          <p:cNvSpPr/>
          <p:nvPr/>
        </p:nvSpPr>
        <p:spPr bwMode="auto">
          <a:xfrm>
            <a:off x="3963988" y="5715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anchor="ctr"/>
          <a:lstStyle/>
          <a:p>
            <a:pPr algn="ctr">
              <a:defRPr/>
            </a:pPr>
            <a:r>
              <a:rPr lang="en-US" sz="2000">
                <a:latin typeface="Calibri" pitchFamily="34" charset="0"/>
                <a:cs typeface="Calibri" pitchFamily="34" charset="0"/>
              </a:rPr>
              <a:t>R</a:t>
            </a:r>
          </a:p>
        </p:txBody>
      </p:sp>
      <p:sp>
        <p:nvSpPr>
          <p:cNvPr id="210992" name="Rectangle 3"/>
          <p:cNvSpPr txBox="1">
            <a:spLocks noChangeArrowheads="1"/>
          </p:cNvSpPr>
          <p:nvPr/>
        </p:nvSpPr>
        <p:spPr bwMode="auto">
          <a:xfrm>
            <a:off x="4419600" y="5867400"/>
            <a:ext cx="608013"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210993" name="Rectangle 3"/>
          <p:cNvSpPr txBox="1">
            <a:spLocks noChangeArrowheads="1"/>
          </p:cNvSpPr>
          <p:nvPr/>
        </p:nvSpPr>
        <p:spPr bwMode="auto">
          <a:xfrm>
            <a:off x="381000" y="58674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102" name="Isosceles Triangle 101"/>
          <p:cNvSpPr/>
          <p:nvPr/>
        </p:nvSpPr>
        <p:spPr bwMode="auto">
          <a:xfrm>
            <a:off x="838200" y="5715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L1</a:t>
            </a:r>
          </a:p>
        </p:txBody>
      </p:sp>
      <p:sp>
        <p:nvSpPr>
          <p:cNvPr id="103" name="Oval 102"/>
          <p:cNvSpPr/>
          <p:nvPr/>
        </p:nvSpPr>
        <p:spPr bwMode="auto">
          <a:xfrm>
            <a:off x="3505200" y="4953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T</a:t>
            </a:r>
          </a:p>
        </p:txBody>
      </p:sp>
      <p:cxnSp>
        <p:nvCxnSpPr>
          <p:cNvPr id="104" name="Straight Connector 103"/>
          <p:cNvCxnSpPr>
            <a:stCxn id="103" idx="5"/>
            <a:endCxn id="99" idx="0"/>
          </p:cNvCxnSpPr>
          <p:nvPr/>
        </p:nvCxnSpPr>
        <p:spPr bwMode="auto">
          <a:xfrm rot="16200000" flipH="1">
            <a:off x="3896519" y="5342731"/>
            <a:ext cx="371475" cy="373063"/>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3" idx="3"/>
            <a:endCxn id="108" idx="0"/>
          </p:cNvCxnSpPr>
          <p:nvPr/>
        </p:nvCxnSpPr>
        <p:spPr bwMode="auto">
          <a:xfrm rot="5400000">
            <a:off x="3200400" y="5343525"/>
            <a:ext cx="3714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10998" name="Rectangle 3"/>
          <p:cNvSpPr txBox="1">
            <a:spLocks noChangeArrowheads="1"/>
          </p:cNvSpPr>
          <p:nvPr/>
        </p:nvSpPr>
        <p:spPr bwMode="auto">
          <a:xfrm>
            <a:off x="1524000" y="58674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107" name="Isosceles Triangle 106"/>
          <p:cNvSpPr/>
          <p:nvPr/>
        </p:nvSpPr>
        <p:spPr bwMode="auto">
          <a:xfrm>
            <a:off x="1906588" y="5715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L2</a:t>
            </a:r>
          </a:p>
        </p:txBody>
      </p:sp>
      <p:sp>
        <p:nvSpPr>
          <p:cNvPr id="108" name="Isosceles Triangle 107"/>
          <p:cNvSpPr/>
          <p:nvPr/>
        </p:nvSpPr>
        <p:spPr bwMode="auto">
          <a:xfrm>
            <a:off x="2895600" y="5715000"/>
            <a:ext cx="609600" cy="685800"/>
          </a:xfrm>
          <a:prstGeom prst="triangl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R2</a:t>
            </a:r>
          </a:p>
        </p:txBody>
      </p:sp>
      <p:sp>
        <p:nvSpPr>
          <p:cNvPr id="211001" name="Rectangle 3"/>
          <p:cNvSpPr txBox="1">
            <a:spLocks noChangeArrowheads="1"/>
          </p:cNvSpPr>
          <p:nvPr/>
        </p:nvSpPr>
        <p:spPr bwMode="auto">
          <a:xfrm>
            <a:off x="3352800" y="5867400"/>
            <a:ext cx="609600" cy="457200"/>
          </a:xfrm>
          <a:prstGeom prst="rect">
            <a:avLst/>
          </a:prstGeom>
          <a:noFill/>
          <a:ln w="9525">
            <a:noFill/>
            <a:miter lim="800000"/>
            <a:headEnd/>
            <a:tailEnd/>
          </a:ln>
        </p:spPr>
        <p:txBody>
          <a:bodyPr/>
          <a:lstStyle/>
          <a:p>
            <a:pPr marL="0" lvl="2" algn="ctr">
              <a:lnSpc>
                <a:spcPct val="110000"/>
              </a:lnSpc>
              <a:spcBef>
                <a:spcPts val="400"/>
              </a:spcBef>
            </a:pPr>
            <a:r>
              <a:rPr lang="en-US" sz="2000">
                <a:latin typeface="Calibri" pitchFamily="34" charset="0"/>
                <a:cs typeface="Calibri" pitchFamily="34" charset="0"/>
              </a:rPr>
              <a:t>h-1</a:t>
            </a:r>
            <a:endParaRPr lang="en-US" sz="2000" baseline="30000">
              <a:latin typeface="Calibri" pitchFamily="34" charset="0"/>
              <a:cs typeface="Calibri" pitchFamily="34" charset="0"/>
            </a:endParaRPr>
          </a:p>
        </p:txBody>
      </p:sp>
      <p:sp>
        <p:nvSpPr>
          <p:cNvPr id="117" name="Content Placeholder 2"/>
          <p:cNvSpPr txBox="1">
            <a:spLocks/>
          </p:cNvSpPr>
          <p:nvPr/>
        </p:nvSpPr>
        <p:spPr bwMode="auto">
          <a:xfrm>
            <a:off x="5562600" y="5638800"/>
            <a:ext cx="3505200" cy="914400"/>
          </a:xfrm>
          <a:prstGeom prst="rect">
            <a:avLst/>
          </a:prstGeom>
          <a:noFill/>
          <a:ln w="9525">
            <a:noFill/>
            <a:miter lim="800000"/>
            <a:headEnd/>
            <a:tailEnd/>
          </a:ln>
        </p:spPr>
        <p:txBody>
          <a:bodyPr/>
          <a:lstStyle/>
          <a:p>
            <a:pPr>
              <a:lnSpc>
                <a:spcPct val="110000"/>
              </a:lnSpc>
              <a:spcBef>
                <a:spcPct val="20000"/>
              </a:spcBef>
              <a:buFont typeface="Arial" charset="0"/>
              <a:buNone/>
              <a:defRPr/>
            </a:pPr>
            <a:r>
              <a:rPr lang="en-US" sz="2400">
                <a:latin typeface="Calibri" pitchFamily="34" charset="0"/>
                <a:cs typeface="Calibri" pitchFamily="34" charset="0"/>
                <a:sym typeface="Wingdings" pitchFamily="2" charset="2"/>
              </a:rPr>
              <a:t>Chiều cao trước : h+2</a:t>
            </a:r>
          </a:p>
          <a:p>
            <a:pPr>
              <a:lnSpc>
                <a:spcPct val="110000"/>
              </a:lnSpc>
              <a:spcBef>
                <a:spcPct val="20000"/>
              </a:spcBef>
              <a:defRPr/>
            </a:pPr>
            <a:r>
              <a:rPr lang="en-US" sz="2400">
                <a:latin typeface="Calibri" pitchFamily="34" charset="0"/>
                <a:cs typeface="Calibri" pitchFamily="34" charset="0"/>
                <a:sym typeface="Wingdings" pitchFamily="2" charset="2"/>
              </a:rPr>
              <a:t>Chiều cao sau :    h+1</a:t>
            </a:r>
            <a:endParaRPr lang="en-US" sz="2400">
              <a:latin typeface="Calibri" pitchFamily="34" charset="0"/>
              <a:cs typeface="Calibri" pitchFamily="34" charset="0"/>
            </a:endParaRPr>
          </a:p>
        </p:txBody>
      </p:sp>
    </p:spTree>
    <p:extLst>
      <p:ext uri="{BB962C8B-B14F-4D97-AF65-F5344CB8AC3E}">
        <p14:creationId xmlns:p14="http://schemas.microsoft.com/office/powerpoint/2010/main" val="12274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09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9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9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9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099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09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099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10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43" grpId="0" animBg="1"/>
      <p:bldP spid="210973" grpId="0"/>
      <p:bldP spid="210974" grpId="0"/>
      <p:bldP spid="46" grpId="0" animBg="1"/>
      <p:bldP spid="47" grpId="0" animBg="1"/>
      <p:bldP spid="210979" grpId="0"/>
      <p:bldP spid="52" grpId="0" animBg="1"/>
      <p:bldP spid="53" grpId="0" animBg="1"/>
      <p:bldP spid="210982" grpId="0"/>
      <p:bldP spid="69" grpId="0" animBg="1"/>
      <p:bldP spid="84" grpId="0" animBg="1"/>
      <p:bldP spid="86" grpId="0" animBg="1"/>
      <p:bldP spid="92" grpId="0" animBg="1"/>
      <p:bldP spid="99" grpId="0" animBg="1"/>
      <p:bldP spid="210992" grpId="0"/>
      <p:bldP spid="210993" grpId="0"/>
      <p:bldP spid="102" grpId="0" animBg="1"/>
      <p:bldP spid="103" grpId="0" animBg="1"/>
      <p:bldP spid="210998" grpId="0"/>
      <p:bldP spid="107" grpId="0" animBg="1"/>
      <p:bldP spid="108" grpId="0" animBg="1"/>
      <p:bldP spid="211001" grpId="0"/>
      <p:bldP spid="11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Content Placeholder 2"/>
          <p:cNvSpPr txBox="1">
            <a:spLocks/>
          </p:cNvSpPr>
          <p:nvPr/>
        </p:nvSpPr>
        <p:spPr bwMode="auto">
          <a:xfrm>
            <a:off x="914400" y="2743200"/>
            <a:ext cx="1905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Tahoma" pitchFamily="34" charset="0"/>
                <a:cs typeface="Tahoma" pitchFamily="34" charset="0"/>
                <a:sym typeface="Wingdings" pitchFamily="2" charset="2"/>
              </a:rPr>
              <a:t>Cây ban đầu</a:t>
            </a:r>
            <a:endParaRPr lang="en-US" sz="2200">
              <a:latin typeface="+mn-lt"/>
              <a:cs typeface="+mn-cs"/>
            </a:endParaRPr>
          </a:p>
        </p:txBody>
      </p:sp>
      <p:grpSp>
        <p:nvGrpSpPr>
          <p:cNvPr id="6" name="Group 5"/>
          <p:cNvGrpSpPr/>
          <p:nvPr/>
        </p:nvGrpSpPr>
        <p:grpSpPr>
          <a:xfrm>
            <a:off x="990599" y="835641"/>
            <a:ext cx="2581275" cy="1752600"/>
            <a:chOff x="990600" y="828675"/>
            <a:chExt cx="2581275" cy="1752600"/>
          </a:xfrm>
        </p:grpSpPr>
        <p:sp>
          <p:nvSpPr>
            <p:cNvPr id="29" name="Oval 28"/>
            <p:cNvSpPr/>
            <p:nvPr/>
          </p:nvSpPr>
          <p:spPr bwMode="auto">
            <a:xfrm>
              <a:off x="2362200" y="828675"/>
              <a:ext cx="457200" cy="457200"/>
            </a:xfrm>
            <a:prstGeom prst="ellipse">
              <a:avLst/>
            </a:prstGeom>
            <a:ln w="19050" cmpd="sng"/>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30" name="Oval 29"/>
            <p:cNvSpPr/>
            <p:nvPr/>
          </p:nvSpPr>
          <p:spPr bwMode="auto">
            <a:xfrm>
              <a:off x="1590675" y="14287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31" name="Oval 30"/>
            <p:cNvSpPr/>
            <p:nvPr/>
          </p:nvSpPr>
          <p:spPr bwMode="auto">
            <a:xfrm>
              <a:off x="3114675" y="142875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32" name="Oval 31"/>
            <p:cNvSpPr/>
            <p:nvPr/>
          </p:nvSpPr>
          <p:spPr bwMode="auto">
            <a:xfrm>
              <a:off x="990600" y="21240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33" name="Oval 32"/>
            <p:cNvSpPr/>
            <p:nvPr/>
          </p:nvSpPr>
          <p:spPr bwMode="auto">
            <a:xfrm>
              <a:off x="2209800" y="212407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34" name="Straight Connector 33"/>
            <p:cNvCxnSpPr>
              <a:stCxn id="29" idx="3"/>
              <a:endCxn id="30" idx="7"/>
            </p:cNvCxnSpPr>
            <p:nvPr/>
          </p:nvCxnSpPr>
          <p:spPr bwMode="auto">
            <a:xfrm rot="5400000">
              <a:off x="2066925" y="1133475"/>
              <a:ext cx="27622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9" idx="5"/>
              <a:endCxn id="31" idx="1"/>
            </p:cNvCxnSpPr>
            <p:nvPr/>
          </p:nvCxnSpPr>
          <p:spPr bwMode="auto">
            <a:xfrm rot="16200000" flipH="1">
              <a:off x="2828925" y="1143000"/>
              <a:ext cx="276225"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3"/>
              <a:endCxn id="32" idx="0"/>
            </p:cNvCxnSpPr>
            <p:nvPr/>
          </p:nvCxnSpPr>
          <p:spPr bwMode="auto">
            <a:xfrm rot="5400000">
              <a:off x="1285875" y="1752600"/>
              <a:ext cx="30480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5"/>
              <a:endCxn id="33" idx="0"/>
            </p:cNvCxnSpPr>
            <p:nvPr/>
          </p:nvCxnSpPr>
          <p:spPr bwMode="auto">
            <a:xfrm rot="16200000" flipH="1">
              <a:off x="2057400" y="1743075"/>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38" name="Content Placeholder 2"/>
          <p:cNvSpPr txBox="1">
            <a:spLocks/>
          </p:cNvSpPr>
          <p:nvPr/>
        </p:nvSpPr>
        <p:spPr bwMode="auto">
          <a:xfrm>
            <a:off x="5486400" y="2971800"/>
            <a:ext cx="3048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Tahoma" pitchFamily="34" charset="0"/>
                <a:cs typeface="Tahoma" pitchFamily="34" charset="0"/>
                <a:sym typeface="Wingdings" pitchFamily="2" charset="2"/>
              </a:rPr>
              <a:t>Sau khi thêm số 19</a:t>
            </a:r>
            <a:endParaRPr lang="en-US" sz="2200">
              <a:latin typeface="+mn-lt"/>
              <a:cs typeface="+mn-cs"/>
            </a:endParaRPr>
          </a:p>
        </p:txBody>
      </p:sp>
      <p:sp>
        <p:nvSpPr>
          <p:cNvPr id="54" name="Content Placeholder 2"/>
          <p:cNvSpPr txBox="1">
            <a:spLocks/>
          </p:cNvSpPr>
          <p:nvPr/>
        </p:nvSpPr>
        <p:spPr bwMode="auto">
          <a:xfrm>
            <a:off x="2514600" y="6172200"/>
            <a:ext cx="2667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Tahoma" pitchFamily="34" charset="0"/>
                <a:cs typeface="Tahoma" pitchFamily="34" charset="0"/>
                <a:sym typeface="Wingdings" pitchFamily="2" charset="2"/>
              </a:rPr>
              <a:t>Sau khi quay phải</a:t>
            </a:r>
            <a:endParaRPr lang="en-US" sz="2200">
              <a:latin typeface="+mn-lt"/>
              <a:cs typeface="+mn-cs"/>
            </a:endParaRPr>
          </a:p>
        </p:txBody>
      </p:sp>
      <p:grpSp>
        <p:nvGrpSpPr>
          <p:cNvPr id="2" name="Group 49"/>
          <p:cNvGrpSpPr>
            <a:grpSpLocks/>
          </p:cNvGrpSpPr>
          <p:nvPr/>
        </p:nvGrpSpPr>
        <p:grpSpPr bwMode="auto">
          <a:xfrm>
            <a:off x="5638800" y="457200"/>
            <a:ext cx="2581275" cy="2438400"/>
            <a:chOff x="5562600" y="381000"/>
            <a:chExt cx="2581275" cy="2438400"/>
          </a:xfrm>
        </p:grpSpPr>
        <p:sp>
          <p:nvSpPr>
            <p:cNvPr id="59" name="Oval 58"/>
            <p:cNvSpPr/>
            <p:nvPr/>
          </p:nvSpPr>
          <p:spPr bwMode="auto">
            <a:xfrm>
              <a:off x="6934200" y="381000"/>
              <a:ext cx="457200" cy="457200"/>
            </a:xfrm>
            <a:prstGeom prst="ellipse">
              <a:avLst/>
            </a:prstGeom>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sp>
          <p:nvSpPr>
            <p:cNvPr id="60" name="Oval 59"/>
            <p:cNvSpPr/>
            <p:nvPr/>
          </p:nvSpPr>
          <p:spPr bwMode="auto">
            <a:xfrm>
              <a:off x="6162675" y="9810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61" name="Oval 60"/>
            <p:cNvSpPr/>
            <p:nvPr/>
          </p:nvSpPr>
          <p:spPr bwMode="auto">
            <a:xfrm>
              <a:off x="7686675" y="98107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75" name="Oval 74"/>
            <p:cNvSpPr/>
            <p:nvPr/>
          </p:nvSpPr>
          <p:spPr bwMode="auto">
            <a:xfrm>
              <a:off x="5562600" y="16764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sp>
          <p:nvSpPr>
            <p:cNvPr id="76" name="Oval 75"/>
            <p:cNvSpPr/>
            <p:nvPr/>
          </p:nvSpPr>
          <p:spPr bwMode="auto">
            <a:xfrm>
              <a:off x="6781800" y="16764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cxnSp>
          <p:nvCxnSpPr>
            <p:cNvPr id="79" name="Straight Connector 78"/>
            <p:cNvCxnSpPr>
              <a:stCxn id="59" idx="3"/>
              <a:endCxn id="60" idx="7"/>
            </p:cNvCxnSpPr>
            <p:nvPr/>
          </p:nvCxnSpPr>
          <p:spPr bwMode="auto">
            <a:xfrm rot="5400000">
              <a:off x="6638925" y="685800"/>
              <a:ext cx="27622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59" idx="5"/>
              <a:endCxn id="61" idx="1"/>
            </p:cNvCxnSpPr>
            <p:nvPr/>
          </p:nvCxnSpPr>
          <p:spPr bwMode="auto">
            <a:xfrm rot="16200000" flipH="1">
              <a:off x="7400925" y="695325"/>
              <a:ext cx="276225" cy="42862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0" idx="3"/>
              <a:endCxn id="75" idx="0"/>
            </p:cNvCxnSpPr>
            <p:nvPr/>
          </p:nvCxnSpPr>
          <p:spPr bwMode="auto">
            <a:xfrm rot="5400000">
              <a:off x="5857875" y="1304925"/>
              <a:ext cx="304800" cy="43815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0" idx="5"/>
              <a:endCxn id="76" idx="0"/>
            </p:cNvCxnSpPr>
            <p:nvPr/>
          </p:nvCxnSpPr>
          <p:spPr bwMode="auto">
            <a:xfrm rot="16200000" flipH="1">
              <a:off x="6629400" y="1295400"/>
              <a:ext cx="304800" cy="457200"/>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auto">
            <a:xfrm>
              <a:off x="7315200" y="236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19</a:t>
              </a:r>
            </a:p>
          </p:txBody>
        </p:sp>
        <p:cxnSp>
          <p:nvCxnSpPr>
            <p:cNvPr id="84" name="Straight Connector 83"/>
            <p:cNvCxnSpPr>
              <a:stCxn id="76" idx="5"/>
              <a:endCxn id="83" idx="0"/>
            </p:cNvCxnSpPr>
            <p:nvPr/>
          </p:nvCxnSpPr>
          <p:spPr bwMode="auto">
            <a:xfrm rot="16200000" flipH="1">
              <a:off x="7210425" y="2028825"/>
              <a:ext cx="2952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3" name="Group 52"/>
          <p:cNvGrpSpPr>
            <a:grpSpLocks/>
          </p:cNvGrpSpPr>
          <p:nvPr/>
        </p:nvGrpSpPr>
        <p:grpSpPr bwMode="auto">
          <a:xfrm>
            <a:off x="533400" y="3733800"/>
            <a:ext cx="2971800" cy="2743200"/>
            <a:chOff x="533400" y="3733800"/>
            <a:chExt cx="2971800" cy="2743200"/>
          </a:xfrm>
        </p:grpSpPr>
        <p:sp>
          <p:nvSpPr>
            <p:cNvPr id="46" name="Oval 45"/>
            <p:cNvSpPr/>
            <p:nvPr/>
          </p:nvSpPr>
          <p:spPr bwMode="auto">
            <a:xfrm>
              <a:off x="1828800" y="4495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sp>
          <p:nvSpPr>
            <p:cNvPr id="47" name="Oval 46"/>
            <p:cNvSpPr/>
            <p:nvPr/>
          </p:nvSpPr>
          <p:spPr bwMode="auto">
            <a:xfrm>
              <a:off x="3048000" y="4572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48" name="Oval 47"/>
            <p:cNvSpPr/>
            <p:nvPr/>
          </p:nvSpPr>
          <p:spPr bwMode="auto">
            <a:xfrm>
              <a:off x="1169988" y="52578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49" name="Oval 48"/>
            <p:cNvSpPr/>
            <p:nvPr/>
          </p:nvSpPr>
          <p:spPr bwMode="auto">
            <a:xfrm>
              <a:off x="2438400" y="3733800"/>
              <a:ext cx="457200" cy="457200"/>
            </a:xfrm>
            <a:prstGeom prst="ellipse">
              <a:avLst/>
            </a:prstGeom>
            <a:solidFill>
              <a:schemeClr val="bg1"/>
            </a:solidFill>
            <a:ln w="63500" cmpd="dbl"/>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cxnSp>
          <p:nvCxnSpPr>
            <p:cNvPr id="51" name="Straight Connector 50"/>
            <p:cNvCxnSpPr>
              <a:stCxn id="49" idx="5"/>
              <a:endCxn id="47" idx="0"/>
            </p:cNvCxnSpPr>
            <p:nvPr/>
          </p:nvCxnSpPr>
          <p:spPr bwMode="auto">
            <a:xfrm rot="16200000" flipH="1">
              <a:off x="2828925" y="4124325"/>
              <a:ext cx="4476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3"/>
              <a:endCxn id="48" idx="0"/>
            </p:cNvCxnSpPr>
            <p:nvPr/>
          </p:nvCxnSpPr>
          <p:spPr bwMode="auto">
            <a:xfrm rot="5400000">
              <a:off x="1461294" y="4823619"/>
              <a:ext cx="371475" cy="496887"/>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55" name="Oval 54"/>
            <p:cNvSpPr/>
            <p:nvPr/>
          </p:nvSpPr>
          <p:spPr bwMode="auto">
            <a:xfrm>
              <a:off x="533400" y="60198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cxnSp>
          <p:nvCxnSpPr>
            <p:cNvPr id="56" name="Straight Connector 55"/>
            <p:cNvCxnSpPr>
              <a:stCxn id="48" idx="3"/>
              <a:endCxn id="55" idx="0"/>
            </p:cNvCxnSpPr>
            <p:nvPr/>
          </p:nvCxnSpPr>
          <p:spPr bwMode="auto">
            <a:xfrm rot="5400000">
              <a:off x="813594" y="5596731"/>
              <a:ext cx="371475" cy="474663"/>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7" name="Oval 76"/>
            <p:cNvSpPr/>
            <p:nvPr/>
          </p:nvSpPr>
          <p:spPr bwMode="auto">
            <a:xfrm>
              <a:off x="2362200" y="53340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19</a:t>
              </a:r>
            </a:p>
          </p:txBody>
        </p:sp>
        <p:cxnSp>
          <p:nvCxnSpPr>
            <p:cNvPr id="78" name="Straight Connector 77"/>
            <p:cNvCxnSpPr>
              <a:stCxn id="49" idx="3"/>
              <a:endCxn id="46" idx="0"/>
            </p:cNvCxnSpPr>
            <p:nvPr/>
          </p:nvCxnSpPr>
          <p:spPr bwMode="auto">
            <a:xfrm rot="5400000">
              <a:off x="2095500" y="4086225"/>
              <a:ext cx="3714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46" idx="5"/>
              <a:endCxn id="77" idx="0"/>
            </p:cNvCxnSpPr>
            <p:nvPr/>
          </p:nvCxnSpPr>
          <p:spPr bwMode="auto">
            <a:xfrm rot="16200000" flipH="1">
              <a:off x="2181225" y="4924425"/>
              <a:ext cx="4476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5" name="Group 56"/>
          <p:cNvGrpSpPr>
            <a:grpSpLocks/>
          </p:cNvGrpSpPr>
          <p:nvPr/>
        </p:nvGrpSpPr>
        <p:grpSpPr bwMode="auto">
          <a:xfrm>
            <a:off x="5638800" y="3810000"/>
            <a:ext cx="2743200" cy="1990725"/>
            <a:chOff x="5638800" y="3810000"/>
            <a:chExt cx="2743200" cy="1990725"/>
          </a:xfrm>
        </p:grpSpPr>
        <p:sp>
          <p:nvSpPr>
            <p:cNvPr id="113" name="Oval 112"/>
            <p:cNvSpPr/>
            <p:nvPr/>
          </p:nvSpPr>
          <p:spPr bwMode="auto">
            <a:xfrm>
              <a:off x="6781800" y="38100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17</a:t>
              </a:r>
            </a:p>
          </p:txBody>
        </p:sp>
        <p:sp>
          <p:nvSpPr>
            <p:cNvPr id="114" name="Oval 113"/>
            <p:cNvSpPr/>
            <p:nvPr/>
          </p:nvSpPr>
          <p:spPr bwMode="auto">
            <a:xfrm>
              <a:off x="7924800" y="5343525"/>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27</a:t>
              </a:r>
            </a:p>
          </p:txBody>
        </p:sp>
        <p:sp>
          <p:nvSpPr>
            <p:cNvPr id="115" name="Oval 114"/>
            <p:cNvSpPr/>
            <p:nvPr/>
          </p:nvSpPr>
          <p:spPr bwMode="auto">
            <a:xfrm>
              <a:off x="6172200" y="45720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12</a:t>
              </a:r>
            </a:p>
          </p:txBody>
        </p:sp>
        <p:sp>
          <p:nvSpPr>
            <p:cNvPr id="116" name="Oval 115"/>
            <p:cNvSpPr/>
            <p:nvPr/>
          </p:nvSpPr>
          <p:spPr bwMode="auto">
            <a:xfrm>
              <a:off x="7467600" y="458152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20</a:t>
              </a:r>
            </a:p>
          </p:txBody>
        </p:sp>
        <p:cxnSp>
          <p:nvCxnSpPr>
            <p:cNvPr id="117" name="Straight Connector 116"/>
            <p:cNvCxnSpPr>
              <a:stCxn id="116" idx="5"/>
              <a:endCxn id="114" idx="0"/>
            </p:cNvCxnSpPr>
            <p:nvPr/>
          </p:nvCxnSpPr>
          <p:spPr bwMode="auto">
            <a:xfrm rot="16200000" flipH="1">
              <a:off x="7820025" y="5010150"/>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3" idx="3"/>
              <a:endCxn id="115" idx="0"/>
            </p:cNvCxnSpPr>
            <p:nvPr/>
          </p:nvCxnSpPr>
          <p:spPr bwMode="auto">
            <a:xfrm rot="5400000">
              <a:off x="6438900" y="4162425"/>
              <a:ext cx="371475" cy="4476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19" name="Oval 118"/>
            <p:cNvSpPr/>
            <p:nvPr/>
          </p:nvSpPr>
          <p:spPr bwMode="auto">
            <a:xfrm>
              <a:off x="5638800" y="53340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8</a:t>
              </a:r>
            </a:p>
          </p:txBody>
        </p:sp>
        <p:cxnSp>
          <p:nvCxnSpPr>
            <p:cNvPr id="120" name="Straight Connector 119"/>
            <p:cNvCxnSpPr>
              <a:stCxn id="115" idx="3"/>
              <a:endCxn id="119" idx="0"/>
            </p:cNvCxnSpPr>
            <p:nvPr/>
          </p:nvCxnSpPr>
          <p:spPr bwMode="auto">
            <a:xfrm rot="5400000">
              <a:off x="5867400" y="4962525"/>
              <a:ext cx="371475" cy="3714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21" name="Oval 120"/>
            <p:cNvSpPr/>
            <p:nvPr/>
          </p:nvSpPr>
          <p:spPr bwMode="auto">
            <a:xfrm>
              <a:off x="7010400" y="5343525"/>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a:latin typeface="Calibri" pitchFamily="34" charset="0"/>
                  <a:cs typeface="Calibri" pitchFamily="34" charset="0"/>
                </a:rPr>
                <a:t>19</a:t>
              </a:r>
            </a:p>
          </p:txBody>
        </p:sp>
        <p:cxnSp>
          <p:nvCxnSpPr>
            <p:cNvPr id="122" name="Straight Connector 121"/>
            <p:cNvCxnSpPr>
              <a:stCxn id="116" idx="3"/>
              <a:endCxn id="121" idx="0"/>
            </p:cNvCxnSpPr>
            <p:nvPr/>
          </p:nvCxnSpPr>
          <p:spPr bwMode="auto">
            <a:xfrm rot="5400000">
              <a:off x="7200900" y="5010150"/>
              <a:ext cx="371475" cy="2952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3" idx="5"/>
              <a:endCxn id="116" idx="0"/>
            </p:cNvCxnSpPr>
            <p:nvPr/>
          </p:nvCxnSpPr>
          <p:spPr bwMode="auto">
            <a:xfrm rot="16200000" flipH="1">
              <a:off x="7243763" y="4129087"/>
              <a:ext cx="381000" cy="523875"/>
            </a:xfrm>
            <a:prstGeom prst="line">
              <a:avLst/>
            </a:prstGeom>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131" name="Content Placeholder 2"/>
          <p:cNvSpPr txBox="1">
            <a:spLocks/>
          </p:cNvSpPr>
          <p:nvPr/>
        </p:nvSpPr>
        <p:spPr bwMode="auto">
          <a:xfrm>
            <a:off x="5867400" y="6172200"/>
            <a:ext cx="2667000" cy="533400"/>
          </a:xfrm>
          <a:prstGeom prst="rect">
            <a:avLst/>
          </a:prstGeom>
          <a:noFill/>
          <a:ln w="9525">
            <a:noFill/>
            <a:miter lim="800000"/>
            <a:headEnd/>
            <a:tailEnd/>
          </a:ln>
        </p:spPr>
        <p:txBody>
          <a:bodyPr/>
          <a:lstStyle/>
          <a:p>
            <a:pPr algn="ctr">
              <a:lnSpc>
                <a:spcPct val="110000"/>
              </a:lnSpc>
              <a:spcBef>
                <a:spcPct val="20000"/>
              </a:spcBef>
              <a:buFont typeface="Arial" charset="0"/>
              <a:buNone/>
              <a:defRPr/>
            </a:pPr>
            <a:r>
              <a:rPr lang="en-US" sz="2200">
                <a:latin typeface="Tahoma" pitchFamily="34" charset="0"/>
                <a:cs typeface="Tahoma" pitchFamily="34" charset="0"/>
                <a:sym typeface="Wingdings" pitchFamily="2" charset="2"/>
              </a:rPr>
              <a:t>Sau khi quay trái</a:t>
            </a:r>
            <a:endParaRPr lang="en-US" sz="2200">
              <a:latin typeface="+mn-lt"/>
              <a:cs typeface="+mn-cs"/>
            </a:endParaRPr>
          </a:p>
        </p:txBody>
      </p:sp>
      <p:sp>
        <p:nvSpPr>
          <p:cNvPr id="53" name="Content Placeholder 2"/>
          <p:cNvSpPr>
            <a:spLocks noGrp="1"/>
          </p:cNvSpPr>
          <p:nvPr>
            <p:ph idx="1"/>
          </p:nvPr>
        </p:nvSpPr>
        <p:spPr>
          <a:xfrm>
            <a:off x="304800" y="152400"/>
            <a:ext cx="6700837" cy="533400"/>
          </a:xfrm>
        </p:spPr>
        <p:txBody>
          <a:bodyPr/>
          <a:lstStyle/>
          <a:p>
            <a:pPr marL="457200" lvl="1" indent="0" eaLnBrk="1" hangingPunct="1">
              <a:lnSpc>
                <a:spcPct val="110000"/>
              </a:lnSpc>
              <a:buNone/>
            </a:pPr>
            <a:r>
              <a:rPr lang="en-US" sz="2400" b="1">
                <a:latin typeface="Tahoma" pitchFamily="34" charset="0"/>
                <a:cs typeface="Tahoma" pitchFamily="34" charset="0"/>
                <a:sym typeface="Wingdings" pitchFamily="2" charset="2"/>
              </a:rPr>
              <a:t>Ví dụ:</a:t>
            </a:r>
          </a:p>
        </p:txBody>
      </p:sp>
    </p:spTree>
    <p:extLst>
      <p:ext uri="{BB962C8B-B14F-4D97-AF65-F5344CB8AC3E}">
        <p14:creationId xmlns:p14="http://schemas.microsoft.com/office/powerpoint/2010/main" val="274373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4" grpId="0"/>
      <p:bldP spid="1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Content Placeholder 2"/>
          <p:cNvSpPr>
            <a:spLocks noGrp="1"/>
          </p:cNvSpPr>
          <p:nvPr>
            <p:ph idx="1"/>
          </p:nvPr>
        </p:nvSpPr>
        <p:spPr>
          <a:xfrm>
            <a:off x="304800" y="1066800"/>
            <a:ext cx="8610600" cy="5715000"/>
          </a:xfrm>
        </p:spPr>
        <p:txBody>
          <a:bodyPr/>
          <a:lstStyle/>
          <a:p>
            <a:pPr marL="971550" lvl="1" indent="-571500" eaLnBrk="1" hangingPunct="1">
              <a:lnSpc>
                <a:spcPct val="90000"/>
              </a:lnSpc>
              <a:buFont typeface="Arial" pitchFamily="34" charset="0"/>
              <a:buNone/>
            </a:pPr>
            <a:r>
              <a:rPr lang="en-US" sz="2400">
                <a:latin typeface="Tahoma" pitchFamily="34" charset="0"/>
                <a:cs typeface="Tahoma" pitchFamily="34" charset="0"/>
                <a:sym typeface="Wingdings" pitchFamily="2" charset="2"/>
              </a:rPr>
              <a:t>Thuật toán quay đơn trái</a:t>
            </a:r>
          </a:p>
          <a:p>
            <a:pPr>
              <a:spcBef>
                <a:spcPct val="0"/>
              </a:spcBef>
              <a:buFont typeface="Arial" pitchFamily="34" charset="0"/>
              <a:buNone/>
            </a:pPr>
            <a:r>
              <a:rPr lang="en-US" sz="2000">
                <a:latin typeface="Courier New" pitchFamily="49" charset="0"/>
                <a:cs typeface="Courier New" pitchFamily="49" charset="0"/>
              </a:rPr>
              <a:t>	</a:t>
            </a:r>
          </a:p>
          <a:p>
            <a:pPr>
              <a:spcBef>
                <a:spcPct val="0"/>
              </a:spcBef>
              <a:buFont typeface="Arial" pitchFamily="34" charset="0"/>
              <a:buNone/>
            </a:pPr>
            <a:r>
              <a:rPr lang="en-US" sz="2000">
                <a:latin typeface="Consolas" pitchFamily="49" charset="0"/>
                <a:cs typeface="Courier New" pitchFamily="49" charset="0"/>
              </a:rPr>
              <a:t>   </a:t>
            </a:r>
            <a:r>
              <a:rPr lang="en-US" sz="2200">
                <a:solidFill>
                  <a:schemeClr val="tx1"/>
                </a:solidFill>
                <a:latin typeface="Consolas" pitchFamily="49" charset="0"/>
                <a:cs typeface="Courier New" pitchFamily="49" charset="0"/>
              </a:rPr>
              <a:t>void RotateLeft(AVLTree &amp;t)</a:t>
            </a:r>
          </a:p>
          <a:p>
            <a:pPr>
              <a:spcBef>
                <a:spcPct val="0"/>
              </a:spcBef>
              <a:buFont typeface="Arial" pitchFamily="34" charset="0"/>
              <a:buNone/>
            </a:pPr>
            <a:r>
              <a:rPr lang="en-US" sz="2200">
                <a:solidFill>
                  <a:schemeClr val="tx1"/>
                </a:solidFill>
                <a:latin typeface="Consolas" pitchFamily="49" charset="0"/>
                <a:cs typeface="Courier New" pitchFamily="49" charset="0"/>
              </a:rPr>
              <a:t>	{</a:t>
            </a:r>
          </a:p>
          <a:p>
            <a:pPr>
              <a:spcBef>
                <a:spcPct val="0"/>
              </a:spcBef>
              <a:buFont typeface="Arial" pitchFamily="34" charset="0"/>
              <a:buNone/>
            </a:pPr>
            <a:r>
              <a:rPr lang="en-US" sz="2200">
                <a:solidFill>
                  <a:schemeClr val="tx1"/>
                </a:solidFill>
                <a:latin typeface="Consolas" pitchFamily="49" charset="0"/>
                <a:cs typeface="Courier New" pitchFamily="49" charset="0"/>
              </a:rPr>
              <a:t>		AVLNode* t1 = t-&gt;left;</a:t>
            </a:r>
          </a:p>
          <a:p>
            <a:pPr>
              <a:spcBef>
                <a:spcPct val="0"/>
              </a:spcBef>
              <a:buFont typeface="Arial" pitchFamily="34" charset="0"/>
              <a:buNone/>
            </a:pPr>
            <a:r>
              <a:rPr lang="en-US" sz="2200">
                <a:solidFill>
                  <a:schemeClr val="tx1"/>
                </a:solidFill>
                <a:latin typeface="Consolas" pitchFamily="49" charset="0"/>
                <a:cs typeface="Courier New" pitchFamily="49" charset="0"/>
              </a:rPr>
              <a:t>		t-&gt;left = t1-&gt;right;</a:t>
            </a:r>
          </a:p>
          <a:p>
            <a:pPr>
              <a:spcBef>
                <a:spcPct val="0"/>
              </a:spcBef>
              <a:buFont typeface="Arial" pitchFamily="34" charset="0"/>
              <a:buNone/>
            </a:pPr>
            <a:r>
              <a:rPr lang="en-US" sz="2200">
                <a:solidFill>
                  <a:schemeClr val="tx1"/>
                </a:solidFill>
                <a:latin typeface="Consolas" pitchFamily="49" charset="0"/>
                <a:cs typeface="Courier New" pitchFamily="49" charset="0"/>
              </a:rPr>
              <a:t>		t1-&gt;right = t;</a:t>
            </a:r>
          </a:p>
          <a:p>
            <a:pPr>
              <a:spcBef>
                <a:spcPct val="0"/>
              </a:spcBef>
              <a:buFont typeface="Arial" pitchFamily="34" charset="0"/>
              <a:buNone/>
            </a:pPr>
            <a:endParaRPr lang="en-US" sz="2200">
              <a:solidFill>
                <a:schemeClr val="tx1"/>
              </a:solidFill>
              <a:latin typeface="Consolas" pitchFamily="49" charset="0"/>
              <a:cs typeface="Courier New" pitchFamily="49" charset="0"/>
            </a:endParaRPr>
          </a:p>
          <a:p>
            <a:pPr>
              <a:spcBef>
                <a:spcPct val="0"/>
              </a:spcBef>
              <a:buFont typeface="Arial" pitchFamily="34" charset="0"/>
              <a:buNone/>
            </a:pPr>
            <a:r>
              <a:rPr lang="en-US" sz="2200">
                <a:solidFill>
                  <a:schemeClr val="tx1"/>
                </a:solidFill>
                <a:latin typeface="Consolas" pitchFamily="49" charset="0"/>
                <a:cs typeface="Courier New" pitchFamily="49" charset="0"/>
              </a:rPr>
              <a:t>		switch (t1-&gt;bal) </a:t>
            </a:r>
          </a:p>
          <a:p>
            <a:pPr>
              <a:spcBef>
                <a:spcPct val="0"/>
              </a:spcBef>
              <a:buFont typeface="Arial" pitchFamily="34" charset="0"/>
              <a:buNone/>
            </a:pPr>
            <a:r>
              <a:rPr lang="en-US" sz="2200">
                <a:solidFill>
                  <a:schemeClr val="tx1"/>
                </a:solidFill>
                <a:latin typeface="Consolas" pitchFamily="49" charset="0"/>
                <a:cs typeface="Courier New" pitchFamily="49" charset="0"/>
              </a:rPr>
              <a:t>		{</a:t>
            </a:r>
          </a:p>
          <a:p>
            <a:pPr>
              <a:spcBef>
                <a:spcPct val="0"/>
              </a:spcBef>
              <a:buFont typeface="Arial" pitchFamily="34" charset="0"/>
              <a:buNone/>
            </a:pPr>
            <a:r>
              <a:rPr lang="en-US" sz="2200">
                <a:solidFill>
                  <a:schemeClr val="tx1"/>
                </a:solidFill>
                <a:latin typeface="Consolas" pitchFamily="49" charset="0"/>
                <a:cs typeface="Courier New" pitchFamily="49" charset="0"/>
              </a:rPr>
              <a:t>			case LH: t1-&gt;bal= EH;</a:t>
            </a:r>
          </a:p>
          <a:p>
            <a:pPr>
              <a:spcBef>
                <a:spcPct val="0"/>
              </a:spcBef>
              <a:buFont typeface="Arial" pitchFamily="34" charset="0"/>
              <a:buNone/>
            </a:pPr>
            <a:r>
              <a:rPr lang="en-US" sz="2200">
                <a:solidFill>
                  <a:schemeClr val="tx1"/>
                </a:solidFill>
                <a:latin typeface="Consolas" pitchFamily="49" charset="0"/>
                <a:cs typeface="Courier New" pitchFamily="49" charset="0"/>
              </a:rPr>
              <a:t>				   t-&gt;bal= EH;   break;</a:t>
            </a:r>
          </a:p>
          <a:p>
            <a:pPr>
              <a:spcBef>
                <a:spcPct val="0"/>
              </a:spcBef>
              <a:buFont typeface="Arial" pitchFamily="34" charset="0"/>
              <a:buNone/>
            </a:pPr>
            <a:r>
              <a:rPr lang="en-US" sz="2200">
                <a:solidFill>
                  <a:schemeClr val="tx1"/>
                </a:solidFill>
                <a:latin typeface="Consolas" pitchFamily="49" charset="0"/>
                <a:cs typeface="Courier New" pitchFamily="49" charset="0"/>
              </a:rPr>
              <a:t>			case EH: t1-&gt;bal= RH;</a:t>
            </a:r>
          </a:p>
          <a:p>
            <a:pPr>
              <a:spcBef>
                <a:spcPct val="0"/>
              </a:spcBef>
              <a:buFont typeface="Arial" pitchFamily="34" charset="0"/>
              <a:buNone/>
            </a:pPr>
            <a:r>
              <a:rPr lang="en-US" sz="2200">
                <a:solidFill>
                  <a:schemeClr val="tx1"/>
                </a:solidFill>
                <a:latin typeface="Consolas" pitchFamily="49" charset="0"/>
                <a:cs typeface="Courier New" pitchFamily="49" charset="0"/>
              </a:rPr>
              <a:t>				   t-&gt;bal= LH;   break;		</a:t>
            </a:r>
          </a:p>
          <a:p>
            <a:pPr>
              <a:spcBef>
                <a:spcPct val="0"/>
              </a:spcBef>
              <a:buFont typeface="Arial" pitchFamily="34" charset="0"/>
              <a:buNone/>
            </a:pPr>
            <a:r>
              <a:rPr lang="en-US" sz="2200">
                <a:solidFill>
                  <a:schemeClr val="tx1"/>
                </a:solidFill>
                <a:latin typeface="Consolas" pitchFamily="49" charset="0"/>
                <a:cs typeface="Courier New" pitchFamily="49" charset="0"/>
              </a:rPr>
              <a:t> 		}</a:t>
            </a:r>
          </a:p>
          <a:p>
            <a:pPr>
              <a:spcBef>
                <a:spcPct val="0"/>
              </a:spcBef>
              <a:buFont typeface="Arial" pitchFamily="34" charset="0"/>
              <a:buNone/>
            </a:pPr>
            <a:r>
              <a:rPr lang="en-US" sz="2200">
                <a:solidFill>
                  <a:schemeClr val="tx1"/>
                </a:solidFill>
                <a:latin typeface="Consolas" pitchFamily="49" charset="0"/>
                <a:cs typeface="Courier New" pitchFamily="49" charset="0"/>
              </a:rPr>
              <a:t>		t = t1;</a:t>
            </a:r>
          </a:p>
          <a:p>
            <a:pPr>
              <a:spcBef>
                <a:spcPct val="0"/>
              </a:spcBef>
              <a:buFont typeface="Arial" pitchFamily="34" charset="0"/>
              <a:buNone/>
            </a:pPr>
            <a:r>
              <a:rPr lang="en-US" sz="2200">
                <a:solidFill>
                  <a:schemeClr val="tx1"/>
                </a:solidFill>
                <a:latin typeface="Consolas" pitchFamily="49" charset="0"/>
                <a:cs typeface="Courier New" pitchFamily="49" charset="0"/>
              </a:rPr>
              <a:t>	}</a:t>
            </a:r>
            <a:endParaRPr lang="en-US" sz="2200">
              <a:solidFill>
                <a:schemeClr val="tx1"/>
              </a:solidFill>
              <a:latin typeface="Consolas" pitchFamily="49" charset="0"/>
            </a:endParaRPr>
          </a:p>
          <a:p>
            <a:pPr marL="971550" lvl="1" indent="-571500" eaLnBrk="1" hangingPunct="1">
              <a:lnSpc>
                <a:spcPct val="90000"/>
              </a:lnSpc>
              <a:buFont typeface="Arial" pitchFamily="34" charset="0"/>
              <a:buNone/>
            </a:pPr>
            <a:r>
              <a:rPr lang="en-US">
                <a:latin typeface="Tahoma" pitchFamily="34" charset="0"/>
                <a:cs typeface="Tahoma" pitchFamily="34" charset="0"/>
                <a:sym typeface="Wingdings" pitchFamily="2" charset="2"/>
              </a:rPr>
              <a:t> </a:t>
            </a:r>
          </a:p>
          <a:p>
            <a:pPr marL="971550" lvl="1" indent="-571500" eaLnBrk="1" hangingPunct="1">
              <a:lnSpc>
                <a:spcPct val="90000"/>
              </a:lnSpc>
              <a:buFont typeface="Arial" pitchFamily="34" charset="0"/>
              <a:buNone/>
            </a:pPr>
            <a:endParaRPr lang="en-US" sz="2400">
              <a:latin typeface="Tahoma" pitchFamily="34" charset="0"/>
              <a:cs typeface="Tahoma" pitchFamily="34" charset="0"/>
              <a:sym typeface="Wingdings" pitchFamily="2" charset="2"/>
            </a:endParaRPr>
          </a:p>
          <a:p>
            <a:pPr>
              <a:spcBef>
                <a:spcPct val="0"/>
              </a:spcBef>
              <a:buFont typeface="Arial" pitchFamily="34" charset="0"/>
              <a:buNone/>
            </a:pPr>
            <a:r>
              <a:rPr lang="en-US" sz="2400">
                <a:latin typeface="Courier New" pitchFamily="49" charset="0"/>
                <a:cs typeface="Courier New" pitchFamily="49" charset="0"/>
              </a:rPr>
              <a:t>	</a:t>
            </a:r>
            <a:endParaRPr lang="en-US"/>
          </a:p>
        </p:txBody>
      </p:sp>
      <p:sp>
        <p:nvSpPr>
          <p:cNvPr id="3"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5) Cài đặt thuật toán cân bằng</a:t>
            </a:r>
            <a:endParaRPr lang="en-US" sz="2800">
              <a:latin typeface="Tahoma" pitchFamily="34" charset="0"/>
            </a:endParaRPr>
          </a:p>
        </p:txBody>
      </p:sp>
    </p:spTree>
    <p:extLst>
      <p:ext uri="{BB962C8B-B14F-4D97-AF65-F5344CB8AC3E}">
        <p14:creationId xmlns:p14="http://schemas.microsoft.com/office/powerpoint/2010/main" val="3290332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Content Placeholder 2"/>
          <p:cNvSpPr>
            <a:spLocks noGrp="1"/>
          </p:cNvSpPr>
          <p:nvPr>
            <p:ph idx="1"/>
          </p:nvPr>
        </p:nvSpPr>
        <p:spPr>
          <a:xfrm>
            <a:off x="304800" y="381000"/>
            <a:ext cx="8610600" cy="6477000"/>
          </a:xfrm>
        </p:spPr>
        <p:txBody>
          <a:bodyPr/>
          <a:lstStyle/>
          <a:p>
            <a:pPr marL="971550" lvl="1" indent="-571500" eaLnBrk="1" hangingPunct="1">
              <a:lnSpc>
                <a:spcPct val="90000"/>
              </a:lnSpc>
              <a:buFont typeface="Arial" pitchFamily="34" charset="0"/>
              <a:buNone/>
            </a:pPr>
            <a:r>
              <a:rPr lang="en-US" sz="2400">
                <a:solidFill>
                  <a:schemeClr val="bg1"/>
                </a:solidFill>
                <a:latin typeface="Tahoma" pitchFamily="34" charset="0"/>
                <a:cs typeface="Tahoma" pitchFamily="34" charset="0"/>
                <a:sym typeface="Wingdings" pitchFamily="2" charset="2"/>
              </a:rPr>
              <a:t>Thuật toán quay kép phải trái</a:t>
            </a:r>
          </a:p>
          <a:p>
            <a:pPr>
              <a:spcBef>
                <a:spcPct val="0"/>
              </a:spcBef>
              <a:buFont typeface="Arial" pitchFamily="34" charset="0"/>
              <a:buNone/>
            </a:pPr>
            <a:r>
              <a:rPr lang="en-US" sz="2000">
                <a:latin typeface="Consolas" pitchFamily="49" charset="0"/>
                <a:cs typeface="Courier New" pitchFamily="49" charset="0"/>
              </a:rPr>
              <a:t>	</a:t>
            </a:r>
          </a:p>
          <a:p>
            <a:pPr>
              <a:spcBef>
                <a:spcPct val="0"/>
              </a:spcBef>
              <a:buFont typeface="Arial" pitchFamily="34" charset="0"/>
              <a:buNone/>
            </a:pPr>
            <a:r>
              <a:rPr lang="en-US" sz="2000">
                <a:latin typeface="Consolas" pitchFamily="49" charset="0"/>
                <a:cs typeface="Courier New" pitchFamily="49" charset="0"/>
              </a:rPr>
              <a:t>	</a:t>
            </a:r>
            <a:r>
              <a:rPr lang="en-US" sz="2000">
                <a:solidFill>
                  <a:schemeClr val="tx1"/>
                </a:solidFill>
                <a:latin typeface="Consolas" pitchFamily="49" charset="0"/>
                <a:cs typeface="Courier New" pitchFamily="49" charset="0"/>
              </a:rPr>
              <a:t>void RotateRightLeft(AVLTree &amp;t)</a:t>
            </a:r>
          </a:p>
          <a:p>
            <a:pPr>
              <a:spcBef>
                <a:spcPct val="0"/>
              </a:spcBef>
              <a:buFont typeface="Arial" pitchFamily="34" charset="0"/>
              <a:buNone/>
            </a:pPr>
            <a:r>
              <a:rPr lang="en-US" sz="2000">
                <a:solidFill>
                  <a:schemeClr val="tx1"/>
                </a:solidFill>
                <a:latin typeface="Consolas" pitchFamily="49" charset="0"/>
                <a:cs typeface="Courier New" pitchFamily="49" charset="0"/>
              </a:rPr>
              <a:t>	{</a:t>
            </a:r>
          </a:p>
          <a:p>
            <a:pPr>
              <a:spcBef>
                <a:spcPct val="0"/>
              </a:spcBef>
              <a:buFont typeface="Arial" pitchFamily="34" charset="0"/>
              <a:buNone/>
            </a:pPr>
            <a:r>
              <a:rPr lang="en-US" sz="2000">
                <a:solidFill>
                  <a:schemeClr val="tx1"/>
                </a:solidFill>
                <a:latin typeface="Consolas" pitchFamily="49" charset="0"/>
                <a:cs typeface="Courier New" pitchFamily="49" charset="0"/>
              </a:rPr>
              <a:t>		AVLNode* t1 = t-&gt;left;</a:t>
            </a:r>
          </a:p>
          <a:p>
            <a:pPr>
              <a:spcBef>
                <a:spcPct val="0"/>
              </a:spcBef>
              <a:buFont typeface="Arial" pitchFamily="34" charset="0"/>
              <a:buNone/>
            </a:pPr>
            <a:r>
              <a:rPr lang="en-US" sz="2000">
                <a:solidFill>
                  <a:schemeClr val="tx1"/>
                </a:solidFill>
                <a:latin typeface="Consolas" pitchFamily="49" charset="0"/>
                <a:cs typeface="Courier New" pitchFamily="49" charset="0"/>
              </a:rPr>
              <a:t>		AVLNode* t2 = t1-&gt;right;</a:t>
            </a:r>
          </a:p>
          <a:p>
            <a:pPr>
              <a:spcBef>
                <a:spcPct val="0"/>
              </a:spcBef>
              <a:buFont typeface="Arial" pitchFamily="34" charset="0"/>
              <a:buNone/>
            </a:pPr>
            <a:r>
              <a:rPr lang="en-US" sz="2000">
                <a:solidFill>
                  <a:schemeClr val="tx1"/>
                </a:solidFill>
                <a:latin typeface="Consolas" pitchFamily="49" charset="0"/>
                <a:cs typeface="Courier New" pitchFamily="49" charset="0"/>
              </a:rPr>
              <a:t>		t-&gt;left = t2-&gt;right;</a:t>
            </a:r>
          </a:p>
          <a:p>
            <a:pPr>
              <a:spcBef>
                <a:spcPct val="0"/>
              </a:spcBef>
              <a:buFont typeface="Arial" pitchFamily="34" charset="0"/>
              <a:buNone/>
            </a:pPr>
            <a:r>
              <a:rPr lang="en-US" sz="2000">
                <a:solidFill>
                  <a:schemeClr val="tx1"/>
                </a:solidFill>
                <a:latin typeface="Consolas" pitchFamily="49" charset="0"/>
                <a:cs typeface="Courier New" pitchFamily="49" charset="0"/>
              </a:rPr>
              <a:t>		t1-&gt;right = t2-&gt;left;</a:t>
            </a:r>
          </a:p>
          <a:p>
            <a:pPr>
              <a:spcBef>
                <a:spcPct val="0"/>
              </a:spcBef>
              <a:buFont typeface="Arial" pitchFamily="34" charset="0"/>
              <a:buNone/>
            </a:pPr>
            <a:r>
              <a:rPr lang="en-US" sz="2000">
                <a:solidFill>
                  <a:schemeClr val="tx1"/>
                </a:solidFill>
                <a:latin typeface="Consolas" pitchFamily="49" charset="0"/>
                <a:cs typeface="Courier New" pitchFamily="49" charset="0"/>
              </a:rPr>
              <a:t>		t2-&gt;left = t1;</a:t>
            </a:r>
          </a:p>
          <a:p>
            <a:pPr>
              <a:spcBef>
                <a:spcPct val="0"/>
              </a:spcBef>
              <a:buFont typeface="Arial" pitchFamily="34" charset="0"/>
              <a:buNone/>
            </a:pPr>
            <a:r>
              <a:rPr lang="en-US" sz="2000">
                <a:solidFill>
                  <a:schemeClr val="tx1"/>
                </a:solidFill>
                <a:latin typeface="Consolas" pitchFamily="49" charset="0"/>
                <a:cs typeface="Courier New" pitchFamily="49" charset="0"/>
              </a:rPr>
              <a:t>		t2-&gt;right = t;</a:t>
            </a:r>
          </a:p>
          <a:p>
            <a:pPr>
              <a:spcBef>
                <a:spcPct val="0"/>
              </a:spcBef>
              <a:buFont typeface="Arial" pitchFamily="34" charset="0"/>
              <a:buNone/>
            </a:pPr>
            <a:r>
              <a:rPr lang="en-US" sz="2000">
                <a:solidFill>
                  <a:schemeClr val="tx1"/>
                </a:solidFill>
                <a:latin typeface="Consolas" pitchFamily="49" charset="0"/>
                <a:cs typeface="Courier New" pitchFamily="49" charset="0"/>
              </a:rPr>
              <a:t>		switch (t2-&gt;bal) {</a:t>
            </a:r>
          </a:p>
          <a:p>
            <a:pPr>
              <a:spcBef>
                <a:spcPct val="0"/>
              </a:spcBef>
              <a:buFont typeface="Arial" pitchFamily="34" charset="0"/>
              <a:buNone/>
            </a:pPr>
            <a:r>
              <a:rPr lang="en-US" sz="2000">
                <a:solidFill>
                  <a:schemeClr val="tx1"/>
                </a:solidFill>
                <a:latin typeface="Consolas" pitchFamily="49" charset="0"/>
                <a:cs typeface="Courier New" pitchFamily="49" charset="0"/>
              </a:rPr>
              <a:t>			case LH: t1-&gt;bal= EH;</a:t>
            </a:r>
          </a:p>
          <a:p>
            <a:pPr>
              <a:spcBef>
                <a:spcPct val="0"/>
              </a:spcBef>
              <a:buFont typeface="Arial" pitchFamily="34" charset="0"/>
              <a:buNone/>
            </a:pPr>
            <a:r>
              <a:rPr lang="en-US" sz="2000">
                <a:solidFill>
                  <a:schemeClr val="tx1"/>
                </a:solidFill>
                <a:latin typeface="Consolas" pitchFamily="49" charset="0"/>
                <a:cs typeface="Courier New" pitchFamily="49" charset="0"/>
              </a:rPr>
              <a:t>				   t-&gt;bal= RH;   break;</a:t>
            </a:r>
          </a:p>
          <a:p>
            <a:pPr>
              <a:spcBef>
                <a:spcPct val="0"/>
              </a:spcBef>
              <a:buFont typeface="Arial" pitchFamily="34" charset="0"/>
              <a:buNone/>
            </a:pPr>
            <a:r>
              <a:rPr lang="en-US" sz="2000">
                <a:solidFill>
                  <a:schemeClr val="tx1"/>
                </a:solidFill>
                <a:latin typeface="Consolas" pitchFamily="49" charset="0"/>
                <a:cs typeface="Courier New" pitchFamily="49" charset="0"/>
              </a:rPr>
              <a:t>			case EH: t1-&gt;bal= EH;</a:t>
            </a:r>
          </a:p>
          <a:p>
            <a:pPr>
              <a:spcBef>
                <a:spcPct val="0"/>
              </a:spcBef>
              <a:buFont typeface="Arial" pitchFamily="34" charset="0"/>
              <a:buNone/>
            </a:pPr>
            <a:r>
              <a:rPr lang="en-US" sz="2000">
                <a:solidFill>
                  <a:schemeClr val="tx1"/>
                </a:solidFill>
                <a:latin typeface="Consolas" pitchFamily="49" charset="0"/>
                <a:cs typeface="Courier New" pitchFamily="49" charset="0"/>
              </a:rPr>
              <a:t>				   t-&gt;bal= EH;   break;		</a:t>
            </a:r>
          </a:p>
          <a:p>
            <a:pPr>
              <a:spcBef>
                <a:spcPct val="0"/>
              </a:spcBef>
              <a:buFont typeface="Arial" pitchFamily="34" charset="0"/>
              <a:buNone/>
            </a:pPr>
            <a:r>
              <a:rPr lang="en-US" sz="2000">
                <a:solidFill>
                  <a:schemeClr val="tx1"/>
                </a:solidFill>
                <a:latin typeface="Consolas" pitchFamily="49" charset="0"/>
                <a:cs typeface="Courier New" pitchFamily="49" charset="0"/>
              </a:rPr>
              <a:t>			case RH: t1-&gt;bal= LH;</a:t>
            </a:r>
          </a:p>
          <a:p>
            <a:pPr>
              <a:spcBef>
                <a:spcPct val="0"/>
              </a:spcBef>
              <a:buFont typeface="Arial" pitchFamily="34" charset="0"/>
              <a:buNone/>
            </a:pPr>
            <a:r>
              <a:rPr lang="en-US" sz="2000">
                <a:solidFill>
                  <a:schemeClr val="tx1"/>
                </a:solidFill>
                <a:latin typeface="Consolas" pitchFamily="49" charset="0"/>
                <a:cs typeface="Courier New" pitchFamily="49" charset="0"/>
              </a:rPr>
              <a:t>				   t-&gt;bal= EH;   break;		</a:t>
            </a:r>
          </a:p>
          <a:p>
            <a:pPr>
              <a:spcBef>
                <a:spcPct val="0"/>
              </a:spcBef>
              <a:buFont typeface="Arial" pitchFamily="34" charset="0"/>
              <a:buNone/>
            </a:pPr>
            <a:r>
              <a:rPr lang="en-US" sz="2000">
                <a:solidFill>
                  <a:schemeClr val="tx1"/>
                </a:solidFill>
                <a:latin typeface="Consolas" pitchFamily="49" charset="0"/>
                <a:cs typeface="Courier New" pitchFamily="49" charset="0"/>
              </a:rPr>
              <a:t> 		}</a:t>
            </a:r>
          </a:p>
          <a:p>
            <a:pPr>
              <a:spcBef>
                <a:spcPct val="0"/>
              </a:spcBef>
              <a:buFont typeface="Arial" pitchFamily="34" charset="0"/>
              <a:buNone/>
            </a:pPr>
            <a:r>
              <a:rPr lang="en-US" sz="2000">
                <a:solidFill>
                  <a:schemeClr val="tx1"/>
                </a:solidFill>
                <a:latin typeface="Consolas" pitchFamily="49" charset="0"/>
                <a:cs typeface="Courier New" pitchFamily="49" charset="0"/>
              </a:rPr>
              <a:t>		t2-&gt;bal= EH;</a:t>
            </a:r>
          </a:p>
          <a:p>
            <a:pPr>
              <a:spcBef>
                <a:spcPct val="0"/>
              </a:spcBef>
              <a:buFont typeface="Arial" pitchFamily="34" charset="0"/>
              <a:buNone/>
            </a:pPr>
            <a:r>
              <a:rPr lang="en-US" sz="2000">
                <a:solidFill>
                  <a:schemeClr val="tx1"/>
                </a:solidFill>
                <a:latin typeface="Consolas" pitchFamily="49" charset="0"/>
                <a:cs typeface="Courier New" pitchFamily="49" charset="0"/>
              </a:rPr>
              <a:t>		t = t2;</a:t>
            </a:r>
          </a:p>
          <a:p>
            <a:pPr>
              <a:spcBef>
                <a:spcPct val="0"/>
              </a:spcBef>
              <a:buFont typeface="Arial" pitchFamily="34" charset="0"/>
              <a:buNone/>
            </a:pPr>
            <a:r>
              <a:rPr lang="en-US" sz="2000">
                <a:solidFill>
                  <a:schemeClr val="tx1"/>
                </a:solidFill>
                <a:latin typeface="Consolas" pitchFamily="49" charset="0"/>
                <a:cs typeface="Courier New" pitchFamily="49" charset="0"/>
              </a:rPr>
              <a:t>	}</a:t>
            </a:r>
            <a:endParaRPr lang="en-US" sz="2000">
              <a:solidFill>
                <a:schemeClr val="tx1"/>
              </a:solidFill>
              <a:latin typeface="Consolas" pitchFamily="49" charset="0"/>
            </a:endParaRPr>
          </a:p>
          <a:p>
            <a:pPr marL="971550" lvl="1" indent="-571500" eaLnBrk="1" hangingPunct="1">
              <a:lnSpc>
                <a:spcPct val="90000"/>
              </a:lnSpc>
              <a:buFont typeface="Arial" pitchFamily="34" charset="0"/>
              <a:buNone/>
            </a:pPr>
            <a:r>
              <a:rPr lang="en-US">
                <a:latin typeface="Tahoma" pitchFamily="34" charset="0"/>
                <a:cs typeface="Tahoma" pitchFamily="34" charset="0"/>
                <a:sym typeface="Wingdings" pitchFamily="2" charset="2"/>
              </a:rPr>
              <a:t> </a:t>
            </a:r>
          </a:p>
          <a:p>
            <a:pPr marL="971550" lvl="1" indent="-571500" eaLnBrk="1" hangingPunct="1">
              <a:lnSpc>
                <a:spcPct val="90000"/>
              </a:lnSpc>
              <a:buFont typeface="Arial" pitchFamily="34" charset="0"/>
              <a:buNone/>
            </a:pPr>
            <a:endParaRPr lang="en-US" sz="2400">
              <a:latin typeface="Tahoma" pitchFamily="34" charset="0"/>
              <a:cs typeface="Tahoma" pitchFamily="34" charset="0"/>
              <a:sym typeface="Wingdings" pitchFamily="2" charset="2"/>
            </a:endParaRPr>
          </a:p>
          <a:p>
            <a:pPr>
              <a:spcBef>
                <a:spcPct val="0"/>
              </a:spcBef>
              <a:buFont typeface="Arial" pitchFamily="34" charset="0"/>
              <a:buNone/>
            </a:pPr>
            <a:r>
              <a:rPr lang="en-US" sz="2400">
                <a:latin typeface="Courier New" pitchFamily="49" charset="0"/>
                <a:cs typeface="Courier New" pitchFamily="49" charset="0"/>
              </a:rPr>
              <a:t>	</a:t>
            </a:r>
            <a:endParaRPr lang="en-US"/>
          </a:p>
        </p:txBody>
      </p:sp>
    </p:spTree>
    <p:extLst>
      <p:ext uri="{BB962C8B-B14F-4D97-AF65-F5344CB8AC3E}">
        <p14:creationId xmlns:p14="http://schemas.microsoft.com/office/powerpoint/2010/main" val="2909295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304800" y="381000"/>
            <a:ext cx="8610600" cy="6172200"/>
          </a:xfrm>
        </p:spPr>
        <p:txBody>
          <a:bodyPr/>
          <a:lstStyle/>
          <a:p>
            <a:pPr marL="971550" lvl="1" indent="-571500" eaLnBrk="1" hangingPunct="1">
              <a:lnSpc>
                <a:spcPct val="90000"/>
              </a:lnSpc>
              <a:buFont typeface="Arial" pitchFamily="34" charset="0"/>
              <a:buNone/>
              <a:defRPr/>
            </a:pPr>
            <a:r>
              <a:rPr lang="en-US" sz="2400" b="1">
                <a:solidFill>
                  <a:schemeClr val="bg1"/>
                </a:solidFill>
                <a:latin typeface="Tahoma" pitchFamily="34" charset="0"/>
                <a:cs typeface="Tahoma" pitchFamily="34" charset="0"/>
                <a:sym typeface="Wingdings" pitchFamily="2" charset="2"/>
              </a:rPr>
              <a:t>Thuật toán cân bằng cây lệch trái </a:t>
            </a:r>
          </a:p>
          <a:p>
            <a:pPr marL="971550" lvl="1" indent="-571500" eaLnBrk="1" hangingPunct="1">
              <a:lnSpc>
                <a:spcPct val="90000"/>
              </a:lnSpc>
              <a:buFont typeface="Arial" pitchFamily="34" charset="0"/>
              <a:buNone/>
              <a:defRPr/>
            </a:pPr>
            <a:endParaRPr lang="en-US" sz="2400">
              <a:latin typeface="Tahoma" pitchFamily="34" charset="0"/>
              <a:cs typeface="Tahoma" pitchFamily="34" charset="0"/>
              <a:sym typeface="Wingdings" pitchFamily="2" charset="2"/>
            </a:endParaRPr>
          </a:p>
          <a:p>
            <a:pPr>
              <a:spcBef>
                <a:spcPct val="0"/>
              </a:spcBef>
              <a:buFont typeface="Arial" pitchFamily="34" charset="0"/>
              <a:buNone/>
              <a:defRPr/>
            </a:pPr>
            <a:r>
              <a:rPr lang="en-US" sz="2000">
                <a:latin typeface="Courier New" pitchFamily="49" charset="0"/>
                <a:cs typeface="Courier New" pitchFamily="49" charset="0"/>
              </a:rPr>
              <a:t>	</a:t>
            </a:r>
          </a:p>
          <a:p>
            <a:pPr>
              <a:spcBef>
                <a:spcPct val="0"/>
              </a:spcBef>
              <a:buFont typeface="Arial" pitchFamily="34" charset="0"/>
              <a:buNone/>
              <a:defRPr/>
            </a:pPr>
            <a:r>
              <a:rPr lang="en-US" sz="2200">
                <a:latin typeface="Consolas" pitchFamily="49" charset="0"/>
                <a:cs typeface="Courier New" pitchFamily="49" charset="0"/>
              </a:rPr>
              <a:t>	</a:t>
            </a:r>
            <a:r>
              <a:rPr lang="en-US" sz="2200">
                <a:solidFill>
                  <a:schemeClr val="tx1"/>
                </a:solidFill>
                <a:latin typeface="Consolas" pitchFamily="49" charset="0"/>
                <a:cs typeface="Courier New" pitchFamily="49" charset="0"/>
              </a:rPr>
              <a:t>void BalanceLeft(AVLTree &amp;t)</a:t>
            </a:r>
          </a:p>
          <a:p>
            <a:pPr>
              <a:spcBef>
                <a:spcPct val="0"/>
              </a:spcBef>
              <a:buFont typeface="Arial" pitchFamily="34" charset="0"/>
              <a:buNone/>
              <a:defRPr/>
            </a:pPr>
            <a:r>
              <a:rPr lang="en-US" sz="2200">
                <a:solidFill>
                  <a:schemeClr val="tx1"/>
                </a:solidFill>
                <a:latin typeface="Consolas" pitchFamily="49" charset="0"/>
                <a:cs typeface="Courier New" pitchFamily="49" charset="0"/>
              </a:rPr>
              <a:t>	{</a:t>
            </a:r>
          </a:p>
          <a:p>
            <a:pPr>
              <a:spcBef>
                <a:spcPct val="0"/>
              </a:spcBef>
              <a:buFont typeface="Arial" pitchFamily="34" charset="0"/>
              <a:buNone/>
              <a:defRPr/>
            </a:pPr>
            <a:r>
              <a:rPr lang="en-US" sz="2200">
                <a:solidFill>
                  <a:schemeClr val="tx1"/>
                </a:solidFill>
                <a:latin typeface="Consolas" pitchFamily="49" charset="0"/>
                <a:cs typeface="Courier New" pitchFamily="49" charset="0"/>
              </a:rPr>
              <a:t>		AVLNode* t1 = t-&gt;left;</a:t>
            </a:r>
          </a:p>
          <a:p>
            <a:pPr>
              <a:spcBef>
                <a:spcPct val="0"/>
              </a:spcBef>
              <a:buFont typeface="Arial" pitchFamily="34" charset="0"/>
              <a:buNone/>
              <a:defRPr/>
            </a:pPr>
            <a:r>
              <a:rPr lang="en-US" sz="2200">
                <a:solidFill>
                  <a:schemeClr val="tx1"/>
                </a:solidFill>
                <a:latin typeface="Consolas" pitchFamily="49" charset="0"/>
                <a:cs typeface="Courier New" pitchFamily="49" charset="0"/>
              </a:rPr>
              <a:t>		switch (t1-&gt;bal) {</a:t>
            </a:r>
          </a:p>
          <a:p>
            <a:pPr>
              <a:spcBef>
                <a:spcPct val="0"/>
              </a:spcBef>
              <a:buFont typeface="Arial" pitchFamily="34" charset="0"/>
              <a:buNone/>
              <a:defRPr/>
            </a:pPr>
            <a:r>
              <a:rPr lang="en-US" sz="2200">
                <a:solidFill>
                  <a:schemeClr val="tx1"/>
                </a:solidFill>
                <a:latin typeface="Consolas" pitchFamily="49" charset="0"/>
                <a:cs typeface="Courier New" pitchFamily="49" charset="0"/>
              </a:rPr>
              <a:t>			case LH: RotateLeft(t); break;</a:t>
            </a:r>
          </a:p>
          <a:p>
            <a:pPr>
              <a:spcBef>
                <a:spcPct val="0"/>
              </a:spcBef>
              <a:buFont typeface="Arial" pitchFamily="34" charset="0"/>
              <a:buNone/>
              <a:defRPr/>
            </a:pPr>
            <a:r>
              <a:rPr lang="en-US" sz="2200">
                <a:solidFill>
                  <a:schemeClr val="tx1"/>
                </a:solidFill>
                <a:latin typeface="Consolas" pitchFamily="49" charset="0"/>
                <a:cs typeface="Courier New" pitchFamily="49" charset="0"/>
              </a:rPr>
              <a:t>			case EH: RotateLeft(t); break;		</a:t>
            </a:r>
          </a:p>
          <a:p>
            <a:pPr>
              <a:spcBef>
                <a:spcPct val="0"/>
              </a:spcBef>
              <a:buFont typeface="Arial" pitchFamily="34" charset="0"/>
              <a:buNone/>
              <a:defRPr/>
            </a:pPr>
            <a:r>
              <a:rPr lang="en-US" sz="2200">
                <a:solidFill>
                  <a:schemeClr val="tx1"/>
                </a:solidFill>
                <a:latin typeface="Consolas" pitchFamily="49" charset="0"/>
                <a:cs typeface="Courier New" pitchFamily="49" charset="0"/>
              </a:rPr>
              <a:t>			case RH: RotateRightLeft(t); break;		</a:t>
            </a:r>
          </a:p>
          <a:p>
            <a:pPr>
              <a:spcBef>
                <a:spcPct val="0"/>
              </a:spcBef>
              <a:buFont typeface="Arial" pitchFamily="34" charset="0"/>
              <a:buNone/>
              <a:defRPr/>
            </a:pPr>
            <a:r>
              <a:rPr lang="en-US" sz="2200">
                <a:solidFill>
                  <a:schemeClr val="tx1"/>
                </a:solidFill>
                <a:latin typeface="Consolas" pitchFamily="49" charset="0"/>
                <a:cs typeface="Courier New" pitchFamily="49" charset="0"/>
              </a:rPr>
              <a:t> 		}</a:t>
            </a:r>
          </a:p>
          <a:p>
            <a:pPr>
              <a:spcBef>
                <a:spcPct val="0"/>
              </a:spcBef>
              <a:buFont typeface="Arial" pitchFamily="34" charset="0"/>
              <a:buNone/>
              <a:defRPr/>
            </a:pPr>
            <a:r>
              <a:rPr lang="en-US" sz="2200">
                <a:solidFill>
                  <a:schemeClr val="tx1"/>
                </a:solidFill>
                <a:latin typeface="Consolas" pitchFamily="49" charset="0"/>
                <a:cs typeface="Courier New" pitchFamily="49" charset="0"/>
              </a:rPr>
              <a:t>	}</a:t>
            </a:r>
          </a:p>
          <a:p>
            <a:pPr>
              <a:spcBef>
                <a:spcPct val="0"/>
              </a:spcBef>
              <a:buFont typeface="Arial" pitchFamily="34" charset="0"/>
              <a:buNone/>
              <a:defRPr/>
            </a:pPr>
            <a:endParaRPr lang="en-US" sz="2000">
              <a:latin typeface="Consolas" pitchFamily="49" charset="0"/>
              <a:cs typeface="Courier New" pitchFamily="49" charset="0"/>
            </a:endParaRPr>
          </a:p>
          <a:p>
            <a:pPr marL="342900" lvl="1" indent="-342900">
              <a:spcBef>
                <a:spcPct val="0"/>
              </a:spcBef>
              <a:buFont typeface="Arial" pitchFamily="34" charset="0"/>
              <a:buNone/>
              <a:defRPr/>
            </a:pPr>
            <a:r>
              <a:rPr lang="en-US" sz="2400">
                <a:latin typeface="Tahoma" pitchFamily="34" charset="0"/>
                <a:cs typeface="Tahoma" pitchFamily="34" charset="0"/>
                <a:sym typeface="Wingdings" pitchFamily="2" charset="2"/>
              </a:rPr>
              <a:t>	Thực hiện tương tự cho thuật toán cân bằng cây lệch phải </a:t>
            </a:r>
          </a:p>
          <a:p>
            <a:pPr>
              <a:spcBef>
                <a:spcPct val="0"/>
              </a:spcBef>
              <a:buFont typeface="Arial" pitchFamily="34" charset="0"/>
              <a:buNone/>
              <a:defRPr/>
            </a:pPr>
            <a:endParaRPr lang="en-US" sz="2000">
              <a:latin typeface="Consolas" pitchFamily="49" charset="0"/>
            </a:endParaRPr>
          </a:p>
          <a:p>
            <a:pPr marL="971550" lvl="1" indent="-571500" eaLnBrk="1" hangingPunct="1">
              <a:lnSpc>
                <a:spcPct val="90000"/>
              </a:lnSpc>
              <a:buFont typeface="Arial" pitchFamily="34" charset="0"/>
              <a:buNone/>
              <a:defRPr/>
            </a:pPr>
            <a:r>
              <a:rPr lang="en-US">
                <a:latin typeface="Tahoma" pitchFamily="34" charset="0"/>
                <a:cs typeface="Tahoma" pitchFamily="34" charset="0"/>
                <a:sym typeface="Wingdings" pitchFamily="2" charset="2"/>
              </a:rPr>
              <a:t> </a:t>
            </a:r>
          </a:p>
          <a:p>
            <a:pPr marL="971550" lvl="1" indent="-571500" eaLnBrk="1" hangingPunct="1">
              <a:lnSpc>
                <a:spcPct val="90000"/>
              </a:lnSpc>
              <a:buFont typeface="Arial" pitchFamily="34" charset="0"/>
              <a:buNone/>
              <a:defRPr/>
            </a:pPr>
            <a:endParaRPr lang="en-US" sz="2400">
              <a:latin typeface="Tahoma" pitchFamily="34" charset="0"/>
              <a:cs typeface="Tahoma" pitchFamily="34" charset="0"/>
              <a:sym typeface="Wingdings" pitchFamily="2" charset="2"/>
            </a:endParaRPr>
          </a:p>
          <a:p>
            <a:pPr>
              <a:spcBef>
                <a:spcPct val="0"/>
              </a:spcBef>
              <a:buFont typeface="Arial" pitchFamily="34" charset="0"/>
              <a:buNone/>
              <a:defRPr/>
            </a:pPr>
            <a:r>
              <a:rPr lang="en-US" sz="2400">
                <a:latin typeface="Courier New" pitchFamily="49" charset="0"/>
                <a:cs typeface="Courier New" pitchFamily="49" charset="0"/>
              </a:rPr>
              <a:t>	</a:t>
            </a:r>
            <a:endParaRPr lang="en-US"/>
          </a:p>
        </p:txBody>
      </p:sp>
    </p:spTree>
    <p:extLst>
      <p:ext uri="{BB962C8B-B14F-4D97-AF65-F5344CB8AC3E}">
        <p14:creationId xmlns:p14="http://schemas.microsoft.com/office/powerpoint/2010/main" val="3672517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304800" y="1600200"/>
            <a:ext cx="8305800" cy="2057400"/>
          </a:xfrm>
        </p:spPr>
        <p:txBody>
          <a:bodyPr/>
          <a:lstStyle/>
          <a:p>
            <a:pPr marL="457200" lvl="1" indent="571500" eaLnBrk="1" hangingPunct="1">
              <a:lnSpc>
                <a:spcPct val="110000"/>
              </a:lnSpc>
              <a:buFont typeface="Arial" pitchFamily="34" charset="0"/>
              <a:buChar char="•"/>
              <a:defRPr/>
            </a:pPr>
            <a:r>
              <a:rPr lang="en-US" sz="2400">
                <a:latin typeface="Tahoma" pitchFamily="34" charset="0"/>
                <a:cs typeface="Tahoma" pitchFamily="34" charset="0"/>
                <a:sym typeface="Wingdings" pitchFamily="2" charset="2"/>
              </a:rPr>
              <a:t>Thực hiện thêm hay xóa giống cây NPTK</a:t>
            </a:r>
          </a:p>
          <a:p>
            <a:pPr marL="457200" lvl="1" indent="571500" eaLnBrk="1" hangingPunct="1">
              <a:lnSpc>
                <a:spcPct val="110000"/>
              </a:lnSpc>
              <a:buFont typeface="Arial" pitchFamily="34" charset="0"/>
              <a:buChar char="•"/>
              <a:defRPr/>
            </a:pPr>
            <a:r>
              <a:rPr lang="en-US" sz="2400">
                <a:latin typeface="Tahoma" pitchFamily="34" charset="0"/>
                <a:cs typeface="Tahoma" pitchFamily="34" charset="0"/>
                <a:sym typeface="Wingdings" pitchFamily="2" charset="2"/>
              </a:rPr>
              <a:t>Dò ngược lại các nút từ nút bị xóa hay thêm về nút gốc để xem có nút nào bị mất cân bằng hay không, nếu có phải tiến hành cân bằng các nút.</a:t>
            </a:r>
            <a:endParaRPr lang="en-US" sz="2400"/>
          </a:p>
        </p:txBody>
      </p:sp>
      <p:sp>
        <p:nvSpPr>
          <p:cNvPr id="3"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6) Thêm hay xóa nút trong cây AVL</a:t>
            </a:r>
            <a:endParaRPr lang="en-US" sz="2800">
              <a:latin typeface="Tahoma" pitchFamily="34" charset="0"/>
            </a:endParaRPr>
          </a:p>
        </p:txBody>
      </p:sp>
    </p:spTree>
    <p:extLst>
      <p:ext uri="{BB962C8B-B14F-4D97-AF65-F5344CB8AC3E}">
        <p14:creationId xmlns:p14="http://schemas.microsoft.com/office/powerpoint/2010/main" val="40140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body" idx="1"/>
          </p:nvPr>
        </p:nvSpPr>
        <p:spPr>
          <a:xfrm>
            <a:off x="457200" y="1143000"/>
            <a:ext cx="8077200" cy="533400"/>
          </a:xfrm>
        </p:spPr>
        <p:txBody>
          <a:bodyPr/>
          <a:lstStyle/>
          <a:p>
            <a:pPr marL="0" lvl="1" indent="571500" eaLnBrk="1" hangingPunct="1">
              <a:lnSpc>
                <a:spcPct val="110000"/>
              </a:lnSpc>
              <a:spcBef>
                <a:spcPts val="400"/>
              </a:spcBef>
              <a:buFont typeface="Arial" pitchFamily="34" charset="0"/>
              <a:buChar char="•"/>
            </a:pPr>
            <a:r>
              <a:rPr lang="en-US" sz="2400">
                <a:latin typeface="Tahoma" pitchFamily="34" charset="0"/>
                <a:sym typeface="Wingdings" pitchFamily="2" charset="2"/>
              </a:rPr>
              <a:t>Ví dụ: tìm giá trị 24 trong cây</a:t>
            </a:r>
            <a:endParaRPr lang="en-US">
              <a:latin typeface="Tahoma" pitchFamily="34" charset="0"/>
            </a:endParaRPr>
          </a:p>
        </p:txBody>
      </p:sp>
      <p:sp>
        <p:nvSpPr>
          <p:cNvPr id="224259" name="Rectangle 5"/>
          <p:cNvSpPr>
            <a:spLocks noChangeArrowheads="1"/>
          </p:cNvSpPr>
          <p:nvPr/>
        </p:nvSpPr>
        <p:spPr bwMode="auto">
          <a:xfrm>
            <a:off x="0" y="685800"/>
            <a:ext cx="9144000" cy="0"/>
          </a:xfrm>
          <a:prstGeom prst="rect">
            <a:avLst/>
          </a:prstGeom>
          <a:noFill/>
          <a:ln w="9525">
            <a:noFill/>
            <a:miter lim="800000"/>
            <a:headEnd/>
            <a:tailEnd/>
          </a:ln>
        </p:spPr>
        <p:txBody>
          <a:bodyPr wrap="none" anchor="ctr">
            <a:spAutoFit/>
          </a:bodyPr>
          <a:lstStyle/>
          <a:p>
            <a:endParaRPr lang="en-US"/>
          </a:p>
        </p:txBody>
      </p:sp>
      <p:sp>
        <p:nvSpPr>
          <p:cNvPr id="183300" name="Rectangle 3"/>
          <p:cNvSpPr txBox="1">
            <a:spLocks noChangeArrowheads="1"/>
          </p:cNvSpPr>
          <p:nvPr/>
        </p:nvSpPr>
        <p:spPr bwMode="auto">
          <a:xfrm>
            <a:off x="5943600" y="1600200"/>
            <a:ext cx="2438400" cy="914400"/>
          </a:xfrm>
          <a:prstGeom prst="rect">
            <a:avLst/>
          </a:prstGeom>
          <a:noFill/>
          <a:ln w="9525">
            <a:noFill/>
            <a:miter lim="800000"/>
            <a:headEnd/>
            <a:tailEnd/>
          </a:ln>
        </p:spPr>
        <p:txBody>
          <a:bodyPr/>
          <a:lstStyle/>
          <a:p>
            <a:pPr marL="0" lvl="2" algn="ctr">
              <a:lnSpc>
                <a:spcPct val="110000"/>
              </a:lnSpc>
              <a:spcBef>
                <a:spcPts val="400"/>
              </a:spcBef>
              <a:buFont typeface="Arial" pitchFamily="34" charset="0"/>
              <a:buNone/>
            </a:pPr>
            <a:r>
              <a:rPr lang="en-US" sz="2400">
                <a:latin typeface="Cambria" pitchFamily="18" charset="0"/>
              </a:rPr>
              <a:t>24&gt;20: tìm trong cây con bên phải</a:t>
            </a:r>
            <a:endParaRPr lang="en-US" sz="2400" baseline="30000">
              <a:latin typeface="Cambria" pitchFamily="18" charset="0"/>
            </a:endParaRPr>
          </a:p>
        </p:txBody>
      </p:sp>
      <p:sp>
        <p:nvSpPr>
          <p:cNvPr id="183301" name="Rectangle 3"/>
          <p:cNvSpPr txBox="1">
            <a:spLocks noChangeArrowheads="1"/>
          </p:cNvSpPr>
          <p:nvPr/>
        </p:nvSpPr>
        <p:spPr bwMode="auto">
          <a:xfrm>
            <a:off x="6096000" y="3048000"/>
            <a:ext cx="2438400" cy="914400"/>
          </a:xfrm>
          <a:prstGeom prst="rect">
            <a:avLst/>
          </a:prstGeom>
          <a:noFill/>
          <a:ln w="9525">
            <a:noFill/>
            <a:miter lim="800000"/>
            <a:headEnd/>
            <a:tailEnd/>
          </a:ln>
        </p:spPr>
        <p:txBody>
          <a:bodyPr/>
          <a:lstStyle/>
          <a:p>
            <a:pPr marL="0" lvl="2" algn="ctr">
              <a:lnSpc>
                <a:spcPct val="110000"/>
              </a:lnSpc>
              <a:spcBef>
                <a:spcPts val="400"/>
              </a:spcBef>
              <a:buFont typeface="Arial" pitchFamily="34" charset="0"/>
              <a:buNone/>
            </a:pPr>
            <a:r>
              <a:rPr lang="en-US" sz="2400">
                <a:latin typeface="Cambria" pitchFamily="18" charset="0"/>
              </a:rPr>
              <a:t>24&lt;27: tìm trong cây con bên trái</a:t>
            </a:r>
            <a:endParaRPr lang="en-US" sz="2400" baseline="30000">
              <a:latin typeface="Cambria" pitchFamily="18" charset="0"/>
            </a:endParaRPr>
          </a:p>
        </p:txBody>
      </p:sp>
      <p:sp>
        <p:nvSpPr>
          <p:cNvPr id="183302" name="Rectangle 3"/>
          <p:cNvSpPr txBox="1">
            <a:spLocks noChangeArrowheads="1"/>
          </p:cNvSpPr>
          <p:nvPr/>
        </p:nvSpPr>
        <p:spPr bwMode="auto">
          <a:xfrm>
            <a:off x="4648200" y="5257800"/>
            <a:ext cx="1676400" cy="533400"/>
          </a:xfrm>
          <a:prstGeom prst="rect">
            <a:avLst/>
          </a:prstGeom>
          <a:noFill/>
          <a:ln w="9525">
            <a:noFill/>
            <a:miter lim="800000"/>
            <a:headEnd/>
            <a:tailEnd/>
          </a:ln>
        </p:spPr>
        <p:txBody>
          <a:bodyPr/>
          <a:lstStyle/>
          <a:p>
            <a:pPr marL="0" lvl="2" algn="ctr">
              <a:lnSpc>
                <a:spcPct val="110000"/>
              </a:lnSpc>
              <a:spcBef>
                <a:spcPts val="400"/>
              </a:spcBef>
              <a:buFont typeface="Arial" pitchFamily="34" charset="0"/>
              <a:buNone/>
            </a:pPr>
            <a:r>
              <a:rPr lang="en-US" sz="2400">
                <a:latin typeface="Bauhaus-Medium" pitchFamily="18" charset="0"/>
              </a:rPr>
              <a:t>Tìm thấy</a:t>
            </a:r>
            <a:endParaRPr lang="en-US" sz="2400" baseline="30000">
              <a:latin typeface="Bauhaus-Medium" pitchFamily="18" charset="0"/>
            </a:endParaRPr>
          </a:p>
        </p:txBody>
      </p:sp>
      <p:cxnSp>
        <p:nvCxnSpPr>
          <p:cNvPr id="22" name="Straight Arrow Connector 21"/>
          <p:cNvCxnSpPr/>
          <p:nvPr/>
        </p:nvCxnSpPr>
        <p:spPr>
          <a:xfrm rot="10800000" flipV="1">
            <a:off x="3962400" y="2209800"/>
            <a:ext cx="182880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4724400" y="3352800"/>
            <a:ext cx="12192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4114800" y="4724400"/>
            <a:ext cx="609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3306" name="Rectangle 3"/>
          <p:cNvSpPr txBox="1">
            <a:spLocks noChangeArrowheads="1"/>
          </p:cNvSpPr>
          <p:nvPr/>
        </p:nvSpPr>
        <p:spPr bwMode="auto">
          <a:xfrm>
            <a:off x="457200" y="5943600"/>
            <a:ext cx="8077200" cy="533400"/>
          </a:xfrm>
          <a:prstGeom prst="rect">
            <a:avLst/>
          </a:prstGeom>
          <a:noFill/>
          <a:ln w="9525">
            <a:noFill/>
            <a:miter lim="800000"/>
            <a:headEnd/>
            <a:tailEnd/>
          </a:ln>
        </p:spPr>
        <p:txBody>
          <a:bodyPr/>
          <a:lstStyle/>
          <a:p>
            <a:pPr marL="0" lvl="1" indent="571500">
              <a:lnSpc>
                <a:spcPct val="110000"/>
              </a:lnSpc>
              <a:spcBef>
                <a:spcPts val="400"/>
              </a:spcBef>
              <a:buFont typeface="Arial" pitchFamily="34" charset="0"/>
              <a:buChar char="•"/>
            </a:pPr>
            <a:r>
              <a:rPr lang="en-US" sz="2400">
                <a:latin typeface="Tahoma" pitchFamily="34" charset="0"/>
                <a:sym typeface="Wingdings" pitchFamily="2" charset="2"/>
              </a:rPr>
              <a:t>Ví dụ: tìm giá trị 10 trong cây</a:t>
            </a:r>
            <a:endParaRPr lang="en-US" sz="2400">
              <a:latin typeface="Tahoma" pitchFamily="34" charset="0"/>
            </a:endParaRPr>
          </a:p>
        </p:txBody>
      </p:sp>
      <p:grpSp>
        <p:nvGrpSpPr>
          <p:cNvPr id="224267" name="Group 46"/>
          <p:cNvGrpSpPr>
            <a:grpSpLocks/>
          </p:cNvGrpSpPr>
          <p:nvPr/>
        </p:nvGrpSpPr>
        <p:grpSpPr bwMode="auto">
          <a:xfrm>
            <a:off x="2133600" y="2438400"/>
            <a:ext cx="2971800" cy="2209800"/>
            <a:chOff x="1524000" y="4419600"/>
            <a:chExt cx="2971800" cy="2209800"/>
          </a:xfrm>
        </p:grpSpPr>
        <p:sp>
          <p:nvSpPr>
            <p:cNvPr id="27" name="Oval 26"/>
            <p:cNvSpPr/>
            <p:nvPr/>
          </p:nvSpPr>
          <p:spPr>
            <a:xfrm>
              <a:off x="2667000" y="4419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28" name="Oval 27"/>
            <p:cNvSpPr/>
            <p:nvPr/>
          </p:nvSpPr>
          <p:spPr>
            <a:xfrm>
              <a:off x="1981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29" name="Oval 28"/>
            <p:cNvSpPr/>
            <p:nvPr/>
          </p:nvSpPr>
          <p:spPr>
            <a:xfrm>
              <a:off x="3505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30" name="Oval 29"/>
            <p:cNvSpPr/>
            <p:nvPr/>
          </p:nvSpPr>
          <p:spPr>
            <a:xfrm>
              <a:off x="15240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31" name="Oval 30"/>
            <p:cNvSpPr/>
            <p:nvPr/>
          </p:nvSpPr>
          <p:spPr>
            <a:xfrm>
              <a:off x="24384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32" name="Oval 31"/>
            <p:cNvSpPr/>
            <p:nvPr/>
          </p:nvSpPr>
          <p:spPr>
            <a:xfrm>
              <a:off x="31242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33" name="Oval 32"/>
            <p:cNvSpPr/>
            <p:nvPr/>
          </p:nvSpPr>
          <p:spPr>
            <a:xfrm>
              <a:off x="40386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34" name="Straight Connector 33"/>
            <p:cNvCxnSpPr>
              <a:stCxn id="27" idx="3"/>
              <a:endCxn id="28" idx="7"/>
            </p:cNvCxnSpPr>
            <p:nvPr/>
          </p:nvCxnSpPr>
          <p:spPr>
            <a:xfrm rot="5400000">
              <a:off x="2295525" y="4886325"/>
              <a:ext cx="514350" cy="361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5"/>
              <a:endCxn id="29" idx="1"/>
            </p:cNvCxnSpPr>
            <p:nvPr/>
          </p:nvCxnSpPr>
          <p:spPr>
            <a:xfrm rot="16200000" flipH="1">
              <a:off x="3057525" y="4810125"/>
              <a:ext cx="514350" cy="514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3"/>
              <a:endCxn id="30" idx="0"/>
            </p:cNvCxnSpPr>
            <p:nvPr/>
          </p:nvCxnSpPr>
          <p:spPr>
            <a:xfrm rot="5400000">
              <a:off x="1638300" y="5762625"/>
              <a:ext cx="523875" cy="29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5"/>
              <a:endCxn id="31" idx="0"/>
            </p:cNvCxnSpPr>
            <p:nvPr/>
          </p:nvCxnSpPr>
          <p:spPr>
            <a:xfrm rot="16200000" flipH="1">
              <a:off x="2257425" y="5762625"/>
              <a:ext cx="523875" cy="295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9" idx="3"/>
              <a:endCxn id="32" idx="0"/>
            </p:cNvCxnSpPr>
            <p:nvPr/>
          </p:nvCxnSpPr>
          <p:spPr>
            <a:xfrm rot="5400000">
              <a:off x="3200400" y="5800725"/>
              <a:ext cx="523875" cy="2190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9" idx="5"/>
              <a:endCxn id="33" idx="0"/>
            </p:cNvCxnSpPr>
            <p:nvPr/>
          </p:nvCxnSpPr>
          <p:spPr>
            <a:xfrm rot="16200000" flipH="1">
              <a:off x="3819525" y="5724525"/>
              <a:ext cx="523875" cy="371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268"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0" lvl="1" indent="571500">
              <a:lnSpc>
                <a:spcPct val="110000"/>
              </a:lnSpc>
              <a:spcBef>
                <a:spcPts val="400"/>
              </a:spcBef>
              <a:buFont typeface="Calibri" pitchFamily="34" charset="0"/>
              <a:buAutoNum type="arabicParenR" startAt="2"/>
            </a:pPr>
            <a:r>
              <a:rPr lang="en-US" sz="2800" b="1">
                <a:solidFill>
                  <a:schemeClr val="bg1"/>
                </a:solidFill>
                <a:latin typeface="Tahoma" pitchFamily="34" charset="0"/>
              </a:rPr>
              <a:t>Tìm kiếm trên cây nhị phân tìm kiếm</a:t>
            </a:r>
          </a:p>
          <a:p>
            <a:pPr marL="400050" lvl="2" indent="571500">
              <a:lnSpc>
                <a:spcPct val="110000"/>
              </a:lnSpc>
              <a:spcBef>
                <a:spcPts val="400"/>
              </a:spcBef>
              <a:buFont typeface="Wingdings" pitchFamily="2" charset="2"/>
              <a:buChar char="§"/>
            </a:pPr>
            <a:endParaRPr lang="en-US" sz="2800">
              <a:latin typeface="Tahoma" pitchFamily="34" charset="0"/>
            </a:endParaRPr>
          </a:p>
        </p:txBody>
      </p:sp>
    </p:spTree>
    <p:extLst>
      <p:ext uri="{BB962C8B-B14F-4D97-AF65-F5344CB8AC3E}">
        <p14:creationId xmlns:p14="http://schemas.microsoft.com/office/powerpoint/2010/main" val="315314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33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3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33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33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P spid="183301" grpId="0"/>
      <p:bldP spid="1833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152400"/>
            <a:ext cx="7772400" cy="762000"/>
          </a:xfrm>
        </p:spPr>
        <p:txBody>
          <a:bodyPr/>
          <a:lstStyle/>
          <a:p>
            <a:pPr eaLnBrk="1" hangingPunct="1"/>
            <a:r>
              <a:rPr lang="en-US" sz="3200" b="1" dirty="0">
                <a:latin typeface="Tahoma" pitchFamily="34" charset="0"/>
              </a:rPr>
              <a:t>III. </a:t>
            </a:r>
            <a:r>
              <a:rPr lang="en-US" sz="3200" b="1" dirty="0" err="1">
                <a:latin typeface="Tahoma" pitchFamily="34" charset="0"/>
              </a:rPr>
              <a:t>Bảng</a:t>
            </a:r>
            <a:r>
              <a:rPr lang="en-US" sz="3200" b="1" dirty="0">
                <a:latin typeface="Tahoma" pitchFamily="34" charset="0"/>
              </a:rPr>
              <a:t> </a:t>
            </a:r>
            <a:r>
              <a:rPr lang="en-US" sz="3200" b="1" dirty="0" err="1">
                <a:latin typeface="Tahoma" pitchFamily="34" charset="0"/>
              </a:rPr>
              <a:t>băm</a:t>
            </a:r>
            <a:r>
              <a:rPr lang="en-US" sz="3200" b="1" dirty="0">
                <a:latin typeface="Tahoma" pitchFamily="34" charset="0"/>
              </a:rPr>
              <a:t> (hash)</a:t>
            </a:r>
          </a:p>
        </p:txBody>
      </p:sp>
      <p:sp>
        <p:nvSpPr>
          <p:cNvPr id="26010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5" name="Rectangle 3">
            <a:extLst>
              <a:ext uri="{FF2B5EF4-FFF2-40B4-BE49-F238E27FC236}">
                <a16:creationId xmlns:a16="http://schemas.microsoft.com/office/drawing/2014/main" id="{075D73E6-C675-4099-AAD2-1F32272FF3EE}"/>
              </a:ext>
            </a:extLst>
          </p:cNvPr>
          <p:cNvSpPr txBox="1">
            <a:spLocks noChangeArrowheads="1"/>
          </p:cNvSpPr>
          <p:nvPr/>
        </p:nvSpPr>
        <p:spPr bwMode="auto">
          <a:xfrm>
            <a:off x="533400" y="1158353"/>
            <a:ext cx="8077200" cy="609600"/>
          </a:xfrm>
          <a:prstGeom prst="rect">
            <a:avLst/>
          </a:prstGeom>
          <a:noFill/>
          <a:ln w="9525">
            <a:noFill/>
            <a:miter lim="800000"/>
            <a:headEnd/>
            <a:tailEnd/>
          </a:ln>
        </p:spPr>
        <p:txBody>
          <a:bodyPr/>
          <a:lstStyle/>
          <a:p>
            <a:pPr marL="0" lvl="1">
              <a:lnSpc>
                <a:spcPct val="110000"/>
              </a:lnSpc>
              <a:spcBef>
                <a:spcPts val="400"/>
              </a:spcBef>
            </a:pPr>
            <a:r>
              <a:rPr lang="en-US" sz="2800" b="1" dirty="0">
                <a:solidFill>
                  <a:srgbClr val="00B050"/>
                </a:solidFill>
                <a:latin typeface="Tahoma" pitchFamily="34" charset="0"/>
              </a:rPr>
              <a:t>1) </a:t>
            </a:r>
            <a:r>
              <a:rPr lang="vi-VN" sz="2800" b="1" dirty="0">
                <a:solidFill>
                  <a:srgbClr val="00B050"/>
                </a:solidFill>
                <a:latin typeface="Tahoma" pitchFamily="34" charset="0"/>
              </a:rPr>
              <a:t>Hàm băm</a:t>
            </a:r>
            <a:r>
              <a:rPr lang="en-US" sz="2800" b="1" dirty="0">
                <a:solidFill>
                  <a:srgbClr val="00B050"/>
                </a:solidFill>
                <a:latin typeface="Tahoma" pitchFamily="34" charset="0"/>
              </a:rPr>
              <a:t> (hash function)</a:t>
            </a:r>
            <a:endParaRPr lang="en-US" sz="2800" dirty="0">
              <a:solidFill>
                <a:srgbClr val="00B050"/>
              </a:solidFill>
              <a:latin typeface="Tahoma" pitchFamily="34" charset="0"/>
            </a:endParaRPr>
          </a:p>
        </p:txBody>
      </p:sp>
      <p:sp>
        <p:nvSpPr>
          <p:cNvPr id="36" name="Rectangle 3">
            <a:extLst>
              <a:ext uri="{FF2B5EF4-FFF2-40B4-BE49-F238E27FC236}">
                <a16:creationId xmlns:a16="http://schemas.microsoft.com/office/drawing/2014/main" id="{FC9ECFA6-B8F6-4904-9A50-FF480B3AF893}"/>
              </a:ext>
            </a:extLst>
          </p:cNvPr>
          <p:cNvSpPr txBox="1">
            <a:spLocks noChangeArrowheads="1"/>
          </p:cNvSpPr>
          <p:nvPr/>
        </p:nvSpPr>
        <p:spPr bwMode="auto">
          <a:xfrm>
            <a:off x="284966" y="1756471"/>
            <a:ext cx="8859034" cy="142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lvl="1" indent="571500">
              <a:lnSpc>
                <a:spcPct val="110000"/>
              </a:lnSpc>
              <a:spcBef>
                <a:spcPts val="400"/>
              </a:spcBef>
              <a:buNone/>
            </a:pPr>
            <a:r>
              <a:rPr lang="en-US" sz="2400" kern="0">
                <a:latin typeface="Tahoma" pitchFamily="34" charset="0"/>
              </a:rPr>
              <a:t>h = H(x)</a:t>
            </a:r>
          </a:p>
          <a:p>
            <a:pPr marL="0" lvl="1" indent="571500">
              <a:lnSpc>
                <a:spcPct val="110000"/>
              </a:lnSpc>
              <a:spcBef>
                <a:spcPts val="400"/>
              </a:spcBef>
              <a:buFont typeface="Arial" pitchFamily="34" charset="0"/>
              <a:buNone/>
            </a:pPr>
            <a:r>
              <a:rPr lang="en-US" sz="2400" kern="0">
                <a:latin typeface="Tahoma" pitchFamily="34" charset="0"/>
              </a:rPr>
              <a:t>Trong đó:</a:t>
            </a:r>
          </a:p>
          <a:p>
            <a:pPr marL="0" lvl="1" indent="571500">
              <a:lnSpc>
                <a:spcPct val="110000"/>
              </a:lnSpc>
              <a:spcBef>
                <a:spcPts val="400"/>
              </a:spcBef>
              <a:buFont typeface="Arial" pitchFamily="34" charset="0"/>
              <a:buNone/>
            </a:pPr>
            <a:r>
              <a:rPr lang="en-US" sz="2400" kern="0">
                <a:latin typeface="Tahoma" pitchFamily="34" charset="0"/>
              </a:rPr>
              <a:t>- x</a:t>
            </a:r>
            <a:r>
              <a:rPr lang="en-US" sz="2400" kern="0" dirty="0">
                <a:latin typeface="Tahoma" pitchFamily="34" charset="0"/>
              </a:rPr>
              <a:t>: </a:t>
            </a:r>
            <a:r>
              <a:rPr lang="en-US" sz="2400" kern="0" dirty="0" err="1">
                <a:latin typeface="Tahoma" pitchFamily="34" charset="0"/>
              </a:rPr>
              <a:t>dữ</a:t>
            </a:r>
            <a:r>
              <a:rPr lang="en-US" sz="2400" kern="0" dirty="0">
                <a:latin typeface="Tahoma" pitchFamily="34" charset="0"/>
              </a:rPr>
              <a:t> </a:t>
            </a:r>
            <a:r>
              <a:rPr lang="en-US" sz="2400" kern="0" dirty="0" err="1">
                <a:latin typeface="Tahoma" pitchFamily="34" charset="0"/>
              </a:rPr>
              <a:t>liệu</a:t>
            </a:r>
            <a:r>
              <a:rPr lang="en-US" sz="2400" kern="0" dirty="0">
                <a:latin typeface="Tahoma" pitchFamily="34" charset="0"/>
              </a:rPr>
              <a:t> (</a:t>
            </a:r>
            <a:r>
              <a:rPr lang="en-US" sz="2400" kern="0" dirty="0" err="1">
                <a:latin typeface="Tahoma" pitchFamily="34" charset="0"/>
              </a:rPr>
              <a:t>kích</a:t>
            </a:r>
            <a:r>
              <a:rPr lang="en-US" sz="2400" kern="0" dirty="0">
                <a:latin typeface="Tahoma" pitchFamily="34" charset="0"/>
              </a:rPr>
              <a:t> </a:t>
            </a:r>
            <a:r>
              <a:rPr lang="en-US" sz="2400" kern="0" err="1">
                <a:latin typeface="Tahoma" pitchFamily="34" charset="0"/>
              </a:rPr>
              <a:t>thước</a:t>
            </a:r>
            <a:r>
              <a:rPr lang="en-US" sz="2400" kern="0">
                <a:latin typeface="Tahoma" pitchFamily="34" charset="0"/>
              </a:rPr>
              <a:t> lớn bất kỳ)</a:t>
            </a:r>
            <a:endParaRPr lang="en-US" sz="2400" kern="0" dirty="0">
              <a:latin typeface="Tahoma" pitchFamily="34" charset="0"/>
            </a:endParaRPr>
          </a:p>
          <a:p>
            <a:pPr marL="914400" lvl="1" indent="-342900">
              <a:lnSpc>
                <a:spcPct val="110000"/>
              </a:lnSpc>
              <a:spcBef>
                <a:spcPts val="400"/>
              </a:spcBef>
              <a:buFont typeface="Arial" pitchFamily="34" charset="0"/>
              <a:buNone/>
            </a:pPr>
            <a:r>
              <a:rPr lang="en-US" sz="2400" kern="0">
                <a:latin typeface="Tahoma" pitchFamily="34" charset="0"/>
              </a:rPr>
              <a:t>- h</a:t>
            </a:r>
            <a:r>
              <a:rPr lang="en-US" sz="2400" kern="0" dirty="0">
                <a:latin typeface="Tahoma" pitchFamily="34" charset="0"/>
              </a:rPr>
              <a:t>: </a:t>
            </a:r>
            <a:r>
              <a:rPr lang="en-US" sz="2400" kern="0" spc="-100" dirty="0" err="1">
                <a:latin typeface="Tahoma" pitchFamily="34" charset="0"/>
              </a:rPr>
              <a:t>giá</a:t>
            </a:r>
            <a:r>
              <a:rPr lang="en-US" sz="2400" kern="0" spc="-100" dirty="0">
                <a:latin typeface="Tahoma" pitchFamily="34" charset="0"/>
              </a:rPr>
              <a:t> </a:t>
            </a:r>
            <a:r>
              <a:rPr lang="en-US" sz="2400" kern="0" spc="-100" dirty="0" err="1">
                <a:latin typeface="Tahoma" pitchFamily="34" charset="0"/>
              </a:rPr>
              <a:t>trị</a:t>
            </a:r>
            <a:r>
              <a:rPr lang="en-US" sz="2400" kern="0" spc="-100" dirty="0">
                <a:latin typeface="Tahoma" pitchFamily="34" charset="0"/>
              </a:rPr>
              <a:t> </a:t>
            </a:r>
            <a:r>
              <a:rPr lang="en-US" sz="2400" kern="0" spc="-100" dirty="0" err="1">
                <a:latin typeface="Tahoma" pitchFamily="34" charset="0"/>
              </a:rPr>
              <a:t>băm</a:t>
            </a:r>
            <a:r>
              <a:rPr lang="en-US" sz="2400" kern="0" spc="-100" dirty="0">
                <a:latin typeface="Tahoma" pitchFamily="34" charset="0"/>
              </a:rPr>
              <a:t> (</a:t>
            </a:r>
            <a:r>
              <a:rPr lang="en-US" sz="2400" kern="0" spc="-100" dirty="0" err="1">
                <a:latin typeface="Tahoma" pitchFamily="34" charset="0"/>
              </a:rPr>
              <a:t>kích</a:t>
            </a:r>
            <a:r>
              <a:rPr lang="en-US" sz="2400" kern="0" spc="-100" dirty="0">
                <a:latin typeface="Tahoma" pitchFamily="34" charset="0"/>
              </a:rPr>
              <a:t> </a:t>
            </a:r>
            <a:r>
              <a:rPr lang="en-US" sz="2400" kern="0" spc="-100" err="1">
                <a:latin typeface="Tahoma" pitchFamily="34" charset="0"/>
              </a:rPr>
              <a:t>thước</a:t>
            </a:r>
            <a:r>
              <a:rPr lang="en-US" sz="2400" kern="0" spc="-100">
                <a:latin typeface="Tahoma" pitchFamily="34" charset="0"/>
              </a:rPr>
              <a:t> nhỏ, cố định vài chục -&gt; vài trăm bít)</a:t>
            </a:r>
            <a:endParaRPr lang="en-US" sz="2400" kern="0" spc="-100" dirty="0">
              <a:latin typeface="Tahoma" pitchFamily="34" charset="0"/>
            </a:endParaRPr>
          </a:p>
          <a:p>
            <a:pPr marL="400050" lvl="2" indent="571500">
              <a:lnSpc>
                <a:spcPct val="110000"/>
              </a:lnSpc>
              <a:spcBef>
                <a:spcPts val="400"/>
              </a:spcBef>
              <a:buFont typeface="Arial" pitchFamily="34" charset="0"/>
              <a:buNone/>
            </a:pPr>
            <a:endParaRPr lang="en-US" kern="0" dirty="0">
              <a:latin typeface="Tahoma" pitchFamily="34" charset="0"/>
            </a:endParaRPr>
          </a:p>
          <a:p>
            <a:pPr marL="400050" lvl="2" indent="571500">
              <a:lnSpc>
                <a:spcPct val="110000"/>
              </a:lnSpc>
              <a:spcBef>
                <a:spcPts val="400"/>
              </a:spcBef>
              <a:buFont typeface="Arial" pitchFamily="34" charset="0"/>
              <a:buNone/>
            </a:pPr>
            <a:r>
              <a:rPr lang="en-US" kern="0" dirty="0">
                <a:latin typeface="Tahoma" pitchFamily="34" charset="0"/>
              </a:rPr>
              <a:t>   </a:t>
            </a:r>
          </a:p>
        </p:txBody>
      </p:sp>
      <p:sp>
        <p:nvSpPr>
          <p:cNvPr id="37" name="Rectangle 3">
            <a:extLst>
              <a:ext uri="{FF2B5EF4-FFF2-40B4-BE49-F238E27FC236}">
                <a16:creationId xmlns:a16="http://schemas.microsoft.com/office/drawing/2014/main" id="{77E0A27C-CE48-4454-815E-B0004C4FA6A1}"/>
              </a:ext>
            </a:extLst>
          </p:cNvPr>
          <p:cNvSpPr txBox="1">
            <a:spLocks noChangeArrowheads="1"/>
          </p:cNvSpPr>
          <p:nvPr/>
        </p:nvSpPr>
        <p:spPr bwMode="auto">
          <a:xfrm>
            <a:off x="533400" y="3612105"/>
            <a:ext cx="7315200" cy="347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00050" lvl="2" indent="0">
              <a:lnSpc>
                <a:spcPct val="110000"/>
              </a:lnSpc>
              <a:spcBef>
                <a:spcPts val="400"/>
              </a:spcBef>
              <a:buFontTx/>
              <a:buNone/>
            </a:pPr>
            <a:r>
              <a:rPr lang="en-US" b="1" kern="0">
                <a:latin typeface="Tahoma" pitchFamily="34" charset="0"/>
              </a:rPr>
              <a:t>Ví dụ hàm băm:</a:t>
            </a:r>
          </a:p>
          <a:p>
            <a:pPr marL="742950" lvl="2" indent="-342900">
              <a:lnSpc>
                <a:spcPct val="110000"/>
              </a:lnSpc>
              <a:spcBef>
                <a:spcPts val="400"/>
              </a:spcBef>
              <a:buFontTx/>
              <a:buChar char="-"/>
            </a:pPr>
            <a:r>
              <a:rPr lang="en-US" kern="0">
                <a:latin typeface="Tahoma" pitchFamily="34" charset="0"/>
              </a:rPr>
              <a:t>Hàm tính phần dư: </a:t>
            </a:r>
            <a:r>
              <a:rPr lang="en-US" kern="0">
                <a:latin typeface="Cambria Math" pitchFamily="18" charset="0"/>
              </a:rPr>
              <a:t>H(x) = x mod m</a:t>
            </a:r>
          </a:p>
          <a:p>
            <a:pPr marL="400050" lvl="2" indent="0">
              <a:lnSpc>
                <a:spcPct val="110000"/>
              </a:lnSpc>
              <a:spcBef>
                <a:spcPts val="400"/>
              </a:spcBef>
              <a:buFontTx/>
              <a:buNone/>
            </a:pPr>
            <a:r>
              <a:rPr lang="en-US" kern="0">
                <a:latin typeface="Tahoma" panose="020B0604030504040204" pitchFamily="34" charset="0"/>
                <a:ea typeface="Tahoma" panose="020B0604030504040204" pitchFamily="34" charset="0"/>
                <a:cs typeface="Tahoma" panose="020B0604030504040204" pitchFamily="34" charset="0"/>
                <a:sym typeface="Symbol" pitchFamily="18" charset="2"/>
              </a:rPr>
              <a:t>Ví dụ: chọn m = 5</a:t>
            </a:r>
          </a:p>
          <a:p>
            <a:pPr marL="742950" lvl="2" indent="-342900">
              <a:lnSpc>
                <a:spcPct val="110000"/>
              </a:lnSpc>
              <a:spcBef>
                <a:spcPts val="400"/>
              </a:spcBef>
              <a:buFont typeface="Arial" panose="020B0604020202020204" pitchFamily="34" charset="0"/>
              <a:buChar char="•"/>
            </a:pPr>
            <a:r>
              <a:rPr lang="en-US" kern="0">
                <a:latin typeface="Tahoma" panose="020B0604030504040204" pitchFamily="34" charset="0"/>
                <a:ea typeface="Tahoma" panose="020B0604030504040204" pitchFamily="34" charset="0"/>
                <a:cs typeface="Tahoma" panose="020B0604030504040204" pitchFamily="34" charset="0"/>
                <a:sym typeface="Symbol" pitchFamily="18" charset="2"/>
              </a:rPr>
              <a:t>x = 8 =&gt; h = 3</a:t>
            </a:r>
          </a:p>
          <a:p>
            <a:pPr marL="742950" lvl="2" indent="-342900">
              <a:lnSpc>
                <a:spcPct val="110000"/>
              </a:lnSpc>
              <a:spcBef>
                <a:spcPts val="400"/>
              </a:spcBef>
              <a:buFont typeface="Arial" panose="020B0604020202020204" pitchFamily="34" charset="0"/>
              <a:buChar char="•"/>
            </a:pPr>
            <a:r>
              <a:rPr lang="en-US" kern="0">
                <a:latin typeface="Tahoma" panose="020B0604030504040204" pitchFamily="34" charset="0"/>
                <a:ea typeface="Tahoma" panose="020B0604030504040204" pitchFamily="34" charset="0"/>
                <a:cs typeface="Tahoma" panose="020B0604030504040204" pitchFamily="34" charset="0"/>
                <a:sym typeface="Symbol" pitchFamily="18" charset="2"/>
              </a:rPr>
              <a:t>x = 14 =&gt; h = 4</a:t>
            </a:r>
          </a:p>
          <a:p>
            <a:pPr marL="742950" lvl="2" indent="-342900">
              <a:lnSpc>
                <a:spcPct val="110000"/>
              </a:lnSpc>
              <a:spcBef>
                <a:spcPts val="400"/>
              </a:spcBef>
              <a:buFont typeface="Arial" panose="020B0604020202020204" pitchFamily="34" charset="0"/>
              <a:buChar char="•"/>
            </a:pPr>
            <a:r>
              <a:rPr lang="en-US" kern="0">
                <a:latin typeface="Tahoma" panose="020B0604030504040204" pitchFamily="34" charset="0"/>
                <a:ea typeface="Tahoma" panose="020B0604030504040204" pitchFamily="34" charset="0"/>
                <a:cs typeface="Tahoma" panose="020B0604030504040204" pitchFamily="34" charset="0"/>
                <a:sym typeface="Symbol" pitchFamily="18" charset="2"/>
              </a:rPr>
              <a:t>x = 17 =&gt; h = 2</a:t>
            </a:r>
          </a:p>
          <a:p>
            <a:pPr marL="742950" lvl="2" indent="-342900">
              <a:lnSpc>
                <a:spcPct val="110000"/>
              </a:lnSpc>
              <a:spcBef>
                <a:spcPts val="400"/>
              </a:spcBef>
              <a:buFont typeface="Arial" panose="020B0604020202020204" pitchFamily="34" charset="0"/>
              <a:buChar char="•"/>
            </a:pPr>
            <a:r>
              <a:rPr lang="en-US" kern="0">
                <a:latin typeface="Tahoma" panose="020B0604030504040204" pitchFamily="34" charset="0"/>
                <a:ea typeface="Tahoma" panose="020B0604030504040204" pitchFamily="34" charset="0"/>
                <a:cs typeface="Tahoma" panose="020B0604030504040204" pitchFamily="34" charset="0"/>
                <a:sym typeface="Symbol" pitchFamily="18" charset="2"/>
              </a:rPr>
              <a:t>x = 1006 =&gt; h = 1</a:t>
            </a:r>
            <a:endParaRPr lang="en-US" kern="0" dirty="0">
              <a:latin typeface="Tahoma" pitchFamily="34" charset="0"/>
            </a:endParaRPr>
          </a:p>
        </p:txBody>
      </p:sp>
    </p:spTree>
    <p:extLst>
      <p:ext uri="{BB962C8B-B14F-4D97-AF65-F5344CB8AC3E}">
        <p14:creationId xmlns:p14="http://schemas.microsoft.com/office/powerpoint/2010/main" val="50707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body" idx="1"/>
          </p:nvPr>
        </p:nvSpPr>
        <p:spPr>
          <a:xfrm>
            <a:off x="76200" y="1219200"/>
            <a:ext cx="8991600" cy="1987090"/>
          </a:xfrm>
        </p:spPr>
        <p:txBody>
          <a:bodyPr/>
          <a:lstStyle/>
          <a:p>
            <a:pPr marL="400050" lvl="2" indent="0" eaLnBrk="1" hangingPunct="1">
              <a:lnSpc>
                <a:spcPct val="110000"/>
              </a:lnSpc>
              <a:spcBef>
                <a:spcPts val="400"/>
              </a:spcBef>
              <a:buNone/>
            </a:pPr>
            <a:r>
              <a:rPr lang="en-US" b="1" dirty="0" err="1">
                <a:latin typeface="Tahoma" pitchFamily="34" charset="0"/>
              </a:rPr>
              <a:t>Một</a:t>
            </a:r>
            <a:r>
              <a:rPr lang="en-US" b="1" dirty="0">
                <a:latin typeface="Tahoma" pitchFamily="34" charset="0"/>
              </a:rPr>
              <a:t> </a:t>
            </a:r>
            <a:r>
              <a:rPr lang="en-US" b="1" dirty="0" err="1">
                <a:latin typeface="Tahoma" pitchFamily="34" charset="0"/>
              </a:rPr>
              <a:t>số</a:t>
            </a:r>
            <a:r>
              <a:rPr lang="en-US" b="1" dirty="0">
                <a:latin typeface="Tahoma" pitchFamily="34" charset="0"/>
              </a:rPr>
              <a:t> </a:t>
            </a:r>
            <a:r>
              <a:rPr lang="en-US" b="1" dirty="0" err="1">
                <a:latin typeface="Tahoma" pitchFamily="34" charset="0"/>
              </a:rPr>
              <a:t>ví</a:t>
            </a:r>
            <a:r>
              <a:rPr lang="en-US" b="1" dirty="0">
                <a:latin typeface="Tahoma" pitchFamily="34" charset="0"/>
              </a:rPr>
              <a:t> </a:t>
            </a:r>
            <a:r>
              <a:rPr lang="en-US" b="1" dirty="0" err="1">
                <a:latin typeface="Tahoma" pitchFamily="34" charset="0"/>
              </a:rPr>
              <a:t>dụ</a:t>
            </a:r>
            <a:r>
              <a:rPr lang="en-US" b="1" dirty="0">
                <a:latin typeface="Tahoma" pitchFamily="34" charset="0"/>
              </a:rPr>
              <a:t> </a:t>
            </a:r>
            <a:r>
              <a:rPr lang="en-US" b="1" dirty="0" err="1">
                <a:latin typeface="Tahoma" pitchFamily="34" charset="0"/>
              </a:rPr>
              <a:t>hàm</a:t>
            </a:r>
            <a:r>
              <a:rPr lang="en-US" b="1" dirty="0">
                <a:latin typeface="Tahoma" pitchFamily="34" charset="0"/>
              </a:rPr>
              <a:t> </a:t>
            </a:r>
            <a:r>
              <a:rPr lang="en-US" b="1" dirty="0" err="1">
                <a:latin typeface="Tahoma" pitchFamily="34" charset="0"/>
              </a:rPr>
              <a:t>băm</a:t>
            </a:r>
            <a:r>
              <a:rPr lang="en-US" b="1" dirty="0">
                <a:latin typeface="Tahoma" pitchFamily="34" charset="0"/>
              </a:rPr>
              <a:t>:</a:t>
            </a:r>
          </a:p>
          <a:p>
            <a:pPr marL="742950" lvl="2" indent="-342900">
              <a:lnSpc>
                <a:spcPct val="110000"/>
              </a:lnSpc>
              <a:spcBef>
                <a:spcPts val="400"/>
              </a:spcBef>
              <a:buFontTx/>
              <a:buChar char="-"/>
            </a:pPr>
            <a:r>
              <a:rPr lang="en-US">
                <a:latin typeface="Tahoma" pitchFamily="34" charset="0"/>
              </a:rPr>
              <a:t>H(x) = x</a:t>
            </a:r>
            <a:r>
              <a:rPr lang="en-US" baseline="30000">
                <a:latin typeface="Tahoma" pitchFamily="34" charset="0"/>
              </a:rPr>
              <a:t>2</a:t>
            </a:r>
            <a:r>
              <a:rPr lang="en-US">
                <a:latin typeface="Tahoma" pitchFamily="34" charset="0"/>
              </a:rPr>
              <a:t> mod m</a:t>
            </a:r>
          </a:p>
          <a:p>
            <a:pPr marL="742950" lvl="2" indent="-342900">
              <a:lnSpc>
                <a:spcPct val="110000"/>
              </a:lnSpc>
              <a:spcBef>
                <a:spcPts val="400"/>
              </a:spcBef>
              <a:buFontTx/>
              <a:buChar char="-"/>
            </a:pPr>
            <a:r>
              <a:rPr lang="en-US">
                <a:latin typeface="Tahoma" pitchFamily="34" charset="0"/>
              </a:rPr>
              <a:t>Parity bit</a:t>
            </a:r>
          </a:p>
          <a:p>
            <a:pPr marL="742950" lvl="2" indent="-342900">
              <a:lnSpc>
                <a:spcPct val="110000"/>
              </a:lnSpc>
              <a:spcBef>
                <a:spcPts val="400"/>
              </a:spcBef>
              <a:buFontTx/>
              <a:buChar char="-"/>
            </a:pPr>
            <a:r>
              <a:rPr lang="en-US">
                <a:latin typeface="Tahoma" pitchFamily="34" charset="0"/>
              </a:rPr>
              <a:t>CRC – Cyclic Redundancy Check</a:t>
            </a:r>
            <a:endParaRPr lang="en-US" dirty="0">
              <a:latin typeface="Tahoma" pitchFamily="34" charset="0"/>
            </a:endParaRPr>
          </a:p>
        </p:txBody>
      </p:sp>
      <p:sp>
        <p:nvSpPr>
          <p:cNvPr id="26112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 name="Rectangle 3"/>
          <p:cNvSpPr txBox="1">
            <a:spLocks noChangeArrowheads="1"/>
          </p:cNvSpPr>
          <p:nvPr/>
        </p:nvSpPr>
        <p:spPr bwMode="auto">
          <a:xfrm>
            <a:off x="457200" y="2286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dirty="0">
                <a:solidFill>
                  <a:schemeClr val="bg1"/>
                </a:solidFill>
                <a:latin typeface="Tahoma" pitchFamily="34" charset="0"/>
              </a:rPr>
              <a:t>1) </a:t>
            </a:r>
            <a:r>
              <a:rPr lang="vi-VN" sz="2800" b="1" dirty="0">
                <a:solidFill>
                  <a:schemeClr val="bg1"/>
                </a:solidFill>
                <a:latin typeface="Tahoma" pitchFamily="34" charset="0"/>
              </a:rPr>
              <a:t>Hàm băm</a:t>
            </a:r>
            <a:r>
              <a:rPr lang="en-US" sz="2800" b="1" dirty="0">
                <a:solidFill>
                  <a:schemeClr val="bg1"/>
                </a:solidFill>
                <a:latin typeface="Tahoma" pitchFamily="34" charset="0"/>
              </a:rPr>
              <a:t> (hash function)</a:t>
            </a:r>
            <a:endParaRPr lang="en-US" sz="2800" dirty="0">
              <a:latin typeface="Tahoma" pitchFamily="34" charset="0"/>
            </a:endParaRPr>
          </a:p>
        </p:txBody>
      </p:sp>
      <p:pic>
        <p:nvPicPr>
          <p:cNvPr id="1026" name="Picture 2">
            <a:extLst>
              <a:ext uri="{FF2B5EF4-FFF2-40B4-BE49-F238E27FC236}">
                <a16:creationId xmlns:a16="http://schemas.microsoft.com/office/drawing/2014/main" id="{F6E351B3-9DAE-4D9E-B6FF-74367A579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297781"/>
            <a:ext cx="6477000" cy="333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257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5" name="Oval 3">
            <a:extLst>
              <a:ext uri="{FF2B5EF4-FFF2-40B4-BE49-F238E27FC236}">
                <a16:creationId xmlns:a16="http://schemas.microsoft.com/office/drawing/2014/main" id="{46A5EC50-B573-400F-9056-2713A89117EC}"/>
              </a:ext>
            </a:extLst>
          </p:cNvPr>
          <p:cNvSpPr>
            <a:spLocks noChangeArrowheads="1"/>
          </p:cNvSpPr>
          <p:nvPr/>
        </p:nvSpPr>
        <p:spPr bwMode="auto">
          <a:xfrm>
            <a:off x="1524000" y="3339009"/>
            <a:ext cx="1741734" cy="207811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Oval 4">
            <a:extLst>
              <a:ext uri="{FF2B5EF4-FFF2-40B4-BE49-F238E27FC236}">
                <a16:creationId xmlns:a16="http://schemas.microsoft.com/office/drawing/2014/main" id="{4BA4DAB8-F9E4-4F5E-A516-1014B2CD8C88}"/>
              </a:ext>
            </a:extLst>
          </p:cNvPr>
          <p:cNvSpPr>
            <a:spLocks noChangeArrowheads="1"/>
          </p:cNvSpPr>
          <p:nvPr/>
        </p:nvSpPr>
        <p:spPr bwMode="auto">
          <a:xfrm>
            <a:off x="4936762" y="3786621"/>
            <a:ext cx="1176083" cy="1283156"/>
          </a:xfrm>
          <a:prstGeom prst="ellipse">
            <a:avLst/>
          </a:prstGeom>
          <a:solidFill>
            <a:srgbClr val="FFFFFF"/>
          </a:solidFill>
          <a:ln w="9525">
            <a:solidFill>
              <a:srgbClr val="000000"/>
            </a:solidFill>
            <a:round/>
            <a:headEnd/>
            <a:tailEnd/>
          </a:ln>
        </p:spPr>
        <p:txBody>
          <a:bodyPr/>
          <a:lstStyle/>
          <a:p>
            <a:endParaRPr lang="en-US"/>
          </a:p>
        </p:txBody>
      </p:sp>
      <p:sp>
        <p:nvSpPr>
          <p:cNvPr id="17" name="Oval 5">
            <a:extLst>
              <a:ext uri="{FF2B5EF4-FFF2-40B4-BE49-F238E27FC236}">
                <a16:creationId xmlns:a16="http://schemas.microsoft.com/office/drawing/2014/main" id="{B4D864E7-3835-4ED4-B446-FC5B6711C7EA}"/>
              </a:ext>
            </a:extLst>
          </p:cNvPr>
          <p:cNvSpPr>
            <a:spLocks noChangeArrowheads="1"/>
          </p:cNvSpPr>
          <p:nvPr/>
        </p:nvSpPr>
        <p:spPr bwMode="auto">
          <a:xfrm>
            <a:off x="2110863" y="3957311"/>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18" name="Oval 6">
            <a:extLst>
              <a:ext uri="{FF2B5EF4-FFF2-40B4-BE49-F238E27FC236}">
                <a16:creationId xmlns:a16="http://schemas.microsoft.com/office/drawing/2014/main" id="{881078A3-433A-472B-98E3-BB4CDF01CDBE}"/>
              </a:ext>
            </a:extLst>
          </p:cNvPr>
          <p:cNvSpPr>
            <a:spLocks noChangeArrowheads="1"/>
          </p:cNvSpPr>
          <p:nvPr/>
        </p:nvSpPr>
        <p:spPr bwMode="auto">
          <a:xfrm>
            <a:off x="2454967" y="4243783"/>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19" name="Oval 7">
            <a:extLst>
              <a:ext uri="{FF2B5EF4-FFF2-40B4-BE49-F238E27FC236}">
                <a16:creationId xmlns:a16="http://schemas.microsoft.com/office/drawing/2014/main" id="{29B27C30-BF75-418D-9B7F-E2A2BB036F13}"/>
              </a:ext>
            </a:extLst>
          </p:cNvPr>
          <p:cNvSpPr>
            <a:spLocks noChangeArrowheads="1"/>
          </p:cNvSpPr>
          <p:nvPr/>
        </p:nvSpPr>
        <p:spPr bwMode="auto">
          <a:xfrm>
            <a:off x="2048406" y="4545772"/>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0" name="Oval 8">
            <a:extLst>
              <a:ext uri="{FF2B5EF4-FFF2-40B4-BE49-F238E27FC236}">
                <a16:creationId xmlns:a16="http://schemas.microsoft.com/office/drawing/2014/main" id="{8CE25C7D-33E6-4313-B99A-A0E383701102}"/>
              </a:ext>
            </a:extLst>
          </p:cNvPr>
          <p:cNvSpPr>
            <a:spLocks noChangeArrowheads="1"/>
          </p:cNvSpPr>
          <p:nvPr/>
        </p:nvSpPr>
        <p:spPr bwMode="auto">
          <a:xfrm>
            <a:off x="2737793" y="4530255"/>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1" name="Oval 9">
            <a:extLst>
              <a:ext uri="{FF2B5EF4-FFF2-40B4-BE49-F238E27FC236}">
                <a16:creationId xmlns:a16="http://schemas.microsoft.com/office/drawing/2014/main" id="{CD1C7617-5237-4F88-A228-D7D7AAA7A270}"/>
              </a:ext>
            </a:extLst>
          </p:cNvPr>
          <p:cNvSpPr>
            <a:spLocks noChangeArrowheads="1"/>
          </p:cNvSpPr>
          <p:nvPr/>
        </p:nvSpPr>
        <p:spPr bwMode="auto">
          <a:xfrm>
            <a:off x="2392510" y="5018451"/>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2" name="Oval 10">
            <a:extLst>
              <a:ext uri="{FF2B5EF4-FFF2-40B4-BE49-F238E27FC236}">
                <a16:creationId xmlns:a16="http://schemas.microsoft.com/office/drawing/2014/main" id="{ED307352-DE3F-47AA-BECB-014CD3115562}"/>
              </a:ext>
            </a:extLst>
          </p:cNvPr>
          <p:cNvSpPr>
            <a:spLocks noChangeArrowheads="1"/>
          </p:cNvSpPr>
          <p:nvPr/>
        </p:nvSpPr>
        <p:spPr bwMode="auto">
          <a:xfrm>
            <a:off x="2530388" y="3823624"/>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3" name="Oval 11">
            <a:extLst>
              <a:ext uri="{FF2B5EF4-FFF2-40B4-BE49-F238E27FC236}">
                <a16:creationId xmlns:a16="http://schemas.microsoft.com/office/drawing/2014/main" id="{47689AE4-0BBD-4A93-B755-2420C189764F}"/>
              </a:ext>
            </a:extLst>
          </p:cNvPr>
          <p:cNvSpPr>
            <a:spLocks noChangeArrowheads="1"/>
          </p:cNvSpPr>
          <p:nvPr/>
        </p:nvSpPr>
        <p:spPr bwMode="auto">
          <a:xfrm>
            <a:off x="5243156" y="4311820"/>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4" name="Oval 12">
            <a:extLst>
              <a:ext uri="{FF2B5EF4-FFF2-40B4-BE49-F238E27FC236}">
                <a16:creationId xmlns:a16="http://schemas.microsoft.com/office/drawing/2014/main" id="{C65CB672-C2D2-46BE-8E7F-6186E370EA9E}"/>
              </a:ext>
            </a:extLst>
          </p:cNvPr>
          <p:cNvSpPr>
            <a:spLocks noChangeArrowheads="1"/>
          </p:cNvSpPr>
          <p:nvPr/>
        </p:nvSpPr>
        <p:spPr bwMode="auto">
          <a:xfrm>
            <a:off x="5587261" y="4598292"/>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5" name="Oval 13">
            <a:extLst>
              <a:ext uri="{FF2B5EF4-FFF2-40B4-BE49-F238E27FC236}">
                <a16:creationId xmlns:a16="http://schemas.microsoft.com/office/drawing/2014/main" id="{5A137767-95C9-458B-9CF1-4D71D69C1690}"/>
              </a:ext>
            </a:extLst>
          </p:cNvPr>
          <p:cNvSpPr>
            <a:spLocks noChangeArrowheads="1"/>
          </p:cNvSpPr>
          <p:nvPr/>
        </p:nvSpPr>
        <p:spPr bwMode="auto">
          <a:xfrm>
            <a:off x="5662681" y="4178133"/>
            <a:ext cx="67171" cy="68037"/>
          </a:xfrm>
          <a:prstGeom prst="ellipse">
            <a:avLst/>
          </a:prstGeom>
          <a:solidFill>
            <a:srgbClr val="000000"/>
          </a:solidFill>
          <a:ln w="9525">
            <a:solidFill>
              <a:srgbClr val="000000"/>
            </a:solidFill>
            <a:round/>
            <a:headEnd/>
            <a:tailEnd/>
          </a:ln>
        </p:spPr>
        <p:txBody>
          <a:bodyPr/>
          <a:lstStyle/>
          <a:p>
            <a:endParaRPr lang="en-US"/>
          </a:p>
        </p:txBody>
      </p:sp>
      <p:sp>
        <p:nvSpPr>
          <p:cNvPr id="26" name="Rectangle 14">
            <a:extLst>
              <a:ext uri="{FF2B5EF4-FFF2-40B4-BE49-F238E27FC236}">
                <a16:creationId xmlns:a16="http://schemas.microsoft.com/office/drawing/2014/main" id="{F896F586-4024-401A-9C71-A4C290072F1B}"/>
              </a:ext>
            </a:extLst>
          </p:cNvPr>
          <p:cNvSpPr>
            <a:spLocks noChangeArrowheads="1"/>
          </p:cNvSpPr>
          <p:nvPr/>
        </p:nvSpPr>
        <p:spPr bwMode="auto">
          <a:xfrm>
            <a:off x="2607575" y="4178903"/>
            <a:ext cx="545618" cy="42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a:latin typeface="Tahoma" pitchFamily="34" charset="0"/>
              </a:rPr>
              <a:t>x</a:t>
            </a:r>
            <a:r>
              <a:rPr lang="en-US" baseline="-25000">
                <a:latin typeface="Tahoma" pitchFamily="34" charset="0"/>
              </a:rPr>
              <a:t>1</a:t>
            </a:r>
            <a:endParaRPr lang="en-US"/>
          </a:p>
        </p:txBody>
      </p:sp>
      <p:sp>
        <p:nvSpPr>
          <p:cNvPr id="27" name="Rectangle 15">
            <a:extLst>
              <a:ext uri="{FF2B5EF4-FFF2-40B4-BE49-F238E27FC236}">
                <a16:creationId xmlns:a16="http://schemas.microsoft.com/office/drawing/2014/main" id="{51F99EE6-C8AC-4C7F-B3BA-5B9A86200734}"/>
              </a:ext>
            </a:extLst>
          </p:cNvPr>
          <p:cNvSpPr>
            <a:spLocks noChangeArrowheads="1"/>
          </p:cNvSpPr>
          <p:nvPr/>
        </p:nvSpPr>
        <p:spPr bwMode="auto">
          <a:xfrm>
            <a:off x="1882397" y="4924153"/>
            <a:ext cx="545618" cy="42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a:latin typeface="Tahoma" pitchFamily="34" charset="0"/>
              </a:rPr>
              <a:t>x</a:t>
            </a:r>
            <a:r>
              <a:rPr lang="en-US" baseline="-25000">
                <a:latin typeface="Tahoma" pitchFamily="34" charset="0"/>
              </a:rPr>
              <a:t>2</a:t>
            </a:r>
            <a:endParaRPr lang="en-US"/>
          </a:p>
        </p:txBody>
      </p:sp>
      <p:sp>
        <p:nvSpPr>
          <p:cNvPr id="28" name="Rectangle 16">
            <a:extLst>
              <a:ext uri="{FF2B5EF4-FFF2-40B4-BE49-F238E27FC236}">
                <a16:creationId xmlns:a16="http://schemas.microsoft.com/office/drawing/2014/main" id="{7DA06CBB-4DB4-4757-947B-FB7145651AB7}"/>
              </a:ext>
            </a:extLst>
          </p:cNvPr>
          <p:cNvSpPr>
            <a:spLocks noChangeArrowheads="1"/>
          </p:cNvSpPr>
          <p:nvPr/>
        </p:nvSpPr>
        <p:spPr bwMode="auto">
          <a:xfrm>
            <a:off x="5243156" y="3786621"/>
            <a:ext cx="545618" cy="42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a:latin typeface="Tahoma" pitchFamily="34" charset="0"/>
              </a:rPr>
              <a:t>h</a:t>
            </a:r>
            <a:r>
              <a:rPr lang="en-US" baseline="-25000">
                <a:latin typeface="Tahoma" pitchFamily="34" charset="0"/>
              </a:rPr>
              <a:t>1</a:t>
            </a:r>
            <a:endParaRPr lang="en-US"/>
          </a:p>
        </p:txBody>
      </p:sp>
      <p:sp>
        <p:nvSpPr>
          <p:cNvPr id="29" name="Rectangle 17">
            <a:extLst>
              <a:ext uri="{FF2B5EF4-FFF2-40B4-BE49-F238E27FC236}">
                <a16:creationId xmlns:a16="http://schemas.microsoft.com/office/drawing/2014/main" id="{033DC5A2-7AB7-414C-968B-C615A63EC5F2}"/>
              </a:ext>
            </a:extLst>
          </p:cNvPr>
          <p:cNvSpPr>
            <a:spLocks noChangeArrowheads="1"/>
          </p:cNvSpPr>
          <p:nvPr/>
        </p:nvSpPr>
        <p:spPr bwMode="auto">
          <a:xfrm>
            <a:off x="5525982" y="4311820"/>
            <a:ext cx="545618" cy="42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a:latin typeface="Tahoma" pitchFamily="34" charset="0"/>
              </a:rPr>
              <a:t>h</a:t>
            </a:r>
            <a:r>
              <a:rPr lang="en-US" baseline="-25000">
                <a:latin typeface="Tahoma" pitchFamily="34" charset="0"/>
              </a:rPr>
              <a:t>2</a:t>
            </a:r>
            <a:endParaRPr lang="en-US"/>
          </a:p>
        </p:txBody>
      </p:sp>
      <p:cxnSp>
        <p:nvCxnSpPr>
          <p:cNvPr id="30" name="AutoShape 18">
            <a:extLst>
              <a:ext uri="{FF2B5EF4-FFF2-40B4-BE49-F238E27FC236}">
                <a16:creationId xmlns:a16="http://schemas.microsoft.com/office/drawing/2014/main" id="{4B7B0079-28A0-473F-B8C1-98DA3543C854}"/>
              </a:ext>
            </a:extLst>
          </p:cNvPr>
          <p:cNvCxnSpPr>
            <a:cxnSpLocks noChangeShapeType="1"/>
          </p:cNvCxnSpPr>
          <p:nvPr/>
        </p:nvCxnSpPr>
        <p:spPr bwMode="auto">
          <a:xfrm>
            <a:off x="2597559" y="3891661"/>
            <a:ext cx="2645597" cy="420159"/>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1" name="AutoShape 19">
            <a:extLst>
              <a:ext uri="{FF2B5EF4-FFF2-40B4-BE49-F238E27FC236}">
                <a16:creationId xmlns:a16="http://schemas.microsoft.com/office/drawing/2014/main" id="{0412B91B-8587-4C97-AF73-4E18E80C2FBD}"/>
              </a:ext>
            </a:extLst>
          </p:cNvPr>
          <p:cNvCxnSpPr>
            <a:cxnSpLocks noChangeShapeType="1"/>
          </p:cNvCxnSpPr>
          <p:nvPr/>
        </p:nvCxnSpPr>
        <p:spPr bwMode="auto">
          <a:xfrm flipV="1">
            <a:off x="2880384" y="4379857"/>
            <a:ext cx="2362772" cy="165915"/>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2" name="AutoShape 20">
            <a:extLst>
              <a:ext uri="{FF2B5EF4-FFF2-40B4-BE49-F238E27FC236}">
                <a16:creationId xmlns:a16="http://schemas.microsoft.com/office/drawing/2014/main" id="{4F5831C5-2843-4E9E-9320-6FBC5D3979E8}"/>
              </a:ext>
            </a:extLst>
          </p:cNvPr>
          <p:cNvCxnSpPr>
            <a:cxnSpLocks noChangeShapeType="1"/>
          </p:cNvCxnSpPr>
          <p:nvPr/>
        </p:nvCxnSpPr>
        <p:spPr bwMode="auto">
          <a:xfrm flipV="1">
            <a:off x="2573990" y="4666329"/>
            <a:ext cx="2951992" cy="367639"/>
          </a:xfrm>
          <a:prstGeom prst="straightConnector1">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33" name="Rectangle 21">
            <a:extLst>
              <a:ext uri="{FF2B5EF4-FFF2-40B4-BE49-F238E27FC236}">
                <a16:creationId xmlns:a16="http://schemas.microsoft.com/office/drawing/2014/main" id="{814C6C42-2A40-4DC8-8C97-8649B6E5BE50}"/>
              </a:ext>
            </a:extLst>
          </p:cNvPr>
          <p:cNvSpPr>
            <a:spLocks noChangeArrowheads="1"/>
          </p:cNvSpPr>
          <p:nvPr/>
        </p:nvSpPr>
        <p:spPr bwMode="auto">
          <a:xfrm>
            <a:off x="2880384" y="3054924"/>
            <a:ext cx="1580288" cy="73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dirty="0" err="1">
                <a:latin typeface="Tahoma" pitchFamily="34" charset="0"/>
              </a:rPr>
              <a:t>Không</a:t>
            </a:r>
            <a:r>
              <a:rPr lang="en-US" dirty="0">
                <a:latin typeface="Tahoma" pitchFamily="34" charset="0"/>
              </a:rPr>
              <a:t> </a:t>
            </a:r>
            <a:r>
              <a:rPr lang="en-US" dirty="0" err="1">
                <a:latin typeface="Tahoma" pitchFamily="34" charset="0"/>
              </a:rPr>
              <a:t>gian</a:t>
            </a:r>
            <a:r>
              <a:rPr lang="en-US" dirty="0">
                <a:latin typeface="Tahoma" pitchFamily="34" charset="0"/>
              </a:rPr>
              <a:t> </a:t>
            </a:r>
          </a:p>
          <a:p>
            <a:pPr algn="ctr">
              <a:spcBef>
                <a:spcPts val="300"/>
              </a:spcBef>
            </a:pPr>
            <a:r>
              <a:rPr lang="en-US" dirty="0" err="1">
                <a:latin typeface="Tahoma" pitchFamily="34" charset="0"/>
              </a:rPr>
              <a:t>dữ</a:t>
            </a:r>
            <a:r>
              <a:rPr lang="en-US" dirty="0">
                <a:latin typeface="Tahoma" pitchFamily="34" charset="0"/>
              </a:rPr>
              <a:t> </a:t>
            </a:r>
            <a:r>
              <a:rPr lang="en-US" dirty="0" err="1">
                <a:latin typeface="Tahoma" pitchFamily="34" charset="0"/>
              </a:rPr>
              <a:t>liệu</a:t>
            </a:r>
            <a:endParaRPr lang="en-US" dirty="0"/>
          </a:p>
        </p:txBody>
      </p:sp>
      <p:sp>
        <p:nvSpPr>
          <p:cNvPr id="34" name="Rectangle 22">
            <a:extLst>
              <a:ext uri="{FF2B5EF4-FFF2-40B4-BE49-F238E27FC236}">
                <a16:creationId xmlns:a16="http://schemas.microsoft.com/office/drawing/2014/main" id="{0D5DF4E1-0D1B-4443-953D-292D5D4759AF}"/>
              </a:ext>
            </a:extLst>
          </p:cNvPr>
          <p:cNvSpPr>
            <a:spLocks noChangeArrowheads="1"/>
          </p:cNvSpPr>
          <p:nvPr/>
        </p:nvSpPr>
        <p:spPr bwMode="auto">
          <a:xfrm>
            <a:off x="5125312" y="3091927"/>
            <a:ext cx="1580288" cy="73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dirty="0" err="1">
                <a:latin typeface="Tahoma" pitchFamily="34" charset="0"/>
              </a:rPr>
              <a:t>Không</a:t>
            </a:r>
            <a:r>
              <a:rPr lang="en-US" dirty="0">
                <a:latin typeface="Tahoma" pitchFamily="34" charset="0"/>
              </a:rPr>
              <a:t> </a:t>
            </a:r>
            <a:r>
              <a:rPr lang="en-US" dirty="0" err="1">
                <a:latin typeface="Tahoma" pitchFamily="34" charset="0"/>
              </a:rPr>
              <a:t>gian</a:t>
            </a:r>
            <a:r>
              <a:rPr lang="en-US" dirty="0">
                <a:latin typeface="Tahoma" pitchFamily="34" charset="0"/>
              </a:rPr>
              <a:t> </a:t>
            </a:r>
            <a:r>
              <a:rPr lang="en-US" dirty="0" err="1">
                <a:latin typeface="Tahoma" pitchFamily="34" charset="0"/>
              </a:rPr>
              <a:t>giá</a:t>
            </a:r>
            <a:r>
              <a:rPr lang="en-US" dirty="0">
                <a:latin typeface="Tahoma" pitchFamily="34" charset="0"/>
              </a:rPr>
              <a:t> </a:t>
            </a:r>
            <a:r>
              <a:rPr lang="en-US" dirty="0" err="1">
                <a:latin typeface="Tahoma" pitchFamily="34" charset="0"/>
              </a:rPr>
              <a:t>trị</a:t>
            </a:r>
            <a:r>
              <a:rPr lang="en-US" dirty="0">
                <a:latin typeface="Tahoma" pitchFamily="34" charset="0"/>
              </a:rPr>
              <a:t> </a:t>
            </a:r>
            <a:r>
              <a:rPr lang="en-US" dirty="0" err="1">
                <a:latin typeface="Tahoma" pitchFamily="34" charset="0"/>
              </a:rPr>
              <a:t>băm</a:t>
            </a:r>
            <a:endParaRPr lang="en-US" dirty="0"/>
          </a:p>
        </p:txBody>
      </p:sp>
      <p:sp>
        <p:nvSpPr>
          <p:cNvPr id="36" name="Rectangle 3">
            <a:extLst>
              <a:ext uri="{FF2B5EF4-FFF2-40B4-BE49-F238E27FC236}">
                <a16:creationId xmlns:a16="http://schemas.microsoft.com/office/drawing/2014/main" id="{FC9ECFA6-B8F6-4904-9A50-FF480B3AF893}"/>
              </a:ext>
            </a:extLst>
          </p:cNvPr>
          <p:cNvSpPr txBox="1">
            <a:spLocks noChangeArrowheads="1"/>
          </p:cNvSpPr>
          <p:nvPr/>
        </p:nvSpPr>
        <p:spPr bwMode="auto">
          <a:xfrm>
            <a:off x="142483" y="1471147"/>
            <a:ext cx="8859034" cy="8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914400" lvl="1" indent="-342900">
              <a:lnSpc>
                <a:spcPct val="110000"/>
              </a:lnSpc>
              <a:spcBef>
                <a:spcPts val="400"/>
              </a:spcBef>
              <a:buFont typeface="Arial" pitchFamily="34" charset="0"/>
              <a:buNone/>
            </a:pPr>
            <a:r>
              <a:rPr lang="en-US" sz="2400" kern="0">
                <a:latin typeface="Tahoma" pitchFamily="34" charset="0"/>
              </a:rPr>
              <a:t>- Hàm băm có thể bị trùng: 2 giá trị x khác nhau có cùng giá trị băm</a:t>
            </a:r>
            <a:endParaRPr lang="en-US" sz="2400" kern="0" spc="-100" dirty="0">
              <a:latin typeface="Tahoma" pitchFamily="34" charset="0"/>
            </a:endParaRPr>
          </a:p>
          <a:p>
            <a:pPr marL="400050" lvl="2" indent="571500">
              <a:lnSpc>
                <a:spcPct val="110000"/>
              </a:lnSpc>
              <a:spcBef>
                <a:spcPts val="400"/>
              </a:spcBef>
              <a:buFont typeface="Arial" pitchFamily="34" charset="0"/>
              <a:buNone/>
            </a:pPr>
            <a:endParaRPr lang="en-US" kern="0" dirty="0">
              <a:latin typeface="Tahoma" pitchFamily="34" charset="0"/>
            </a:endParaRPr>
          </a:p>
          <a:p>
            <a:pPr marL="400050" lvl="2" indent="571500">
              <a:lnSpc>
                <a:spcPct val="110000"/>
              </a:lnSpc>
              <a:spcBef>
                <a:spcPts val="400"/>
              </a:spcBef>
              <a:buFont typeface="Arial" pitchFamily="34" charset="0"/>
              <a:buNone/>
            </a:pPr>
            <a:r>
              <a:rPr lang="en-US" kern="0" dirty="0">
                <a:latin typeface="Tahoma" pitchFamily="34" charset="0"/>
              </a:rPr>
              <a:t>   </a:t>
            </a:r>
          </a:p>
        </p:txBody>
      </p:sp>
      <p:sp>
        <p:nvSpPr>
          <p:cNvPr id="37" name="Rectangle 3">
            <a:extLst>
              <a:ext uri="{FF2B5EF4-FFF2-40B4-BE49-F238E27FC236}">
                <a16:creationId xmlns:a16="http://schemas.microsoft.com/office/drawing/2014/main" id="{1AE87A11-9173-4142-B308-1BE31D14D31A}"/>
              </a:ext>
            </a:extLst>
          </p:cNvPr>
          <p:cNvSpPr txBox="1">
            <a:spLocks noChangeArrowheads="1"/>
          </p:cNvSpPr>
          <p:nvPr/>
        </p:nvSpPr>
        <p:spPr bwMode="auto">
          <a:xfrm>
            <a:off x="457200" y="2286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dirty="0">
                <a:solidFill>
                  <a:schemeClr val="bg1"/>
                </a:solidFill>
                <a:latin typeface="Tahoma" pitchFamily="34" charset="0"/>
              </a:rPr>
              <a:t>1) </a:t>
            </a:r>
            <a:r>
              <a:rPr lang="vi-VN" sz="2800" b="1" dirty="0">
                <a:solidFill>
                  <a:schemeClr val="bg1"/>
                </a:solidFill>
                <a:latin typeface="Tahoma" pitchFamily="34" charset="0"/>
              </a:rPr>
              <a:t>Hàm băm</a:t>
            </a:r>
            <a:r>
              <a:rPr lang="en-US" sz="2800" b="1" dirty="0">
                <a:solidFill>
                  <a:schemeClr val="bg1"/>
                </a:solidFill>
                <a:latin typeface="Tahoma" pitchFamily="34" charset="0"/>
              </a:rPr>
              <a:t> (hash function)</a:t>
            </a:r>
            <a:endParaRPr lang="en-US" sz="2800" dirty="0">
              <a:latin typeface="Tahoma" pitchFamily="34" charset="0"/>
            </a:endParaRPr>
          </a:p>
        </p:txBody>
      </p:sp>
      <p:sp>
        <p:nvSpPr>
          <p:cNvPr id="38" name="Rectangle 15">
            <a:extLst>
              <a:ext uri="{FF2B5EF4-FFF2-40B4-BE49-F238E27FC236}">
                <a16:creationId xmlns:a16="http://schemas.microsoft.com/office/drawing/2014/main" id="{C475F305-FB64-4DFF-A366-454C49B8C235}"/>
              </a:ext>
            </a:extLst>
          </p:cNvPr>
          <p:cNvSpPr>
            <a:spLocks noChangeArrowheads="1"/>
          </p:cNvSpPr>
          <p:nvPr/>
        </p:nvSpPr>
        <p:spPr bwMode="auto">
          <a:xfrm>
            <a:off x="2181569" y="3423703"/>
            <a:ext cx="545618" cy="42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300"/>
              </a:spcBef>
            </a:pPr>
            <a:r>
              <a:rPr lang="en-US">
                <a:latin typeface="Tahoma" pitchFamily="34" charset="0"/>
              </a:rPr>
              <a:t>x</a:t>
            </a:r>
            <a:r>
              <a:rPr lang="en-US" baseline="-25000">
                <a:latin typeface="Tahoma" pitchFamily="34" charset="0"/>
              </a:rPr>
              <a:t>3</a:t>
            </a:r>
            <a:endParaRPr lang="en-US"/>
          </a:p>
        </p:txBody>
      </p:sp>
    </p:spTree>
    <p:extLst>
      <p:ext uri="{BB962C8B-B14F-4D97-AF65-F5344CB8AC3E}">
        <p14:creationId xmlns:p14="http://schemas.microsoft.com/office/powerpoint/2010/main" val="3890177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body" idx="1"/>
          </p:nvPr>
        </p:nvSpPr>
        <p:spPr>
          <a:xfrm>
            <a:off x="76200" y="1219200"/>
            <a:ext cx="8991600" cy="5181600"/>
          </a:xfrm>
        </p:spPr>
        <p:txBody>
          <a:bodyPr/>
          <a:lstStyle/>
          <a:p>
            <a:pPr marL="400050" lvl="2" indent="0" eaLnBrk="1" hangingPunct="1">
              <a:lnSpc>
                <a:spcPct val="110000"/>
              </a:lnSpc>
              <a:spcBef>
                <a:spcPts val="400"/>
              </a:spcBef>
              <a:buNone/>
            </a:pPr>
            <a:r>
              <a:rPr lang="en-US" b="1" dirty="0" err="1">
                <a:latin typeface="Tahoma" pitchFamily="34" charset="0"/>
              </a:rPr>
              <a:t>Một</a:t>
            </a:r>
            <a:r>
              <a:rPr lang="en-US" b="1" dirty="0">
                <a:latin typeface="Tahoma" pitchFamily="34" charset="0"/>
              </a:rPr>
              <a:t> </a:t>
            </a:r>
            <a:r>
              <a:rPr lang="en-US" b="1" dirty="0" err="1">
                <a:latin typeface="Tahoma" pitchFamily="34" charset="0"/>
              </a:rPr>
              <a:t>số</a:t>
            </a:r>
            <a:r>
              <a:rPr lang="en-US" b="1" dirty="0">
                <a:latin typeface="Tahoma" pitchFamily="34" charset="0"/>
              </a:rPr>
              <a:t> </a:t>
            </a:r>
            <a:r>
              <a:rPr lang="en-US" b="1" dirty="0" err="1">
                <a:latin typeface="Tahoma" pitchFamily="34" charset="0"/>
              </a:rPr>
              <a:t>ví</a:t>
            </a:r>
            <a:r>
              <a:rPr lang="en-US" b="1" dirty="0">
                <a:latin typeface="Tahoma" pitchFamily="34" charset="0"/>
              </a:rPr>
              <a:t> </a:t>
            </a:r>
            <a:r>
              <a:rPr lang="en-US" b="1" dirty="0" err="1">
                <a:latin typeface="Tahoma" pitchFamily="34" charset="0"/>
              </a:rPr>
              <a:t>dụ</a:t>
            </a:r>
            <a:r>
              <a:rPr lang="en-US" b="1" dirty="0">
                <a:latin typeface="Tahoma" pitchFamily="34" charset="0"/>
              </a:rPr>
              <a:t> </a:t>
            </a:r>
            <a:r>
              <a:rPr lang="en-US" b="1" err="1">
                <a:latin typeface="Tahoma" pitchFamily="34" charset="0"/>
              </a:rPr>
              <a:t>hàm</a:t>
            </a:r>
            <a:r>
              <a:rPr lang="en-US" b="1">
                <a:latin typeface="Tahoma" pitchFamily="34" charset="0"/>
              </a:rPr>
              <a:t> băm dùng trong mã hóa:</a:t>
            </a:r>
            <a:endParaRPr lang="en-US" b="1" dirty="0">
              <a:latin typeface="Tahoma" pitchFamily="34" charset="0"/>
            </a:endParaRPr>
          </a:p>
          <a:p>
            <a:pPr marL="742950" lvl="2" indent="-342900" eaLnBrk="1" hangingPunct="1">
              <a:lnSpc>
                <a:spcPct val="110000"/>
              </a:lnSpc>
              <a:spcBef>
                <a:spcPts val="400"/>
              </a:spcBef>
              <a:buFontTx/>
              <a:buChar char="-"/>
            </a:pPr>
            <a:r>
              <a:rPr lang="en-US" dirty="0" err="1">
                <a:latin typeface="Tahoma" pitchFamily="34" charset="0"/>
              </a:rPr>
              <a:t>Hàm</a:t>
            </a:r>
            <a:r>
              <a:rPr lang="en-US" dirty="0">
                <a:latin typeface="Tahoma" pitchFamily="34" charset="0"/>
              </a:rPr>
              <a:t> </a:t>
            </a:r>
            <a:r>
              <a:rPr lang="en-US" dirty="0" err="1">
                <a:latin typeface="Tahoma" pitchFamily="34" charset="0"/>
              </a:rPr>
              <a:t>băm</a:t>
            </a:r>
            <a:r>
              <a:rPr lang="en-US" dirty="0">
                <a:latin typeface="Tahoma" pitchFamily="34" charset="0"/>
              </a:rPr>
              <a:t> </a:t>
            </a:r>
            <a:r>
              <a:rPr lang="en-US" dirty="0" err="1">
                <a:latin typeface="Tahoma" pitchFamily="34" charset="0"/>
              </a:rPr>
              <a:t>MD5</a:t>
            </a:r>
            <a:r>
              <a:rPr lang="en-US" dirty="0">
                <a:latin typeface="Tahoma" pitchFamily="34" charset="0"/>
              </a:rPr>
              <a:t>: </a:t>
            </a:r>
            <a:r>
              <a:rPr lang="en-US" dirty="0" err="1">
                <a:latin typeface="Tahoma" pitchFamily="34" charset="0"/>
              </a:rPr>
              <a:t>giá</a:t>
            </a:r>
            <a:r>
              <a:rPr lang="en-US" dirty="0">
                <a:latin typeface="Tahoma" pitchFamily="34" charset="0"/>
              </a:rPr>
              <a:t> </a:t>
            </a:r>
            <a:r>
              <a:rPr lang="en-US" dirty="0" err="1">
                <a:latin typeface="Tahoma" pitchFamily="34" charset="0"/>
              </a:rPr>
              <a:t>trị</a:t>
            </a:r>
            <a:r>
              <a:rPr lang="en-US" dirty="0">
                <a:latin typeface="Tahoma" pitchFamily="34" charset="0"/>
              </a:rPr>
              <a:t> </a:t>
            </a:r>
            <a:r>
              <a:rPr lang="en-US" dirty="0" err="1">
                <a:latin typeface="Tahoma" pitchFamily="34" charset="0"/>
              </a:rPr>
              <a:t>băm</a:t>
            </a:r>
            <a:r>
              <a:rPr lang="en-US" dirty="0">
                <a:latin typeface="Tahoma" pitchFamily="34" charset="0"/>
              </a:rPr>
              <a:t> </a:t>
            </a:r>
            <a:r>
              <a:rPr lang="en-US" dirty="0" err="1">
                <a:latin typeface="Tahoma" pitchFamily="34" charset="0"/>
              </a:rPr>
              <a:t>có</a:t>
            </a:r>
            <a:r>
              <a:rPr lang="en-US" dirty="0">
                <a:latin typeface="Tahoma" pitchFamily="34" charset="0"/>
              </a:rPr>
              <a:t> </a:t>
            </a:r>
            <a:r>
              <a:rPr lang="en-US" dirty="0" err="1">
                <a:latin typeface="Tahoma" pitchFamily="34" charset="0"/>
              </a:rPr>
              <a:t>kích</a:t>
            </a:r>
            <a:r>
              <a:rPr lang="en-US" dirty="0">
                <a:latin typeface="Tahoma" pitchFamily="34" charset="0"/>
              </a:rPr>
              <a:t> </a:t>
            </a:r>
            <a:r>
              <a:rPr lang="en-US" dirty="0" err="1">
                <a:latin typeface="Tahoma" pitchFamily="34" charset="0"/>
              </a:rPr>
              <a:t>thước</a:t>
            </a:r>
            <a:r>
              <a:rPr lang="en-US" dirty="0">
                <a:latin typeface="Tahoma" pitchFamily="34" charset="0"/>
              </a:rPr>
              <a:t> 128 </a:t>
            </a:r>
            <a:r>
              <a:rPr lang="en-US" dirty="0" err="1">
                <a:latin typeface="Tahoma" pitchFamily="34" charset="0"/>
              </a:rPr>
              <a:t>bít</a:t>
            </a:r>
            <a:endParaRPr lang="en-US" dirty="0">
              <a:latin typeface="Cambria Math" pitchFamily="18" charset="0"/>
            </a:endParaRPr>
          </a:p>
          <a:p>
            <a:pPr marL="742950" lvl="2" indent="-342900">
              <a:lnSpc>
                <a:spcPct val="110000"/>
              </a:lnSpc>
              <a:spcBef>
                <a:spcPts val="400"/>
              </a:spcBef>
              <a:buFontTx/>
              <a:buChar char="-"/>
            </a:pPr>
            <a:r>
              <a:rPr lang="en-US" dirty="0" err="1">
                <a:latin typeface="Tahoma" pitchFamily="34" charset="0"/>
              </a:rPr>
              <a:t>Hàm</a:t>
            </a:r>
            <a:r>
              <a:rPr lang="en-US" dirty="0">
                <a:latin typeface="Tahoma" pitchFamily="34" charset="0"/>
              </a:rPr>
              <a:t> </a:t>
            </a:r>
            <a:r>
              <a:rPr lang="en-US" dirty="0" err="1">
                <a:latin typeface="Tahoma" pitchFamily="34" charset="0"/>
              </a:rPr>
              <a:t>băm</a:t>
            </a:r>
            <a:r>
              <a:rPr lang="en-US" dirty="0">
                <a:latin typeface="Tahoma" pitchFamily="34" charset="0"/>
              </a:rPr>
              <a:t> SHA-256:  </a:t>
            </a:r>
            <a:r>
              <a:rPr lang="en-US" dirty="0" err="1">
                <a:latin typeface="Tahoma" pitchFamily="34" charset="0"/>
              </a:rPr>
              <a:t>kích</a:t>
            </a:r>
            <a:r>
              <a:rPr lang="en-US" dirty="0">
                <a:latin typeface="Tahoma" pitchFamily="34" charset="0"/>
              </a:rPr>
              <a:t> </a:t>
            </a:r>
            <a:r>
              <a:rPr lang="en-US" dirty="0" err="1">
                <a:latin typeface="Tahoma" pitchFamily="34" charset="0"/>
              </a:rPr>
              <a:t>thước</a:t>
            </a:r>
            <a:r>
              <a:rPr lang="en-US" dirty="0">
                <a:latin typeface="Tahoma" pitchFamily="34" charset="0"/>
              </a:rPr>
              <a:t> 256 </a:t>
            </a:r>
            <a:r>
              <a:rPr lang="en-US" dirty="0" err="1">
                <a:latin typeface="Tahoma" pitchFamily="34" charset="0"/>
              </a:rPr>
              <a:t>bít</a:t>
            </a:r>
            <a:endParaRPr lang="en-US" dirty="0">
              <a:latin typeface="Cambria Math" pitchFamily="18" charset="0"/>
            </a:endParaRPr>
          </a:p>
          <a:p>
            <a:pPr marL="400050" lvl="2" indent="0">
              <a:lnSpc>
                <a:spcPct val="110000"/>
              </a:lnSpc>
              <a:spcBef>
                <a:spcPts val="400"/>
              </a:spcBef>
              <a:buNone/>
            </a:pPr>
            <a:r>
              <a:rPr lang="en-US" dirty="0">
                <a:latin typeface="Tahoma" pitchFamily="34" charset="0"/>
              </a:rPr>
              <a:t>=&gt; </a:t>
            </a:r>
            <a:r>
              <a:rPr lang="en-US" dirty="0" err="1">
                <a:latin typeface="Tahoma" pitchFamily="34" charset="0"/>
              </a:rPr>
              <a:t>các</a:t>
            </a:r>
            <a:r>
              <a:rPr lang="en-US" dirty="0">
                <a:latin typeface="Tahoma" pitchFamily="34" charset="0"/>
              </a:rPr>
              <a:t> </a:t>
            </a:r>
            <a:r>
              <a:rPr lang="en-US" dirty="0" err="1">
                <a:latin typeface="Tahoma" pitchFamily="34" charset="0"/>
              </a:rPr>
              <a:t>hàm</a:t>
            </a:r>
            <a:r>
              <a:rPr lang="en-US" dirty="0">
                <a:latin typeface="Tahoma" pitchFamily="34" charset="0"/>
              </a:rPr>
              <a:t> </a:t>
            </a:r>
            <a:r>
              <a:rPr lang="en-US" dirty="0" err="1">
                <a:latin typeface="Tahoma" pitchFamily="34" charset="0"/>
              </a:rPr>
              <a:t>băm</a:t>
            </a:r>
            <a:r>
              <a:rPr lang="en-US" dirty="0">
                <a:latin typeface="Tahoma" pitchFamily="34" charset="0"/>
              </a:rPr>
              <a:t> </a:t>
            </a:r>
            <a:r>
              <a:rPr lang="en-US" dirty="0" err="1">
                <a:latin typeface="Tahoma" pitchFamily="34" charset="0"/>
              </a:rPr>
              <a:t>MD5</a:t>
            </a:r>
            <a:r>
              <a:rPr lang="en-US" dirty="0">
                <a:latin typeface="Tahoma" pitchFamily="34" charset="0"/>
              </a:rPr>
              <a:t> – </a:t>
            </a:r>
            <a:r>
              <a:rPr lang="en-US" dirty="0" err="1">
                <a:latin typeface="Tahoma" pitchFamily="34" charset="0"/>
              </a:rPr>
              <a:t>SHA256</a:t>
            </a:r>
            <a:r>
              <a:rPr lang="en-US" dirty="0">
                <a:latin typeface="Tahoma" pitchFamily="34" charset="0"/>
              </a:rPr>
              <a:t> </a:t>
            </a:r>
            <a:r>
              <a:rPr lang="en-US" dirty="0" err="1">
                <a:latin typeface="Tahoma" pitchFamily="34" charset="0"/>
              </a:rPr>
              <a:t>rất</a:t>
            </a:r>
            <a:r>
              <a:rPr lang="en-US" dirty="0">
                <a:latin typeface="Tahoma" pitchFamily="34" charset="0"/>
              </a:rPr>
              <a:t> </a:t>
            </a:r>
            <a:r>
              <a:rPr lang="en-US" dirty="0" err="1">
                <a:latin typeface="Tahoma" pitchFamily="34" charset="0"/>
              </a:rPr>
              <a:t>hiếm</a:t>
            </a:r>
            <a:r>
              <a:rPr lang="en-US" dirty="0">
                <a:latin typeface="Tahoma" pitchFamily="34" charset="0"/>
              </a:rPr>
              <a:t> </a:t>
            </a:r>
            <a:r>
              <a:rPr lang="en-US" dirty="0" err="1">
                <a:latin typeface="Tahoma" pitchFamily="34" charset="0"/>
              </a:rPr>
              <a:t>khi</a:t>
            </a:r>
            <a:r>
              <a:rPr lang="en-US" dirty="0">
                <a:latin typeface="Tahoma" pitchFamily="34" charset="0"/>
              </a:rPr>
              <a:t> </a:t>
            </a:r>
            <a:r>
              <a:rPr lang="en-US" dirty="0" err="1">
                <a:latin typeface="Tahoma" pitchFamily="34" charset="0"/>
              </a:rPr>
              <a:t>bị</a:t>
            </a:r>
            <a:r>
              <a:rPr lang="en-US" dirty="0">
                <a:latin typeface="Tahoma" pitchFamily="34" charset="0"/>
              </a:rPr>
              <a:t> </a:t>
            </a:r>
            <a:r>
              <a:rPr lang="en-US" dirty="0" err="1">
                <a:latin typeface="Tahoma" pitchFamily="34" charset="0"/>
              </a:rPr>
              <a:t>trùng</a:t>
            </a:r>
            <a:r>
              <a:rPr lang="en-US" dirty="0">
                <a:latin typeface="Tahoma" pitchFamily="34" charset="0"/>
              </a:rPr>
              <a:t>.</a:t>
            </a:r>
          </a:p>
          <a:p>
            <a:pPr marL="1314450" lvl="4" indent="571500" eaLnBrk="1" hangingPunct="1">
              <a:lnSpc>
                <a:spcPct val="110000"/>
              </a:lnSpc>
              <a:spcBef>
                <a:spcPts val="400"/>
              </a:spcBef>
              <a:buFont typeface="Arial" pitchFamily="34" charset="0"/>
              <a:buNone/>
            </a:pPr>
            <a:endParaRPr lang="en-US" dirty="0">
              <a:latin typeface="Tahoma" pitchFamily="34" charset="0"/>
            </a:endParaRPr>
          </a:p>
          <a:p>
            <a:pPr marL="400050" lvl="2" indent="571500" eaLnBrk="1" hangingPunct="1">
              <a:lnSpc>
                <a:spcPct val="110000"/>
              </a:lnSpc>
              <a:spcBef>
                <a:spcPts val="400"/>
              </a:spcBef>
              <a:buFont typeface="Arial" pitchFamily="34" charset="0"/>
              <a:buNone/>
            </a:pPr>
            <a:r>
              <a:rPr lang="en-US" dirty="0">
                <a:latin typeface="Tahoma" pitchFamily="34" charset="0"/>
              </a:rPr>
              <a:t> </a:t>
            </a:r>
          </a:p>
        </p:txBody>
      </p:sp>
      <p:sp>
        <p:nvSpPr>
          <p:cNvPr id="26112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 name="Rectangle 3"/>
          <p:cNvSpPr txBox="1">
            <a:spLocks noChangeArrowheads="1"/>
          </p:cNvSpPr>
          <p:nvPr/>
        </p:nvSpPr>
        <p:spPr bwMode="auto">
          <a:xfrm>
            <a:off x="457200" y="2286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dirty="0">
                <a:solidFill>
                  <a:schemeClr val="bg1"/>
                </a:solidFill>
                <a:latin typeface="Tahoma" pitchFamily="34" charset="0"/>
              </a:rPr>
              <a:t>1) </a:t>
            </a:r>
            <a:r>
              <a:rPr lang="vi-VN" sz="2800" b="1" dirty="0">
                <a:solidFill>
                  <a:schemeClr val="bg1"/>
                </a:solidFill>
                <a:latin typeface="Tahoma" pitchFamily="34" charset="0"/>
              </a:rPr>
              <a:t>Hàm băm</a:t>
            </a:r>
            <a:r>
              <a:rPr lang="en-US" sz="2800" b="1" dirty="0">
                <a:solidFill>
                  <a:schemeClr val="bg1"/>
                </a:solidFill>
                <a:latin typeface="Tahoma" pitchFamily="34" charset="0"/>
              </a:rPr>
              <a:t> (hash function)</a:t>
            </a:r>
            <a:endParaRPr lang="en-US" sz="2800" dirty="0">
              <a:latin typeface="Tahoma" pitchFamily="34" charset="0"/>
            </a:endParaRPr>
          </a:p>
        </p:txBody>
      </p:sp>
      <p:pic>
        <p:nvPicPr>
          <p:cNvPr id="3" name="Picture 2">
            <a:extLst>
              <a:ext uri="{FF2B5EF4-FFF2-40B4-BE49-F238E27FC236}">
                <a16:creationId xmlns:a16="http://schemas.microsoft.com/office/drawing/2014/main" id="{70693ACC-0745-4E00-B014-88F9B515D192}"/>
              </a:ext>
            </a:extLst>
          </p:cNvPr>
          <p:cNvPicPr>
            <a:picLocks noChangeAspect="1"/>
          </p:cNvPicPr>
          <p:nvPr/>
        </p:nvPicPr>
        <p:blipFill rotWithShape="1">
          <a:blip r:embed="rId3"/>
          <a:srcRect b="17893"/>
          <a:stretch/>
        </p:blipFill>
        <p:spPr>
          <a:xfrm>
            <a:off x="622535" y="3121947"/>
            <a:ext cx="7927523" cy="3659853"/>
          </a:xfrm>
          <a:prstGeom prst="rect">
            <a:avLst/>
          </a:prstGeom>
        </p:spPr>
      </p:pic>
    </p:spTree>
    <p:extLst>
      <p:ext uri="{BB962C8B-B14F-4D97-AF65-F5344CB8AC3E}">
        <p14:creationId xmlns:p14="http://schemas.microsoft.com/office/powerpoint/2010/main" val="272241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1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152400"/>
            <a:ext cx="7772400" cy="762000"/>
          </a:xfrm>
        </p:spPr>
        <p:txBody>
          <a:bodyPr/>
          <a:lstStyle/>
          <a:p>
            <a:pPr eaLnBrk="1" hangingPunct="1"/>
            <a:r>
              <a:rPr lang="en-US" sz="3200" b="1" dirty="0">
                <a:latin typeface="Tahoma" pitchFamily="34" charset="0"/>
              </a:rPr>
              <a:t>III. </a:t>
            </a:r>
            <a:r>
              <a:rPr lang="en-US" sz="3200" b="1" dirty="0" err="1">
                <a:latin typeface="Tahoma" pitchFamily="34" charset="0"/>
              </a:rPr>
              <a:t>Bảng</a:t>
            </a:r>
            <a:r>
              <a:rPr lang="en-US" sz="3200" b="1" dirty="0">
                <a:latin typeface="Tahoma" pitchFamily="34" charset="0"/>
              </a:rPr>
              <a:t> </a:t>
            </a:r>
            <a:r>
              <a:rPr lang="en-US" sz="3200" b="1" dirty="0" err="1">
                <a:latin typeface="Tahoma" pitchFamily="34" charset="0"/>
              </a:rPr>
              <a:t>băm</a:t>
            </a:r>
            <a:r>
              <a:rPr lang="en-US" sz="3200" b="1" dirty="0">
                <a:latin typeface="Tahoma" pitchFamily="34" charset="0"/>
              </a:rPr>
              <a:t> (hash)</a:t>
            </a:r>
          </a:p>
        </p:txBody>
      </p:sp>
      <p:sp>
        <p:nvSpPr>
          <p:cNvPr id="26010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5" name="Rectangle 3">
            <a:extLst>
              <a:ext uri="{FF2B5EF4-FFF2-40B4-BE49-F238E27FC236}">
                <a16:creationId xmlns:a16="http://schemas.microsoft.com/office/drawing/2014/main" id="{075D73E6-C675-4099-AAD2-1F32272FF3EE}"/>
              </a:ext>
            </a:extLst>
          </p:cNvPr>
          <p:cNvSpPr txBox="1">
            <a:spLocks noChangeArrowheads="1"/>
          </p:cNvSpPr>
          <p:nvPr/>
        </p:nvSpPr>
        <p:spPr bwMode="auto">
          <a:xfrm>
            <a:off x="533400" y="1158353"/>
            <a:ext cx="8077200" cy="609600"/>
          </a:xfrm>
          <a:prstGeom prst="rect">
            <a:avLst/>
          </a:prstGeom>
          <a:noFill/>
          <a:ln w="9525">
            <a:noFill/>
            <a:miter lim="800000"/>
            <a:headEnd/>
            <a:tailEnd/>
          </a:ln>
        </p:spPr>
        <p:txBody>
          <a:bodyPr/>
          <a:lstStyle/>
          <a:p>
            <a:pPr marL="0" lvl="1">
              <a:lnSpc>
                <a:spcPct val="110000"/>
              </a:lnSpc>
              <a:spcBef>
                <a:spcPts val="400"/>
              </a:spcBef>
            </a:pPr>
            <a:r>
              <a:rPr lang="en-US" sz="2800" b="1" dirty="0">
                <a:solidFill>
                  <a:srgbClr val="00B050"/>
                </a:solidFill>
                <a:latin typeface="Tahoma" pitchFamily="34" charset="0"/>
              </a:rPr>
              <a:t>2) </a:t>
            </a:r>
            <a:r>
              <a:rPr lang="en-US" sz="2800" b="1" dirty="0" err="1">
                <a:solidFill>
                  <a:srgbClr val="00B050"/>
                </a:solidFill>
                <a:latin typeface="Tahoma" pitchFamily="34" charset="0"/>
              </a:rPr>
              <a:t>Bảng</a:t>
            </a:r>
            <a:r>
              <a:rPr lang="vi-VN" sz="2800" b="1" dirty="0">
                <a:solidFill>
                  <a:srgbClr val="00B050"/>
                </a:solidFill>
                <a:latin typeface="Tahoma" pitchFamily="34" charset="0"/>
              </a:rPr>
              <a:t> băm</a:t>
            </a:r>
            <a:r>
              <a:rPr lang="en-US" sz="2800" b="1" dirty="0">
                <a:solidFill>
                  <a:srgbClr val="00B050"/>
                </a:solidFill>
                <a:latin typeface="Tahoma" pitchFamily="34" charset="0"/>
              </a:rPr>
              <a:t> (hash table)</a:t>
            </a:r>
            <a:endParaRPr lang="en-US" sz="2800" dirty="0">
              <a:solidFill>
                <a:srgbClr val="00B050"/>
              </a:solidFill>
              <a:latin typeface="Tahoma" pitchFamily="34" charset="0"/>
            </a:endParaRPr>
          </a:p>
        </p:txBody>
      </p:sp>
      <p:sp>
        <p:nvSpPr>
          <p:cNvPr id="36" name="Rectangle 3">
            <a:extLst>
              <a:ext uri="{FF2B5EF4-FFF2-40B4-BE49-F238E27FC236}">
                <a16:creationId xmlns:a16="http://schemas.microsoft.com/office/drawing/2014/main" id="{FC9ECFA6-B8F6-4904-9A50-FF480B3AF893}"/>
              </a:ext>
            </a:extLst>
          </p:cNvPr>
          <p:cNvSpPr txBox="1">
            <a:spLocks noChangeArrowheads="1"/>
          </p:cNvSpPr>
          <p:nvPr/>
        </p:nvSpPr>
        <p:spPr bwMode="auto">
          <a:xfrm>
            <a:off x="282222" y="1912493"/>
            <a:ext cx="8839200" cy="1094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lvl="1" indent="571500">
              <a:lnSpc>
                <a:spcPct val="110000"/>
              </a:lnSpc>
              <a:spcBef>
                <a:spcPts val="400"/>
              </a:spcBef>
              <a:buFont typeface="Arial" pitchFamily="34" charset="0"/>
              <a:buNone/>
            </a:pPr>
            <a:r>
              <a:rPr lang="en-US" sz="2400" kern="0" dirty="0" err="1">
                <a:latin typeface="Tahoma" pitchFamily="34" charset="0"/>
              </a:rPr>
              <a:t>Là</a:t>
            </a:r>
            <a:r>
              <a:rPr lang="en-US" sz="2400" kern="0" dirty="0">
                <a:latin typeface="Tahoma" pitchFamily="34" charset="0"/>
              </a:rPr>
              <a:t> </a:t>
            </a:r>
            <a:r>
              <a:rPr lang="en-US" sz="2400" kern="0" dirty="0" err="1">
                <a:latin typeface="Tahoma" pitchFamily="34" charset="0"/>
              </a:rPr>
              <a:t>mảng</a:t>
            </a:r>
            <a:r>
              <a:rPr lang="en-US" sz="2400" kern="0" dirty="0">
                <a:latin typeface="Tahoma" pitchFamily="34" charset="0"/>
              </a:rPr>
              <a:t> </a:t>
            </a:r>
            <a:r>
              <a:rPr lang="en-US" sz="2400" kern="0" dirty="0" err="1">
                <a:latin typeface="Tahoma" pitchFamily="34" charset="0"/>
              </a:rPr>
              <a:t>được</a:t>
            </a:r>
            <a:r>
              <a:rPr lang="en-US" sz="2400" kern="0" dirty="0">
                <a:latin typeface="Tahoma" pitchFamily="34" charset="0"/>
              </a:rPr>
              <a:t> </a:t>
            </a:r>
            <a:r>
              <a:rPr lang="en-US" sz="2400" kern="0" dirty="0" err="1">
                <a:latin typeface="Tahoma" pitchFamily="34" charset="0"/>
              </a:rPr>
              <a:t>đánh</a:t>
            </a:r>
            <a:r>
              <a:rPr lang="en-US" sz="2400" kern="0" dirty="0">
                <a:latin typeface="Tahoma" pitchFamily="34" charset="0"/>
              </a:rPr>
              <a:t> </a:t>
            </a:r>
            <a:r>
              <a:rPr lang="en-US" sz="2400" kern="0" dirty="0" err="1">
                <a:latin typeface="Tahoma" pitchFamily="34" charset="0"/>
              </a:rPr>
              <a:t>chỉ</a:t>
            </a:r>
            <a:r>
              <a:rPr lang="en-US" sz="2400" kern="0" dirty="0">
                <a:latin typeface="Tahoma" pitchFamily="34" charset="0"/>
              </a:rPr>
              <a:t> </a:t>
            </a:r>
            <a:r>
              <a:rPr lang="en-US" sz="2400" kern="0" dirty="0" err="1">
                <a:latin typeface="Tahoma" pitchFamily="34" charset="0"/>
              </a:rPr>
              <a:t>số</a:t>
            </a:r>
            <a:r>
              <a:rPr lang="en-US" sz="2400" kern="0" dirty="0">
                <a:latin typeface="Tahoma" pitchFamily="34" charset="0"/>
              </a:rPr>
              <a:t> </a:t>
            </a:r>
            <a:r>
              <a:rPr lang="en-US" sz="2400" kern="0" dirty="0" err="1">
                <a:latin typeface="Tahoma" pitchFamily="34" charset="0"/>
              </a:rPr>
              <a:t>theo</a:t>
            </a:r>
            <a:r>
              <a:rPr lang="en-US" sz="2400" kern="0" dirty="0">
                <a:latin typeface="Tahoma" pitchFamily="34" charset="0"/>
              </a:rPr>
              <a:t> </a:t>
            </a:r>
            <a:r>
              <a:rPr lang="en-US" sz="2400" kern="0" dirty="0" err="1">
                <a:latin typeface="Tahoma" pitchFamily="34" charset="0"/>
              </a:rPr>
              <a:t>các</a:t>
            </a:r>
            <a:r>
              <a:rPr lang="en-US" sz="2400" kern="0" dirty="0">
                <a:latin typeface="Tahoma" pitchFamily="34" charset="0"/>
              </a:rPr>
              <a:t> </a:t>
            </a:r>
            <a:r>
              <a:rPr lang="en-US" sz="2400" kern="0" dirty="0" err="1">
                <a:latin typeface="Tahoma" pitchFamily="34" charset="0"/>
              </a:rPr>
              <a:t>giá</a:t>
            </a:r>
            <a:r>
              <a:rPr lang="en-US" sz="2400" kern="0" dirty="0">
                <a:latin typeface="Tahoma" pitchFamily="34" charset="0"/>
              </a:rPr>
              <a:t> </a:t>
            </a:r>
            <a:r>
              <a:rPr lang="en-US" sz="2400" kern="0" dirty="0" err="1">
                <a:latin typeface="Tahoma" pitchFamily="34" charset="0"/>
              </a:rPr>
              <a:t>trị</a:t>
            </a:r>
            <a:r>
              <a:rPr lang="en-US" sz="2400" kern="0" dirty="0">
                <a:latin typeface="Tahoma" pitchFamily="34" charset="0"/>
              </a:rPr>
              <a:t> </a:t>
            </a:r>
            <a:r>
              <a:rPr lang="en-US" sz="2400" kern="0" dirty="0" err="1">
                <a:latin typeface="Tahoma" pitchFamily="34" charset="0"/>
              </a:rPr>
              <a:t>băm</a:t>
            </a:r>
            <a:r>
              <a:rPr lang="en-US" sz="2400" kern="0" dirty="0">
                <a:latin typeface="Tahoma" pitchFamily="34" charset="0"/>
              </a:rPr>
              <a:t>:</a:t>
            </a:r>
          </a:p>
          <a:p>
            <a:pPr marL="0" lvl="1" indent="571500">
              <a:lnSpc>
                <a:spcPct val="110000"/>
              </a:lnSpc>
              <a:spcBef>
                <a:spcPts val="400"/>
              </a:spcBef>
              <a:buFont typeface="Arial" pitchFamily="34" charset="0"/>
              <a:buNone/>
            </a:pPr>
            <a:r>
              <a:rPr lang="en-US" sz="2400" kern="0">
                <a:latin typeface="Tahoma" pitchFamily="34" charset="0"/>
              </a:rPr>
              <a:t>- Hàm băm H(x) = x mod m</a:t>
            </a:r>
            <a:br>
              <a:rPr lang="en-US" sz="2400" kern="0">
                <a:latin typeface="Tahoma" pitchFamily="34" charset="0"/>
              </a:rPr>
            </a:br>
            <a:r>
              <a:rPr lang="en-US" sz="2400" kern="0">
                <a:latin typeface="Tahoma" pitchFamily="34" charset="0"/>
              </a:rPr>
              <a:t>        Nếu </a:t>
            </a:r>
            <a:r>
              <a:rPr lang="en-US" sz="2400" kern="0" dirty="0">
                <a:latin typeface="Tahoma" pitchFamily="34" charset="0"/>
              </a:rPr>
              <a:t>m = 5 -&gt; </a:t>
            </a:r>
            <a:r>
              <a:rPr lang="en-US" sz="2400" kern="0" dirty="0" err="1">
                <a:latin typeface="Tahoma" pitchFamily="34" charset="0"/>
              </a:rPr>
              <a:t>mảng</a:t>
            </a:r>
            <a:r>
              <a:rPr lang="en-US" sz="2400" kern="0" dirty="0">
                <a:latin typeface="Tahoma" pitchFamily="34" charset="0"/>
              </a:rPr>
              <a:t> </a:t>
            </a:r>
            <a:r>
              <a:rPr lang="en-US" sz="2400" kern="0" dirty="0" err="1">
                <a:latin typeface="Tahoma" pitchFamily="34" charset="0"/>
              </a:rPr>
              <a:t>có</a:t>
            </a:r>
            <a:r>
              <a:rPr lang="en-US" sz="2400" kern="0" dirty="0">
                <a:latin typeface="Tahoma" pitchFamily="34" charset="0"/>
              </a:rPr>
              <a:t> 5 </a:t>
            </a:r>
            <a:r>
              <a:rPr lang="en-US" sz="2400" kern="0" dirty="0" err="1">
                <a:latin typeface="Tahoma" pitchFamily="34" charset="0"/>
              </a:rPr>
              <a:t>phần</a:t>
            </a:r>
            <a:r>
              <a:rPr lang="en-US" sz="2400" kern="0" dirty="0">
                <a:latin typeface="Tahoma" pitchFamily="34" charset="0"/>
              </a:rPr>
              <a:t> </a:t>
            </a:r>
            <a:r>
              <a:rPr lang="en-US" sz="2400" kern="0" dirty="0" err="1">
                <a:latin typeface="Tahoma" pitchFamily="34" charset="0"/>
              </a:rPr>
              <a:t>tử</a:t>
            </a:r>
            <a:endParaRPr lang="en-US" sz="2400" kern="0" dirty="0">
              <a:latin typeface="Tahoma" pitchFamily="34" charset="0"/>
            </a:endParaRPr>
          </a:p>
          <a:p>
            <a:pPr marL="400050" lvl="2" indent="571500">
              <a:lnSpc>
                <a:spcPct val="110000"/>
              </a:lnSpc>
              <a:spcBef>
                <a:spcPts val="400"/>
              </a:spcBef>
              <a:buFont typeface="Arial" pitchFamily="34" charset="0"/>
              <a:buNone/>
            </a:pPr>
            <a:endParaRPr lang="en-US" kern="0" dirty="0">
              <a:latin typeface="Tahoma" pitchFamily="34" charset="0"/>
            </a:endParaRPr>
          </a:p>
          <a:p>
            <a:pPr marL="400050" lvl="2" indent="571500">
              <a:lnSpc>
                <a:spcPct val="110000"/>
              </a:lnSpc>
              <a:spcBef>
                <a:spcPts val="400"/>
              </a:spcBef>
              <a:buFont typeface="Arial" pitchFamily="34" charset="0"/>
              <a:buNone/>
            </a:pPr>
            <a:r>
              <a:rPr lang="en-US" kern="0" dirty="0">
                <a:latin typeface="Tahoma" pitchFamily="34" charset="0"/>
              </a:rPr>
              <a:t>   </a:t>
            </a:r>
          </a:p>
        </p:txBody>
      </p:sp>
      <p:graphicFrame>
        <p:nvGraphicFramePr>
          <p:cNvPr id="37" name="Table 36">
            <a:extLst>
              <a:ext uri="{FF2B5EF4-FFF2-40B4-BE49-F238E27FC236}">
                <a16:creationId xmlns:a16="http://schemas.microsoft.com/office/drawing/2014/main" id="{8379AC69-D10A-42F7-B421-E1351FB3C11F}"/>
              </a:ext>
            </a:extLst>
          </p:cNvPr>
          <p:cNvGraphicFramePr>
            <a:graphicFrameLocks noGrp="1"/>
          </p:cNvGraphicFramePr>
          <p:nvPr>
            <p:extLst>
              <p:ext uri="{D42A27DB-BD31-4B8C-83A1-F6EECF244321}">
                <p14:modId xmlns:p14="http://schemas.microsoft.com/office/powerpoint/2010/main" val="2944237462"/>
              </p:ext>
            </p:extLst>
          </p:nvPr>
        </p:nvGraphicFramePr>
        <p:xfrm>
          <a:off x="4191000" y="3429000"/>
          <a:ext cx="533400" cy="19812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tblGrid>
              <a:tr h="370840">
                <a:tc>
                  <a:txBody>
                    <a:bodyPr/>
                    <a:lstStyle/>
                    <a:p>
                      <a:pPr algn="ctr"/>
                      <a:endParaRPr lang="en-US" sz="2000"/>
                    </a:p>
                  </a:txBody>
                  <a:tcPr/>
                </a:tc>
                <a:extLst>
                  <a:ext uri="{0D108BD9-81ED-4DB2-BD59-A6C34878D82A}">
                    <a16:rowId xmlns:a16="http://schemas.microsoft.com/office/drawing/2014/main" val="10000"/>
                  </a:ext>
                </a:extLst>
              </a:tr>
              <a:tr h="370840">
                <a:tc>
                  <a:txBody>
                    <a:bodyPr/>
                    <a:lstStyle/>
                    <a:p>
                      <a:pPr algn="ctr"/>
                      <a:endParaRPr lang="en-US" sz="2000" dirty="0"/>
                    </a:p>
                  </a:txBody>
                  <a:tcPr/>
                </a:tc>
                <a:extLst>
                  <a:ext uri="{0D108BD9-81ED-4DB2-BD59-A6C34878D82A}">
                    <a16:rowId xmlns:a16="http://schemas.microsoft.com/office/drawing/2014/main" val="10001"/>
                  </a:ext>
                </a:extLst>
              </a:tr>
              <a:tr h="370840">
                <a:tc>
                  <a:txBody>
                    <a:bodyPr/>
                    <a:lstStyle/>
                    <a:p>
                      <a:pPr algn="ctr"/>
                      <a:endParaRPr lang="en-US" sz="2000" dirty="0"/>
                    </a:p>
                  </a:txBody>
                  <a:tcPr/>
                </a:tc>
                <a:extLst>
                  <a:ext uri="{0D108BD9-81ED-4DB2-BD59-A6C34878D82A}">
                    <a16:rowId xmlns:a16="http://schemas.microsoft.com/office/drawing/2014/main" val="10002"/>
                  </a:ext>
                </a:extLst>
              </a:tr>
              <a:tr h="370840">
                <a:tc>
                  <a:txBody>
                    <a:bodyPr/>
                    <a:lstStyle/>
                    <a:p>
                      <a:pPr algn="ctr"/>
                      <a:endParaRPr lang="en-US" sz="2000"/>
                    </a:p>
                  </a:txBody>
                  <a:tcPr/>
                </a:tc>
                <a:extLst>
                  <a:ext uri="{0D108BD9-81ED-4DB2-BD59-A6C34878D82A}">
                    <a16:rowId xmlns:a16="http://schemas.microsoft.com/office/drawing/2014/main" val="10003"/>
                  </a:ext>
                </a:extLst>
              </a:tr>
              <a:tr h="370840">
                <a:tc>
                  <a:txBody>
                    <a:bodyPr/>
                    <a:lstStyle/>
                    <a:p>
                      <a:pPr algn="ctr"/>
                      <a:endParaRPr lang="en-US" sz="2000" dirty="0"/>
                    </a:p>
                  </a:txBody>
                  <a:tcPr/>
                </a:tc>
                <a:extLst>
                  <a:ext uri="{0D108BD9-81ED-4DB2-BD59-A6C34878D82A}">
                    <a16:rowId xmlns:a16="http://schemas.microsoft.com/office/drawing/2014/main" val="10004"/>
                  </a:ext>
                </a:extLst>
              </a:tr>
            </a:tbl>
          </a:graphicData>
        </a:graphic>
      </p:graphicFrame>
      <p:sp>
        <p:nvSpPr>
          <p:cNvPr id="38" name="TextBox 5">
            <a:extLst>
              <a:ext uri="{FF2B5EF4-FFF2-40B4-BE49-F238E27FC236}">
                <a16:creationId xmlns:a16="http://schemas.microsoft.com/office/drawing/2014/main" id="{71446904-95D4-460D-8D29-B0C73384FEEF}"/>
              </a:ext>
            </a:extLst>
          </p:cNvPr>
          <p:cNvSpPr txBox="1">
            <a:spLocks noChangeArrowheads="1"/>
          </p:cNvSpPr>
          <p:nvPr/>
        </p:nvSpPr>
        <p:spPr bwMode="auto">
          <a:xfrm>
            <a:off x="3663950" y="5038725"/>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4</a:t>
            </a:r>
          </a:p>
        </p:txBody>
      </p:sp>
      <p:sp>
        <p:nvSpPr>
          <p:cNvPr id="39" name="TextBox 5">
            <a:extLst>
              <a:ext uri="{FF2B5EF4-FFF2-40B4-BE49-F238E27FC236}">
                <a16:creationId xmlns:a16="http://schemas.microsoft.com/office/drawing/2014/main" id="{C3B02476-0B15-4B59-8905-52BE1A8A6815}"/>
              </a:ext>
            </a:extLst>
          </p:cNvPr>
          <p:cNvSpPr txBox="1">
            <a:spLocks noChangeArrowheads="1"/>
          </p:cNvSpPr>
          <p:nvPr/>
        </p:nvSpPr>
        <p:spPr bwMode="auto">
          <a:xfrm>
            <a:off x="3649662" y="4643438"/>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3</a:t>
            </a:r>
          </a:p>
        </p:txBody>
      </p:sp>
      <p:sp>
        <p:nvSpPr>
          <p:cNvPr id="40" name="TextBox 5">
            <a:extLst>
              <a:ext uri="{FF2B5EF4-FFF2-40B4-BE49-F238E27FC236}">
                <a16:creationId xmlns:a16="http://schemas.microsoft.com/office/drawing/2014/main" id="{AD743852-0827-4CBC-94F7-8A82A0BE96C2}"/>
              </a:ext>
            </a:extLst>
          </p:cNvPr>
          <p:cNvSpPr txBox="1">
            <a:spLocks noChangeArrowheads="1"/>
          </p:cNvSpPr>
          <p:nvPr/>
        </p:nvSpPr>
        <p:spPr bwMode="auto">
          <a:xfrm>
            <a:off x="3644900" y="4243388"/>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2</a:t>
            </a:r>
          </a:p>
        </p:txBody>
      </p:sp>
      <p:sp>
        <p:nvSpPr>
          <p:cNvPr id="41" name="TextBox 5">
            <a:extLst>
              <a:ext uri="{FF2B5EF4-FFF2-40B4-BE49-F238E27FC236}">
                <a16:creationId xmlns:a16="http://schemas.microsoft.com/office/drawing/2014/main" id="{3FA2D6DA-8B8E-49CB-B098-0B412206764D}"/>
              </a:ext>
            </a:extLst>
          </p:cNvPr>
          <p:cNvSpPr txBox="1">
            <a:spLocks noChangeArrowheads="1"/>
          </p:cNvSpPr>
          <p:nvPr/>
        </p:nvSpPr>
        <p:spPr bwMode="auto">
          <a:xfrm>
            <a:off x="3648075" y="3852863"/>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1</a:t>
            </a:r>
          </a:p>
        </p:txBody>
      </p:sp>
      <p:sp>
        <p:nvSpPr>
          <p:cNvPr id="42" name="TextBox 5">
            <a:extLst>
              <a:ext uri="{FF2B5EF4-FFF2-40B4-BE49-F238E27FC236}">
                <a16:creationId xmlns:a16="http://schemas.microsoft.com/office/drawing/2014/main" id="{A554A65D-49D4-472D-B660-BF5F4A5F9E24}"/>
              </a:ext>
            </a:extLst>
          </p:cNvPr>
          <p:cNvSpPr txBox="1">
            <a:spLocks noChangeArrowheads="1"/>
          </p:cNvSpPr>
          <p:nvPr/>
        </p:nvSpPr>
        <p:spPr bwMode="auto">
          <a:xfrm>
            <a:off x="3643312" y="3451225"/>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0</a:t>
            </a:r>
          </a:p>
        </p:txBody>
      </p:sp>
      <p:sp>
        <p:nvSpPr>
          <p:cNvPr id="12" name="Rectangle 3">
            <a:extLst>
              <a:ext uri="{FF2B5EF4-FFF2-40B4-BE49-F238E27FC236}">
                <a16:creationId xmlns:a16="http://schemas.microsoft.com/office/drawing/2014/main" id="{AB7A9F26-2DD4-45C2-BA63-DF33BDE76060}"/>
              </a:ext>
            </a:extLst>
          </p:cNvPr>
          <p:cNvSpPr txBox="1">
            <a:spLocks noChangeArrowheads="1"/>
          </p:cNvSpPr>
          <p:nvPr/>
        </p:nvSpPr>
        <p:spPr bwMode="auto">
          <a:xfrm>
            <a:off x="211628" y="5537369"/>
            <a:ext cx="8839200" cy="71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lvl="1" indent="571500">
              <a:lnSpc>
                <a:spcPct val="110000"/>
              </a:lnSpc>
              <a:spcBef>
                <a:spcPts val="400"/>
              </a:spcBef>
              <a:buFont typeface="Arial" pitchFamily="34" charset="0"/>
              <a:buNone/>
            </a:pPr>
            <a:r>
              <a:rPr lang="en-US" sz="2400" kern="0">
                <a:latin typeface="Tahoma" pitchFamily="34" charset="0"/>
              </a:rPr>
              <a:t>Lưu giá trị x vào bảng băm: x lưu vào ô có chỉ số H(x)</a:t>
            </a:r>
            <a:endParaRPr lang="en-US" sz="2400" kern="0" dirty="0">
              <a:latin typeface="Tahoma" pitchFamily="34" charset="0"/>
            </a:endParaRPr>
          </a:p>
          <a:p>
            <a:pPr marL="400050" lvl="2" indent="571500">
              <a:lnSpc>
                <a:spcPct val="110000"/>
              </a:lnSpc>
              <a:spcBef>
                <a:spcPts val="400"/>
              </a:spcBef>
              <a:buFont typeface="Arial" pitchFamily="34" charset="0"/>
              <a:buNone/>
            </a:pPr>
            <a:endParaRPr lang="en-US" kern="0" dirty="0">
              <a:latin typeface="Tahoma" pitchFamily="34" charset="0"/>
            </a:endParaRPr>
          </a:p>
          <a:p>
            <a:pPr marL="400050" lvl="2" indent="571500">
              <a:lnSpc>
                <a:spcPct val="110000"/>
              </a:lnSpc>
              <a:spcBef>
                <a:spcPts val="400"/>
              </a:spcBef>
              <a:buFont typeface="Arial" pitchFamily="34" charset="0"/>
              <a:buNone/>
            </a:pPr>
            <a:r>
              <a:rPr lang="en-US" kern="0" dirty="0">
                <a:latin typeface="Tahoma" pitchFamily="34" charset="0"/>
              </a:rPr>
              <a:t>   </a:t>
            </a:r>
          </a:p>
        </p:txBody>
      </p:sp>
    </p:spTree>
    <p:extLst>
      <p:ext uri="{BB962C8B-B14F-4D97-AF65-F5344CB8AC3E}">
        <p14:creationId xmlns:p14="http://schemas.microsoft.com/office/powerpoint/2010/main" val="2386490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152400"/>
            <a:ext cx="7772400" cy="762000"/>
          </a:xfrm>
        </p:spPr>
        <p:txBody>
          <a:bodyPr/>
          <a:lstStyle/>
          <a:p>
            <a:pPr eaLnBrk="1" hangingPunct="1"/>
            <a:r>
              <a:rPr lang="en-US" sz="3200" b="1" dirty="0">
                <a:latin typeface="Tahoma" pitchFamily="34" charset="0"/>
              </a:rPr>
              <a:t>III. </a:t>
            </a:r>
            <a:r>
              <a:rPr lang="en-US" sz="3200" b="1" dirty="0" err="1">
                <a:latin typeface="Tahoma" pitchFamily="34" charset="0"/>
              </a:rPr>
              <a:t>Bảng</a:t>
            </a:r>
            <a:r>
              <a:rPr lang="en-US" sz="3200" b="1" dirty="0">
                <a:latin typeface="Tahoma" pitchFamily="34" charset="0"/>
              </a:rPr>
              <a:t> </a:t>
            </a:r>
            <a:r>
              <a:rPr lang="en-US" sz="3200" b="1" dirty="0" err="1">
                <a:latin typeface="Tahoma" pitchFamily="34" charset="0"/>
              </a:rPr>
              <a:t>băm</a:t>
            </a:r>
            <a:r>
              <a:rPr lang="en-US" sz="3200" b="1" dirty="0">
                <a:latin typeface="Tahoma" pitchFamily="34" charset="0"/>
              </a:rPr>
              <a:t> (hash)</a:t>
            </a:r>
          </a:p>
        </p:txBody>
      </p:sp>
      <p:sp>
        <p:nvSpPr>
          <p:cNvPr id="26010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6" name="Rectangle 3">
            <a:extLst>
              <a:ext uri="{FF2B5EF4-FFF2-40B4-BE49-F238E27FC236}">
                <a16:creationId xmlns:a16="http://schemas.microsoft.com/office/drawing/2014/main" id="{FC9ECFA6-B8F6-4904-9A50-FF480B3AF893}"/>
              </a:ext>
            </a:extLst>
          </p:cNvPr>
          <p:cNvSpPr txBox="1">
            <a:spLocks noChangeArrowheads="1"/>
          </p:cNvSpPr>
          <p:nvPr/>
        </p:nvSpPr>
        <p:spPr bwMode="auto">
          <a:xfrm>
            <a:off x="282222" y="1912493"/>
            <a:ext cx="8839200" cy="61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lvl="1" indent="571500">
              <a:lnSpc>
                <a:spcPct val="110000"/>
              </a:lnSpc>
              <a:spcBef>
                <a:spcPts val="400"/>
              </a:spcBef>
              <a:buFont typeface="Arial" pitchFamily="34" charset="0"/>
              <a:buNone/>
            </a:pPr>
            <a:r>
              <a:rPr lang="en-US" sz="2400" kern="0">
                <a:latin typeface="Tahoma" pitchFamily="34" charset="0"/>
              </a:rPr>
              <a:t>Ví dụ: cần lưu các giá trị 8, 14, 17, 6, 10 </a:t>
            </a:r>
            <a:endParaRPr lang="en-US" sz="2400" kern="0" dirty="0">
              <a:latin typeface="Tahoma" pitchFamily="34" charset="0"/>
            </a:endParaRPr>
          </a:p>
          <a:p>
            <a:pPr marL="400050" lvl="2" indent="571500">
              <a:lnSpc>
                <a:spcPct val="110000"/>
              </a:lnSpc>
              <a:spcBef>
                <a:spcPts val="400"/>
              </a:spcBef>
              <a:buFont typeface="Arial" pitchFamily="34" charset="0"/>
              <a:buNone/>
            </a:pPr>
            <a:endParaRPr lang="en-US" kern="0" dirty="0">
              <a:latin typeface="Tahoma" pitchFamily="34" charset="0"/>
            </a:endParaRPr>
          </a:p>
          <a:p>
            <a:pPr marL="400050" lvl="2" indent="571500">
              <a:lnSpc>
                <a:spcPct val="110000"/>
              </a:lnSpc>
              <a:spcBef>
                <a:spcPts val="400"/>
              </a:spcBef>
              <a:buFont typeface="Arial" pitchFamily="34" charset="0"/>
              <a:buNone/>
            </a:pPr>
            <a:r>
              <a:rPr lang="en-US" kern="0" dirty="0">
                <a:latin typeface="Tahoma" pitchFamily="34" charset="0"/>
              </a:rPr>
              <a:t>   </a:t>
            </a:r>
          </a:p>
        </p:txBody>
      </p:sp>
      <p:graphicFrame>
        <p:nvGraphicFramePr>
          <p:cNvPr id="37" name="Table 36">
            <a:extLst>
              <a:ext uri="{FF2B5EF4-FFF2-40B4-BE49-F238E27FC236}">
                <a16:creationId xmlns:a16="http://schemas.microsoft.com/office/drawing/2014/main" id="{8379AC69-D10A-42F7-B421-E1351FB3C11F}"/>
              </a:ext>
            </a:extLst>
          </p:cNvPr>
          <p:cNvGraphicFramePr>
            <a:graphicFrameLocks noGrp="1"/>
          </p:cNvGraphicFramePr>
          <p:nvPr>
            <p:extLst>
              <p:ext uri="{D42A27DB-BD31-4B8C-83A1-F6EECF244321}">
                <p14:modId xmlns:p14="http://schemas.microsoft.com/office/powerpoint/2010/main" val="1192741552"/>
              </p:ext>
            </p:extLst>
          </p:nvPr>
        </p:nvGraphicFramePr>
        <p:xfrm>
          <a:off x="3886200" y="3173186"/>
          <a:ext cx="533400" cy="19812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tblGrid>
              <a:tr h="370840">
                <a:tc>
                  <a:txBody>
                    <a:bodyPr/>
                    <a:lstStyle/>
                    <a:p>
                      <a:pPr algn="ctr"/>
                      <a:r>
                        <a:rPr lang="en-US" sz="2000"/>
                        <a:t>10</a:t>
                      </a:r>
                    </a:p>
                  </a:txBody>
                  <a:tcPr/>
                </a:tc>
                <a:extLst>
                  <a:ext uri="{0D108BD9-81ED-4DB2-BD59-A6C34878D82A}">
                    <a16:rowId xmlns:a16="http://schemas.microsoft.com/office/drawing/2014/main" val="10000"/>
                  </a:ext>
                </a:extLst>
              </a:tr>
              <a:tr h="370840">
                <a:tc>
                  <a:txBody>
                    <a:bodyPr/>
                    <a:lstStyle/>
                    <a:p>
                      <a:pPr algn="ctr"/>
                      <a:r>
                        <a:rPr lang="en-US" sz="2000"/>
                        <a:t>6</a:t>
                      </a:r>
                      <a:endParaRPr lang="en-US" sz="2000" dirty="0"/>
                    </a:p>
                  </a:txBody>
                  <a:tcPr/>
                </a:tc>
                <a:extLst>
                  <a:ext uri="{0D108BD9-81ED-4DB2-BD59-A6C34878D82A}">
                    <a16:rowId xmlns:a16="http://schemas.microsoft.com/office/drawing/2014/main" val="10001"/>
                  </a:ext>
                </a:extLst>
              </a:tr>
              <a:tr h="370840">
                <a:tc>
                  <a:txBody>
                    <a:bodyPr/>
                    <a:lstStyle/>
                    <a:p>
                      <a:pPr algn="ctr"/>
                      <a:r>
                        <a:rPr lang="en-US" sz="2000"/>
                        <a:t>17</a:t>
                      </a:r>
                      <a:endParaRPr lang="en-US" sz="2000" dirty="0"/>
                    </a:p>
                  </a:txBody>
                  <a:tcPr/>
                </a:tc>
                <a:extLst>
                  <a:ext uri="{0D108BD9-81ED-4DB2-BD59-A6C34878D82A}">
                    <a16:rowId xmlns:a16="http://schemas.microsoft.com/office/drawing/2014/main" val="10002"/>
                  </a:ext>
                </a:extLst>
              </a:tr>
              <a:tr h="370840">
                <a:tc>
                  <a:txBody>
                    <a:bodyPr/>
                    <a:lstStyle/>
                    <a:p>
                      <a:pPr algn="ctr"/>
                      <a:r>
                        <a:rPr lang="en-US" sz="2000"/>
                        <a:t>8</a:t>
                      </a:r>
                    </a:p>
                  </a:txBody>
                  <a:tcPr/>
                </a:tc>
                <a:extLst>
                  <a:ext uri="{0D108BD9-81ED-4DB2-BD59-A6C34878D82A}">
                    <a16:rowId xmlns:a16="http://schemas.microsoft.com/office/drawing/2014/main" val="10003"/>
                  </a:ext>
                </a:extLst>
              </a:tr>
              <a:tr h="370840">
                <a:tc>
                  <a:txBody>
                    <a:bodyPr/>
                    <a:lstStyle/>
                    <a:p>
                      <a:pPr algn="ctr"/>
                      <a:r>
                        <a:rPr lang="en-US" sz="2000"/>
                        <a:t>14</a:t>
                      </a:r>
                      <a:endParaRPr lang="en-US" sz="2000" dirty="0"/>
                    </a:p>
                  </a:txBody>
                  <a:tcPr/>
                </a:tc>
                <a:extLst>
                  <a:ext uri="{0D108BD9-81ED-4DB2-BD59-A6C34878D82A}">
                    <a16:rowId xmlns:a16="http://schemas.microsoft.com/office/drawing/2014/main" val="10004"/>
                  </a:ext>
                </a:extLst>
              </a:tr>
            </a:tbl>
          </a:graphicData>
        </a:graphic>
      </p:graphicFrame>
      <p:sp>
        <p:nvSpPr>
          <p:cNvPr id="38" name="TextBox 5">
            <a:extLst>
              <a:ext uri="{FF2B5EF4-FFF2-40B4-BE49-F238E27FC236}">
                <a16:creationId xmlns:a16="http://schemas.microsoft.com/office/drawing/2014/main" id="{71446904-95D4-460D-8D29-B0C73384FEEF}"/>
              </a:ext>
            </a:extLst>
          </p:cNvPr>
          <p:cNvSpPr txBox="1">
            <a:spLocks noChangeArrowheads="1"/>
          </p:cNvSpPr>
          <p:nvPr/>
        </p:nvSpPr>
        <p:spPr bwMode="auto">
          <a:xfrm>
            <a:off x="3359150" y="4782911"/>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4</a:t>
            </a:r>
          </a:p>
        </p:txBody>
      </p:sp>
      <p:sp>
        <p:nvSpPr>
          <p:cNvPr id="39" name="TextBox 5">
            <a:extLst>
              <a:ext uri="{FF2B5EF4-FFF2-40B4-BE49-F238E27FC236}">
                <a16:creationId xmlns:a16="http://schemas.microsoft.com/office/drawing/2014/main" id="{C3B02476-0B15-4B59-8905-52BE1A8A6815}"/>
              </a:ext>
            </a:extLst>
          </p:cNvPr>
          <p:cNvSpPr txBox="1">
            <a:spLocks noChangeArrowheads="1"/>
          </p:cNvSpPr>
          <p:nvPr/>
        </p:nvSpPr>
        <p:spPr bwMode="auto">
          <a:xfrm>
            <a:off x="3344862" y="4387624"/>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3</a:t>
            </a:r>
          </a:p>
        </p:txBody>
      </p:sp>
      <p:sp>
        <p:nvSpPr>
          <p:cNvPr id="40" name="TextBox 5">
            <a:extLst>
              <a:ext uri="{FF2B5EF4-FFF2-40B4-BE49-F238E27FC236}">
                <a16:creationId xmlns:a16="http://schemas.microsoft.com/office/drawing/2014/main" id="{AD743852-0827-4CBC-94F7-8A82A0BE96C2}"/>
              </a:ext>
            </a:extLst>
          </p:cNvPr>
          <p:cNvSpPr txBox="1">
            <a:spLocks noChangeArrowheads="1"/>
          </p:cNvSpPr>
          <p:nvPr/>
        </p:nvSpPr>
        <p:spPr bwMode="auto">
          <a:xfrm>
            <a:off x="3340100" y="3987574"/>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2</a:t>
            </a:r>
          </a:p>
        </p:txBody>
      </p:sp>
      <p:sp>
        <p:nvSpPr>
          <p:cNvPr id="41" name="TextBox 5">
            <a:extLst>
              <a:ext uri="{FF2B5EF4-FFF2-40B4-BE49-F238E27FC236}">
                <a16:creationId xmlns:a16="http://schemas.microsoft.com/office/drawing/2014/main" id="{3FA2D6DA-8B8E-49CB-B098-0B412206764D}"/>
              </a:ext>
            </a:extLst>
          </p:cNvPr>
          <p:cNvSpPr txBox="1">
            <a:spLocks noChangeArrowheads="1"/>
          </p:cNvSpPr>
          <p:nvPr/>
        </p:nvSpPr>
        <p:spPr bwMode="auto">
          <a:xfrm>
            <a:off x="3343275" y="3597049"/>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1</a:t>
            </a:r>
          </a:p>
        </p:txBody>
      </p:sp>
      <p:sp>
        <p:nvSpPr>
          <p:cNvPr id="42" name="TextBox 5">
            <a:extLst>
              <a:ext uri="{FF2B5EF4-FFF2-40B4-BE49-F238E27FC236}">
                <a16:creationId xmlns:a16="http://schemas.microsoft.com/office/drawing/2014/main" id="{A554A65D-49D4-472D-B660-BF5F4A5F9E24}"/>
              </a:ext>
            </a:extLst>
          </p:cNvPr>
          <p:cNvSpPr txBox="1">
            <a:spLocks noChangeArrowheads="1"/>
          </p:cNvSpPr>
          <p:nvPr/>
        </p:nvSpPr>
        <p:spPr bwMode="auto">
          <a:xfrm>
            <a:off x="3338512" y="3195411"/>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0</a:t>
            </a:r>
          </a:p>
        </p:txBody>
      </p:sp>
      <p:sp>
        <p:nvSpPr>
          <p:cNvPr id="11" name="Rectangle 3">
            <a:extLst>
              <a:ext uri="{FF2B5EF4-FFF2-40B4-BE49-F238E27FC236}">
                <a16:creationId xmlns:a16="http://schemas.microsoft.com/office/drawing/2014/main" id="{2F92139F-5636-477A-A309-70B2D260A565}"/>
              </a:ext>
            </a:extLst>
          </p:cNvPr>
          <p:cNvSpPr txBox="1">
            <a:spLocks noChangeArrowheads="1"/>
          </p:cNvSpPr>
          <p:nvPr/>
        </p:nvSpPr>
        <p:spPr bwMode="auto">
          <a:xfrm>
            <a:off x="304802" y="5669307"/>
            <a:ext cx="8839200" cy="61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lvl="1" indent="571500">
              <a:lnSpc>
                <a:spcPct val="110000"/>
              </a:lnSpc>
              <a:spcBef>
                <a:spcPts val="400"/>
              </a:spcBef>
              <a:buFont typeface="Arial" pitchFamily="34" charset="0"/>
              <a:buNone/>
            </a:pPr>
            <a:r>
              <a:rPr lang="en-US" sz="2400" kern="0">
                <a:latin typeface="Tahoma" pitchFamily="34" charset="0"/>
              </a:rPr>
              <a:t>Cần tìm kiếm giá trị x? Truy cập a[H(x)] =&gt; O(1)</a:t>
            </a:r>
            <a:endParaRPr lang="en-US" sz="2400" kern="0" dirty="0">
              <a:latin typeface="Tahoma" pitchFamily="34" charset="0"/>
            </a:endParaRPr>
          </a:p>
          <a:p>
            <a:pPr marL="400050" lvl="2" indent="571500">
              <a:lnSpc>
                <a:spcPct val="110000"/>
              </a:lnSpc>
              <a:spcBef>
                <a:spcPts val="400"/>
              </a:spcBef>
              <a:buFont typeface="Arial" pitchFamily="34" charset="0"/>
              <a:buNone/>
            </a:pPr>
            <a:endParaRPr lang="en-US" kern="0" dirty="0">
              <a:latin typeface="Tahoma" pitchFamily="34" charset="0"/>
            </a:endParaRPr>
          </a:p>
          <a:p>
            <a:pPr marL="400050" lvl="2" indent="571500">
              <a:lnSpc>
                <a:spcPct val="110000"/>
              </a:lnSpc>
              <a:spcBef>
                <a:spcPts val="400"/>
              </a:spcBef>
              <a:buFont typeface="Arial" pitchFamily="34" charset="0"/>
              <a:buNone/>
            </a:pPr>
            <a:r>
              <a:rPr lang="en-US" kern="0" dirty="0">
                <a:latin typeface="Tahoma" pitchFamily="34" charset="0"/>
              </a:rPr>
              <a:t>   </a:t>
            </a:r>
          </a:p>
        </p:txBody>
      </p:sp>
    </p:spTree>
    <p:extLst>
      <p:ext uri="{BB962C8B-B14F-4D97-AF65-F5344CB8AC3E}">
        <p14:creationId xmlns:p14="http://schemas.microsoft.com/office/powerpoint/2010/main" val="3889315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body" idx="1"/>
          </p:nvPr>
        </p:nvSpPr>
        <p:spPr>
          <a:xfrm>
            <a:off x="228600" y="1524000"/>
            <a:ext cx="8686800" cy="533400"/>
          </a:xfrm>
        </p:spPr>
        <p:txBody>
          <a:bodyPr/>
          <a:lstStyle/>
          <a:p>
            <a:pPr marL="0" lvl="1" indent="571500" eaLnBrk="1" hangingPunct="1">
              <a:lnSpc>
                <a:spcPct val="110000"/>
              </a:lnSpc>
              <a:spcBef>
                <a:spcPts val="400"/>
              </a:spcBef>
              <a:buFont typeface="Arial" pitchFamily="34" charset="0"/>
              <a:buNone/>
            </a:pPr>
            <a:r>
              <a:rPr lang="en-US" sz="2400" dirty="0" err="1">
                <a:latin typeface="Tahoma" pitchFamily="34" charset="0"/>
              </a:rPr>
              <a:t>Xảy</a:t>
            </a:r>
            <a:r>
              <a:rPr lang="en-US" sz="2400" dirty="0">
                <a:latin typeface="Tahoma" pitchFamily="34" charset="0"/>
              </a:rPr>
              <a:t> ra </a:t>
            </a:r>
            <a:r>
              <a:rPr lang="en-US" sz="2400" dirty="0" err="1">
                <a:latin typeface="Tahoma" pitchFamily="34" charset="0"/>
              </a:rPr>
              <a:t>khi</a:t>
            </a:r>
            <a:r>
              <a:rPr lang="en-US" sz="2400" dirty="0">
                <a:latin typeface="Tahoma" pitchFamily="34" charset="0"/>
              </a:rPr>
              <a:t> 2 </a:t>
            </a:r>
            <a:r>
              <a:rPr lang="en-US" sz="2400" dirty="0" err="1">
                <a:latin typeface="Tahoma" pitchFamily="34" charset="0"/>
              </a:rPr>
              <a:t>phần</a:t>
            </a:r>
            <a:r>
              <a:rPr lang="en-US" sz="2400" dirty="0">
                <a:latin typeface="Tahoma" pitchFamily="34" charset="0"/>
              </a:rPr>
              <a:t> </a:t>
            </a:r>
            <a:r>
              <a:rPr lang="en-US" sz="2400" dirty="0" err="1">
                <a:latin typeface="Tahoma" pitchFamily="34" charset="0"/>
              </a:rPr>
              <a:t>tử</a:t>
            </a:r>
            <a:r>
              <a:rPr lang="en-US" sz="2400" dirty="0">
                <a:latin typeface="Tahoma" pitchFamily="34" charset="0"/>
              </a:rPr>
              <a:t> </a:t>
            </a:r>
            <a:r>
              <a:rPr lang="en-US" sz="2400" dirty="0" err="1">
                <a:latin typeface="Tahoma" pitchFamily="34" charset="0"/>
              </a:rPr>
              <a:t>có</a:t>
            </a:r>
            <a:r>
              <a:rPr lang="en-US" sz="2400" dirty="0">
                <a:latin typeface="Tahoma" pitchFamily="34" charset="0"/>
              </a:rPr>
              <a:t> </a:t>
            </a:r>
            <a:r>
              <a:rPr lang="en-US" sz="2400" i="1" dirty="0" err="1">
                <a:latin typeface="Tahoma" pitchFamily="34" charset="0"/>
              </a:rPr>
              <a:t>cùng</a:t>
            </a:r>
            <a:r>
              <a:rPr lang="en-US" sz="2400" i="1" dirty="0">
                <a:latin typeface="Tahoma" pitchFamily="34" charset="0"/>
              </a:rPr>
              <a:t> </a:t>
            </a:r>
            <a:r>
              <a:rPr lang="en-US" sz="2400" i="1" dirty="0" err="1">
                <a:latin typeface="Tahoma" pitchFamily="34" charset="0"/>
              </a:rPr>
              <a:t>giá</a:t>
            </a:r>
            <a:r>
              <a:rPr lang="en-US" sz="2400" i="1" dirty="0">
                <a:latin typeface="Tahoma" pitchFamily="34" charset="0"/>
              </a:rPr>
              <a:t> </a:t>
            </a:r>
            <a:r>
              <a:rPr lang="en-US" sz="2400" i="1" dirty="0" err="1">
                <a:latin typeface="Tahoma" pitchFamily="34" charset="0"/>
              </a:rPr>
              <a:t>trị</a:t>
            </a:r>
            <a:r>
              <a:rPr lang="en-US" sz="2400" i="1" dirty="0">
                <a:latin typeface="Tahoma" pitchFamily="34" charset="0"/>
              </a:rPr>
              <a:t> </a:t>
            </a:r>
            <a:r>
              <a:rPr lang="en-US" sz="2400" i="1" dirty="0" err="1">
                <a:latin typeface="Tahoma" pitchFamily="34" charset="0"/>
              </a:rPr>
              <a:t>băm</a:t>
            </a:r>
            <a:endParaRPr lang="en-US" dirty="0">
              <a:latin typeface="Tahoma" pitchFamily="34" charset="0"/>
            </a:endParaRPr>
          </a:p>
          <a:p>
            <a:pPr marL="1314450" lvl="4" indent="571500" eaLnBrk="1" hangingPunct="1">
              <a:lnSpc>
                <a:spcPct val="110000"/>
              </a:lnSpc>
              <a:spcBef>
                <a:spcPts val="400"/>
              </a:spcBef>
              <a:buFont typeface="Arial" pitchFamily="34" charset="0"/>
              <a:buNone/>
            </a:pPr>
            <a:endParaRPr lang="en-US" dirty="0">
              <a:latin typeface="Tahoma" pitchFamily="34" charset="0"/>
            </a:endParaRPr>
          </a:p>
          <a:p>
            <a:pPr marL="400050" lvl="2" indent="571500" eaLnBrk="1" hangingPunct="1">
              <a:lnSpc>
                <a:spcPct val="110000"/>
              </a:lnSpc>
              <a:spcBef>
                <a:spcPts val="400"/>
              </a:spcBef>
              <a:buFont typeface="Arial" pitchFamily="34" charset="0"/>
              <a:buNone/>
            </a:pPr>
            <a:r>
              <a:rPr lang="en-US" dirty="0">
                <a:latin typeface="Tahoma" pitchFamily="34" charset="0"/>
              </a:rPr>
              <a:t> </a:t>
            </a:r>
          </a:p>
        </p:txBody>
      </p:sp>
      <p:sp>
        <p:nvSpPr>
          <p:cNvPr id="26214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06110638"/>
              </p:ext>
            </p:extLst>
          </p:nvPr>
        </p:nvGraphicFramePr>
        <p:xfrm>
          <a:off x="2528888" y="2514600"/>
          <a:ext cx="533400" cy="19812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tblGrid>
              <a:tr h="370840">
                <a:tc>
                  <a:txBody>
                    <a:bodyPr/>
                    <a:lstStyle/>
                    <a:p>
                      <a:pPr algn="ctr"/>
                      <a:r>
                        <a:rPr lang="en-US" sz="2000"/>
                        <a:t>10</a:t>
                      </a:r>
                    </a:p>
                  </a:txBody>
                  <a:tcPr/>
                </a:tc>
                <a:extLst>
                  <a:ext uri="{0D108BD9-81ED-4DB2-BD59-A6C34878D82A}">
                    <a16:rowId xmlns:a16="http://schemas.microsoft.com/office/drawing/2014/main" val="10000"/>
                  </a:ext>
                </a:extLst>
              </a:tr>
              <a:tr h="370840">
                <a:tc>
                  <a:txBody>
                    <a:bodyPr/>
                    <a:lstStyle/>
                    <a:p>
                      <a:pPr algn="ctr"/>
                      <a:r>
                        <a:rPr lang="en-US" sz="2000"/>
                        <a:t>6</a:t>
                      </a:r>
                      <a:endParaRPr lang="en-US" sz="2000" dirty="0"/>
                    </a:p>
                  </a:txBody>
                  <a:tcPr/>
                </a:tc>
                <a:extLst>
                  <a:ext uri="{0D108BD9-81ED-4DB2-BD59-A6C34878D82A}">
                    <a16:rowId xmlns:a16="http://schemas.microsoft.com/office/drawing/2014/main" val="10001"/>
                  </a:ext>
                </a:extLst>
              </a:tr>
              <a:tr h="370840">
                <a:tc>
                  <a:txBody>
                    <a:bodyPr/>
                    <a:lstStyle/>
                    <a:p>
                      <a:pPr algn="ctr"/>
                      <a:r>
                        <a:rPr lang="en-US" sz="2000"/>
                        <a:t>17</a:t>
                      </a:r>
                    </a:p>
                  </a:txBody>
                  <a:tcPr/>
                </a:tc>
                <a:extLst>
                  <a:ext uri="{0D108BD9-81ED-4DB2-BD59-A6C34878D82A}">
                    <a16:rowId xmlns:a16="http://schemas.microsoft.com/office/drawing/2014/main" val="10002"/>
                  </a:ext>
                </a:extLst>
              </a:tr>
              <a:tr h="370840">
                <a:tc>
                  <a:txBody>
                    <a:bodyPr/>
                    <a:lstStyle/>
                    <a:p>
                      <a:pPr algn="ctr"/>
                      <a:r>
                        <a:rPr lang="en-US" sz="2000"/>
                        <a:t>8</a:t>
                      </a:r>
                    </a:p>
                  </a:txBody>
                  <a:tcPr/>
                </a:tc>
                <a:extLst>
                  <a:ext uri="{0D108BD9-81ED-4DB2-BD59-A6C34878D82A}">
                    <a16:rowId xmlns:a16="http://schemas.microsoft.com/office/drawing/2014/main" val="10003"/>
                  </a:ext>
                </a:extLst>
              </a:tr>
              <a:tr h="370840">
                <a:tc>
                  <a:txBody>
                    <a:bodyPr/>
                    <a:lstStyle/>
                    <a:p>
                      <a:pPr algn="ctr"/>
                      <a:r>
                        <a:rPr lang="en-US" sz="2000"/>
                        <a:t>14</a:t>
                      </a:r>
                      <a:endParaRPr lang="en-US" sz="2000" dirty="0"/>
                    </a:p>
                  </a:txBody>
                  <a:tcPr/>
                </a:tc>
                <a:extLst>
                  <a:ext uri="{0D108BD9-81ED-4DB2-BD59-A6C34878D82A}">
                    <a16:rowId xmlns:a16="http://schemas.microsoft.com/office/drawing/2014/main" val="10004"/>
                  </a:ext>
                </a:extLst>
              </a:tr>
            </a:tbl>
          </a:graphicData>
        </a:graphic>
      </p:graphicFrame>
      <p:sp>
        <p:nvSpPr>
          <p:cNvPr id="262162" name="TextBox 5"/>
          <p:cNvSpPr txBox="1">
            <a:spLocks noChangeArrowheads="1"/>
          </p:cNvSpPr>
          <p:nvPr/>
        </p:nvSpPr>
        <p:spPr bwMode="auto">
          <a:xfrm>
            <a:off x="2001838" y="4124325"/>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4</a:t>
            </a:r>
          </a:p>
        </p:txBody>
      </p:sp>
      <p:sp>
        <p:nvSpPr>
          <p:cNvPr id="262163" name="TextBox 5"/>
          <p:cNvSpPr txBox="1">
            <a:spLocks noChangeArrowheads="1"/>
          </p:cNvSpPr>
          <p:nvPr/>
        </p:nvSpPr>
        <p:spPr bwMode="auto">
          <a:xfrm>
            <a:off x="1987550" y="3729038"/>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3</a:t>
            </a:r>
          </a:p>
        </p:txBody>
      </p:sp>
      <p:sp>
        <p:nvSpPr>
          <p:cNvPr id="262164" name="TextBox 5"/>
          <p:cNvSpPr txBox="1">
            <a:spLocks noChangeArrowheads="1"/>
          </p:cNvSpPr>
          <p:nvPr/>
        </p:nvSpPr>
        <p:spPr bwMode="auto">
          <a:xfrm>
            <a:off x="1982788" y="3328988"/>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2</a:t>
            </a:r>
          </a:p>
        </p:txBody>
      </p:sp>
      <p:sp>
        <p:nvSpPr>
          <p:cNvPr id="262165" name="TextBox 5"/>
          <p:cNvSpPr txBox="1">
            <a:spLocks noChangeArrowheads="1"/>
          </p:cNvSpPr>
          <p:nvPr/>
        </p:nvSpPr>
        <p:spPr bwMode="auto">
          <a:xfrm>
            <a:off x="1985963" y="2938463"/>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1</a:t>
            </a:r>
          </a:p>
        </p:txBody>
      </p:sp>
      <p:sp>
        <p:nvSpPr>
          <p:cNvPr id="262166" name="TextBox 5"/>
          <p:cNvSpPr txBox="1">
            <a:spLocks noChangeArrowheads="1"/>
          </p:cNvSpPr>
          <p:nvPr/>
        </p:nvSpPr>
        <p:spPr bwMode="auto">
          <a:xfrm>
            <a:off x="1981200" y="2536825"/>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0</a:t>
            </a:r>
          </a:p>
        </p:txBody>
      </p:sp>
      <p:sp>
        <p:nvSpPr>
          <p:cNvPr id="262167" name="Rectangle 3"/>
          <p:cNvSpPr txBox="1">
            <a:spLocks noChangeArrowheads="1"/>
          </p:cNvSpPr>
          <p:nvPr/>
        </p:nvSpPr>
        <p:spPr bwMode="auto">
          <a:xfrm>
            <a:off x="3519488" y="2971800"/>
            <a:ext cx="3886200" cy="1152526"/>
          </a:xfrm>
          <a:prstGeom prst="rect">
            <a:avLst/>
          </a:prstGeom>
          <a:noFill/>
          <a:ln w="9525">
            <a:noFill/>
            <a:miter lim="800000"/>
            <a:headEnd/>
            <a:tailEnd/>
          </a:ln>
        </p:spPr>
        <p:txBody>
          <a:bodyPr/>
          <a:lstStyle/>
          <a:p>
            <a:pPr marL="0" lvl="1" indent="571500">
              <a:lnSpc>
                <a:spcPct val="110000"/>
              </a:lnSpc>
              <a:spcBef>
                <a:spcPts val="400"/>
              </a:spcBef>
              <a:buFont typeface="Arial" pitchFamily="34" charset="0"/>
              <a:buNone/>
            </a:pPr>
            <a:r>
              <a:rPr lang="en-US" sz="2400">
                <a:latin typeface="Tahoma" pitchFamily="34" charset="0"/>
              </a:rPr>
              <a:t>Thêm </a:t>
            </a:r>
            <a:r>
              <a:rPr lang="en-US" sz="2400" dirty="0" err="1">
                <a:latin typeface="Tahoma" pitchFamily="34" charset="0"/>
              </a:rPr>
              <a:t>phần</a:t>
            </a:r>
            <a:r>
              <a:rPr lang="en-US" sz="2400" dirty="0">
                <a:latin typeface="Tahoma" pitchFamily="34" charset="0"/>
              </a:rPr>
              <a:t> </a:t>
            </a:r>
            <a:r>
              <a:rPr lang="en-US" sz="2400" dirty="0" err="1">
                <a:latin typeface="Tahoma" pitchFamily="34" charset="0"/>
              </a:rPr>
              <a:t>tử</a:t>
            </a:r>
            <a:r>
              <a:rPr lang="en-US" sz="2400" dirty="0">
                <a:latin typeface="Tahoma" pitchFamily="34" charset="0"/>
              </a:rPr>
              <a:t> 22 ?</a:t>
            </a:r>
          </a:p>
          <a:p>
            <a:pPr marL="0" lvl="1" indent="571500">
              <a:lnSpc>
                <a:spcPct val="110000"/>
              </a:lnSpc>
              <a:spcBef>
                <a:spcPts val="400"/>
              </a:spcBef>
              <a:buFont typeface="Arial" pitchFamily="34" charset="0"/>
              <a:buNone/>
            </a:pPr>
            <a:r>
              <a:rPr lang="en-US" sz="2400">
                <a:latin typeface="Tahoma" pitchFamily="34" charset="0"/>
              </a:rPr>
              <a:t>H(22) = H(17) </a:t>
            </a:r>
            <a:r>
              <a:rPr lang="en-US" sz="2400" dirty="0">
                <a:latin typeface="Tahoma" pitchFamily="34" charset="0"/>
              </a:rPr>
              <a:t>= 2</a:t>
            </a:r>
          </a:p>
          <a:p>
            <a:pPr marL="1314450" lvl="4" indent="571500">
              <a:lnSpc>
                <a:spcPct val="110000"/>
              </a:lnSpc>
              <a:spcBef>
                <a:spcPts val="400"/>
              </a:spcBef>
              <a:buFont typeface="Arial" pitchFamily="34" charset="0"/>
              <a:buNone/>
            </a:pPr>
            <a:endParaRPr lang="en-US" sz="2400" dirty="0">
              <a:latin typeface="Tahoma" pitchFamily="34" charset="0"/>
            </a:endParaRPr>
          </a:p>
          <a:p>
            <a:pPr marL="400050" lvl="2" indent="571500">
              <a:lnSpc>
                <a:spcPct val="110000"/>
              </a:lnSpc>
              <a:spcBef>
                <a:spcPts val="400"/>
              </a:spcBef>
              <a:buFont typeface="Arial" pitchFamily="34" charset="0"/>
              <a:buNone/>
            </a:pPr>
            <a:r>
              <a:rPr lang="en-US" sz="2400" dirty="0">
                <a:latin typeface="Tahoma" pitchFamily="34" charset="0"/>
              </a:rPr>
              <a:t> </a:t>
            </a:r>
          </a:p>
        </p:txBody>
      </p:sp>
      <p:sp>
        <p:nvSpPr>
          <p:cNvPr id="12" name="Rectangle 3"/>
          <p:cNvSpPr txBox="1">
            <a:spLocks noChangeArrowheads="1"/>
          </p:cNvSpPr>
          <p:nvPr/>
        </p:nvSpPr>
        <p:spPr bwMode="auto">
          <a:xfrm>
            <a:off x="457200" y="2286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2) </a:t>
            </a:r>
            <a:r>
              <a:rPr lang="vi-VN" sz="2800" b="1">
                <a:solidFill>
                  <a:schemeClr val="bg1"/>
                </a:solidFill>
                <a:latin typeface="Tahoma" pitchFamily="34" charset="0"/>
              </a:rPr>
              <a:t>Sự đụng độ</a:t>
            </a:r>
            <a:endParaRPr lang="en-US" sz="2800">
              <a:latin typeface="Tahoma" pitchFamily="34" charset="0"/>
            </a:endParaRPr>
          </a:p>
        </p:txBody>
      </p:sp>
    </p:spTree>
    <p:extLst>
      <p:ext uri="{BB962C8B-B14F-4D97-AF65-F5344CB8AC3E}">
        <p14:creationId xmlns:p14="http://schemas.microsoft.com/office/powerpoint/2010/main" val="886180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noChangeArrowheads="1"/>
          </p:cNvSpPr>
          <p:nvPr>
            <p:ph type="body" idx="1"/>
          </p:nvPr>
        </p:nvSpPr>
        <p:spPr>
          <a:xfrm>
            <a:off x="84138" y="1076776"/>
            <a:ext cx="8915400" cy="1437824"/>
          </a:xfrm>
        </p:spPr>
        <p:txBody>
          <a:bodyPr/>
          <a:lstStyle/>
          <a:p>
            <a:pPr marL="857250" lvl="3" indent="571500" eaLnBrk="1" hangingPunct="1">
              <a:lnSpc>
                <a:spcPct val="110000"/>
              </a:lnSpc>
              <a:spcBef>
                <a:spcPts val="400"/>
              </a:spcBef>
              <a:buFont typeface="Arial" pitchFamily="34" charset="0"/>
              <a:buChar char="•"/>
            </a:pPr>
            <a:r>
              <a:rPr lang="en-US" sz="2400">
                <a:latin typeface="Tahoma" pitchFamily="34" charset="0"/>
              </a:rPr>
              <a:t>Dùng danh sách liên kết để lưu các phần tử có cùng giá trị băm</a:t>
            </a:r>
          </a:p>
          <a:p>
            <a:pPr marL="857250" lvl="3" indent="571500" eaLnBrk="1" hangingPunct="1">
              <a:lnSpc>
                <a:spcPct val="110000"/>
              </a:lnSpc>
              <a:spcBef>
                <a:spcPts val="400"/>
              </a:spcBef>
              <a:buFont typeface="Arial" pitchFamily="34" charset="0"/>
              <a:buChar char="•"/>
            </a:pPr>
            <a:r>
              <a:rPr lang="en-US" sz="2400">
                <a:latin typeface="Tahoma" pitchFamily="34" charset="0"/>
                <a:sym typeface="Wingdings" pitchFamily="2" charset="2"/>
              </a:rPr>
              <a:t>Bảng băm là mảng con trỏ head cho từng DSLK.</a:t>
            </a:r>
          </a:p>
          <a:p>
            <a:pPr marL="857250" lvl="3" indent="571500" eaLnBrk="1" hangingPunct="1">
              <a:lnSpc>
                <a:spcPct val="110000"/>
              </a:lnSpc>
              <a:spcBef>
                <a:spcPts val="400"/>
              </a:spcBef>
              <a:buFont typeface="Arial" pitchFamily="34" charset="0"/>
              <a:buChar char="•"/>
            </a:pPr>
            <a:endParaRPr lang="en-US" sz="2400">
              <a:latin typeface="Tahoma" pitchFamily="34" charset="0"/>
            </a:endParaRPr>
          </a:p>
          <a:p>
            <a:pPr marL="0" lvl="1" indent="571500" eaLnBrk="1" hangingPunct="1">
              <a:lnSpc>
                <a:spcPct val="110000"/>
              </a:lnSpc>
              <a:spcBef>
                <a:spcPts val="400"/>
              </a:spcBef>
              <a:buFont typeface="Arial" pitchFamily="34" charset="0"/>
              <a:buNone/>
            </a:pPr>
            <a:endParaRPr lang="en-US">
              <a:latin typeface="Tahoma" pitchFamily="34" charset="0"/>
            </a:endParaRPr>
          </a:p>
          <a:p>
            <a:pPr marL="1314450" lvl="4" indent="571500" eaLnBrk="1" hangingPunct="1">
              <a:lnSpc>
                <a:spcPct val="110000"/>
              </a:lnSpc>
              <a:spcBef>
                <a:spcPts val="400"/>
              </a:spcBef>
              <a:buFont typeface="Arial" pitchFamily="34" charset="0"/>
              <a:buNone/>
            </a:pPr>
            <a:endParaRPr lang="en-US">
              <a:latin typeface="Tahoma" pitchFamily="34" charset="0"/>
            </a:endParaRPr>
          </a:p>
          <a:p>
            <a:pPr marL="400050" lvl="2" indent="571500" eaLnBrk="1" hangingPunct="1">
              <a:lnSpc>
                <a:spcPct val="110000"/>
              </a:lnSpc>
              <a:spcBef>
                <a:spcPts val="400"/>
              </a:spcBef>
              <a:buFont typeface="Arial" pitchFamily="34" charset="0"/>
              <a:buNone/>
            </a:pPr>
            <a:r>
              <a:rPr lang="en-US">
                <a:latin typeface="Tahoma" pitchFamily="34" charset="0"/>
              </a:rPr>
              <a:t> </a:t>
            </a:r>
          </a:p>
        </p:txBody>
      </p:sp>
      <p:sp>
        <p:nvSpPr>
          <p:cNvPr id="26521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23496928"/>
              </p:ext>
            </p:extLst>
          </p:nvPr>
        </p:nvGraphicFramePr>
        <p:xfrm>
          <a:off x="2743200" y="2984500"/>
          <a:ext cx="457200" cy="2268535"/>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tblGrid>
              <a:tr h="453707">
                <a:tc>
                  <a:txBody>
                    <a:bodyPr/>
                    <a:lstStyle/>
                    <a:p>
                      <a:pPr algn="ctr"/>
                      <a:endParaRPr lang="en-US" sz="2000"/>
                    </a:p>
                  </a:txBody>
                  <a:tcPr/>
                </a:tc>
                <a:extLst>
                  <a:ext uri="{0D108BD9-81ED-4DB2-BD59-A6C34878D82A}">
                    <a16:rowId xmlns:a16="http://schemas.microsoft.com/office/drawing/2014/main" val="10000"/>
                  </a:ext>
                </a:extLst>
              </a:tr>
              <a:tr h="453707">
                <a:tc>
                  <a:txBody>
                    <a:bodyPr/>
                    <a:lstStyle/>
                    <a:p>
                      <a:pPr algn="ctr"/>
                      <a:endParaRPr lang="en-US" sz="2000"/>
                    </a:p>
                  </a:txBody>
                  <a:tcPr/>
                </a:tc>
                <a:extLst>
                  <a:ext uri="{0D108BD9-81ED-4DB2-BD59-A6C34878D82A}">
                    <a16:rowId xmlns:a16="http://schemas.microsoft.com/office/drawing/2014/main" val="10001"/>
                  </a:ext>
                </a:extLst>
              </a:tr>
              <a:tr h="453707">
                <a:tc>
                  <a:txBody>
                    <a:bodyPr/>
                    <a:lstStyle/>
                    <a:p>
                      <a:pPr algn="ctr"/>
                      <a:endParaRPr lang="en-US" sz="2000"/>
                    </a:p>
                  </a:txBody>
                  <a:tcPr/>
                </a:tc>
                <a:extLst>
                  <a:ext uri="{0D108BD9-81ED-4DB2-BD59-A6C34878D82A}">
                    <a16:rowId xmlns:a16="http://schemas.microsoft.com/office/drawing/2014/main" val="10002"/>
                  </a:ext>
                </a:extLst>
              </a:tr>
              <a:tr h="453707">
                <a:tc>
                  <a:txBody>
                    <a:bodyPr/>
                    <a:lstStyle/>
                    <a:p>
                      <a:pPr algn="ctr"/>
                      <a:endParaRPr lang="en-US" sz="2000"/>
                    </a:p>
                  </a:txBody>
                  <a:tcPr/>
                </a:tc>
                <a:extLst>
                  <a:ext uri="{0D108BD9-81ED-4DB2-BD59-A6C34878D82A}">
                    <a16:rowId xmlns:a16="http://schemas.microsoft.com/office/drawing/2014/main" val="10003"/>
                  </a:ext>
                </a:extLst>
              </a:tr>
              <a:tr h="453707">
                <a:tc>
                  <a:txBody>
                    <a:bodyPr/>
                    <a:lstStyle/>
                    <a:p>
                      <a:pPr algn="ctr"/>
                      <a:endParaRPr lang="en-US" sz="2000"/>
                    </a:p>
                  </a:txBody>
                  <a:tcPr/>
                </a:tc>
                <a:extLst>
                  <a:ext uri="{0D108BD9-81ED-4DB2-BD59-A6C34878D82A}">
                    <a16:rowId xmlns:a16="http://schemas.microsoft.com/office/drawing/2014/main" val="10004"/>
                  </a:ext>
                </a:extLst>
              </a:tr>
            </a:tbl>
          </a:graphicData>
        </a:graphic>
      </p:graphicFrame>
      <p:sp>
        <p:nvSpPr>
          <p:cNvPr id="265234" name="TextBox 5"/>
          <p:cNvSpPr txBox="1">
            <a:spLocks noChangeArrowheads="1"/>
          </p:cNvSpPr>
          <p:nvPr/>
        </p:nvSpPr>
        <p:spPr bwMode="auto">
          <a:xfrm>
            <a:off x="2216150" y="4811712"/>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4</a:t>
            </a:r>
          </a:p>
        </p:txBody>
      </p:sp>
      <p:sp>
        <p:nvSpPr>
          <p:cNvPr id="265235" name="TextBox 5"/>
          <p:cNvSpPr txBox="1">
            <a:spLocks noChangeArrowheads="1"/>
          </p:cNvSpPr>
          <p:nvPr/>
        </p:nvSpPr>
        <p:spPr bwMode="auto">
          <a:xfrm>
            <a:off x="2201863" y="4354513"/>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3</a:t>
            </a:r>
          </a:p>
        </p:txBody>
      </p:sp>
      <p:sp>
        <p:nvSpPr>
          <p:cNvPr id="265236" name="TextBox 5"/>
          <p:cNvSpPr txBox="1">
            <a:spLocks noChangeArrowheads="1"/>
          </p:cNvSpPr>
          <p:nvPr/>
        </p:nvSpPr>
        <p:spPr bwMode="auto">
          <a:xfrm>
            <a:off x="2197100" y="3886200"/>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2</a:t>
            </a:r>
          </a:p>
        </p:txBody>
      </p:sp>
      <p:sp>
        <p:nvSpPr>
          <p:cNvPr id="265237" name="TextBox 5"/>
          <p:cNvSpPr txBox="1">
            <a:spLocks noChangeArrowheads="1"/>
          </p:cNvSpPr>
          <p:nvPr/>
        </p:nvSpPr>
        <p:spPr bwMode="auto">
          <a:xfrm>
            <a:off x="2200275" y="3516313"/>
            <a:ext cx="533400" cy="369887"/>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1</a:t>
            </a:r>
          </a:p>
        </p:txBody>
      </p:sp>
      <p:sp>
        <p:nvSpPr>
          <p:cNvPr id="265238" name="TextBox 5"/>
          <p:cNvSpPr txBox="1">
            <a:spLocks noChangeArrowheads="1"/>
          </p:cNvSpPr>
          <p:nvPr/>
        </p:nvSpPr>
        <p:spPr bwMode="auto">
          <a:xfrm>
            <a:off x="2195513" y="2971800"/>
            <a:ext cx="533400" cy="369888"/>
          </a:xfrm>
          <a:prstGeom prst="rect">
            <a:avLst/>
          </a:prstGeom>
          <a:noFill/>
          <a:ln w="9525">
            <a:noFill/>
            <a:miter lim="800000"/>
            <a:headEnd/>
            <a:tailEnd/>
          </a:ln>
        </p:spPr>
        <p:txBody>
          <a:bodyPr>
            <a:spAutoFit/>
          </a:bodyPr>
          <a:lstStyle/>
          <a:p>
            <a:pPr algn="ctr"/>
            <a:r>
              <a:rPr lang="en-US">
                <a:latin typeface="Consolas" pitchFamily="49" charset="0"/>
                <a:cs typeface="Courier New" pitchFamily="49" charset="0"/>
              </a:rPr>
              <a:t>0</a:t>
            </a:r>
          </a:p>
        </p:txBody>
      </p:sp>
      <p:graphicFrame>
        <p:nvGraphicFramePr>
          <p:cNvPr id="12" name="Table 11"/>
          <p:cNvGraphicFramePr>
            <a:graphicFrameLocks noGrp="1"/>
          </p:cNvGraphicFramePr>
          <p:nvPr>
            <p:extLst>
              <p:ext uri="{D42A27DB-BD31-4B8C-83A1-F6EECF244321}">
                <p14:modId xmlns:p14="http://schemas.microsoft.com/office/powerpoint/2010/main" val="4079241745"/>
              </p:ext>
            </p:extLst>
          </p:nvPr>
        </p:nvGraphicFramePr>
        <p:xfrm>
          <a:off x="3605213" y="3929063"/>
          <a:ext cx="738117" cy="396240"/>
        </p:xfrm>
        <a:graphic>
          <a:graphicData uri="http://schemas.openxmlformats.org/drawingml/2006/table">
            <a:tbl>
              <a:tblPr firstRow="1" bandRow="1">
                <a:tableStyleId>{5940675A-B579-460E-94D1-54222C63F5DA}</a:tableStyleId>
              </a:tblPr>
              <a:tblGrid>
                <a:gridCol w="492078">
                  <a:extLst>
                    <a:ext uri="{9D8B030D-6E8A-4147-A177-3AD203B41FA5}">
                      <a16:colId xmlns:a16="http://schemas.microsoft.com/office/drawing/2014/main" val="20000"/>
                    </a:ext>
                  </a:extLst>
                </a:gridCol>
                <a:gridCol w="246039">
                  <a:extLst>
                    <a:ext uri="{9D8B030D-6E8A-4147-A177-3AD203B41FA5}">
                      <a16:colId xmlns:a16="http://schemas.microsoft.com/office/drawing/2014/main" val="20001"/>
                    </a:ext>
                  </a:extLst>
                </a:gridCol>
              </a:tblGrid>
              <a:tr h="392491">
                <a:tc>
                  <a:txBody>
                    <a:bodyPr/>
                    <a:lstStyle/>
                    <a:p>
                      <a:pPr algn="ctr"/>
                      <a:r>
                        <a:rPr lang="en-US" sz="2000" b="0" spc="-100" baseline="0"/>
                        <a:t>17</a:t>
                      </a:r>
                    </a:p>
                  </a:txBody>
                  <a:tcPr anchor="ctr"/>
                </a:tc>
                <a:tc>
                  <a:txBody>
                    <a:bodyPr/>
                    <a:lstStyle/>
                    <a:p>
                      <a:pPr algn="ctr"/>
                      <a:endParaRPr lang="en-US" sz="2000" b="0"/>
                    </a:p>
                  </a:txBody>
                  <a:tcPr anchor="ctr"/>
                </a:tc>
                <a:extLst>
                  <a:ext uri="{0D108BD9-81ED-4DB2-BD59-A6C34878D82A}">
                    <a16:rowId xmlns:a16="http://schemas.microsoft.com/office/drawing/2014/main" val="10000"/>
                  </a:ext>
                </a:extLst>
              </a:tr>
            </a:tbl>
          </a:graphicData>
        </a:graphic>
      </p:graphicFrame>
      <p:sp>
        <p:nvSpPr>
          <p:cNvPr id="13" name="Oval 12"/>
          <p:cNvSpPr/>
          <p:nvPr/>
        </p:nvSpPr>
        <p:spPr>
          <a:xfrm>
            <a:off x="4179888" y="4089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14" name="Straight Arrow Connector 13"/>
          <p:cNvCxnSpPr/>
          <p:nvPr/>
        </p:nvCxnSpPr>
        <p:spPr>
          <a:xfrm>
            <a:off x="4214813" y="4116388"/>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3500379261"/>
              </p:ext>
            </p:extLst>
          </p:nvPr>
        </p:nvGraphicFramePr>
        <p:xfrm>
          <a:off x="4827588" y="3919538"/>
          <a:ext cx="762000" cy="3962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tblGrid>
              <a:tr h="392491">
                <a:tc>
                  <a:txBody>
                    <a:bodyPr/>
                    <a:lstStyle/>
                    <a:p>
                      <a:pPr algn="ctr"/>
                      <a:r>
                        <a:rPr lang="en-US" sz="2000" b="0"/>
                        <a:t>22</a:t>
                      </a:r>
                    </a:p>
                  </a:txBody>
                  <a:tcPr anchor="ctr"/>
                </a:tc>
                <a:tc>
                  <a:txBody>
                    <a:bodyPr/>
                    <a:lstStyle/>
                    <a:p>
                      <a:pPr algn="ctr"/>
                      <a:endParaRPr lang="en-US" sz="2000" b="0"/>
                    </a:p>
                  </a:txBody>
                  <a:tcPr anchor="ctr"/>
                </a:tc>
                <a:extLst>
                  <a:ext uri="{0D108BD9-81ED-4DB2-BD59-A6C34878D82A}">
                    <a16:rowId xmlns:a16="http://schemas.microsoft.com/office/drawing/2014/main" val="10000"/>
                  </a:ext>
                </a:extLst>
              </a:tr>
            </a:tbl>
          </a:graphicData>
        </a:graphic>
      </p:graphicFrame>
      <p:sp>
        <p:nvSpPr>
          <p:cNvPr id="16" name="Oval 15"/>
          <p:cNvSpPr/>
          <p:nvPr/>
        </p:nvSpPr>
        <p:spPr>
          <a:xfrm>
            <a:off x="5429250" y="4089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17" name="Straight Arrow Connector 16"/>
          <p:cNvCxnSpPr/>
          <p:nvPr/>
        </p:nvCxnSpPr>
        <p:spPr>
          <a:xfrm>
            <a:off x="5461000" y="4127500"/>
            <a:ext cx="609600" cy="1588"/>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938463" y="4089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19" name="Straight Arrow Connector 18"/>
          <p:cNvCxnSpPr/>
          <p:nvPr/>
        </p:nvCxnSpPr>
        <p:spPr>
          <a:xfrm>
            <a:off x="2971800" y="4127500"/>
            <a:ext cx="609600" cy="1588"/>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extLst>
              <p:ext uri="{D42A27DB-BD31-4B8C-83A1-F6EECF244321}">
                <p14:modId xmlns:p14="http://schemas.microsoft.com/office/powerpoint/2010/main" val="3193208247"/>
              </p:ext>
            </p:extLst>
          </p:nvPr>
        </p:nvGraphicFramePr>
        <p:xfrm>
          <a:off x="3603625" y="4876800"/>
          <a:ext cx="762000" cy="3962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tblGrid>
              <a:tr h="392491">
                <a:tc>
                  <a:txBody>
                    <a:bodyPr/>
                    <a:lstStyle/>
                    <a:p>
                      <a:pPr algn="ctr"/>
                      <a:r>
                        <a:rPr lang="en-US" sz="2000" b="0"/>
                        <a:t>14</a:t>
                      </a:r>
                    </a:p>
                  </a:txBody>
                  <a:tcPr anchor="ctr"/>
                </a:tc>
                <a:tc>
                  <a:txBody>
                    <a:bodyPr/>
                    <a:lstStyle/>
                    <a:p>
                      <a:pPr algn="ctr"/>
                      <a:endParaRPr lang="en-US" sz="2000" b="0"/>
                    </a:p>
                  </a:txBody>
                  <a:tcPr anchor="ctr"/>
                </a:tc>
                <a:extLst>
                  <a:ext uri="{0D108BD9-81ED-4DB2-BD59-A6C34878D82A}">
                    <a16:rowId xmlns:a16="http://schemas.microsoft.com/office/drawing/2014/main" val="10000"/>
                  </a:ext>
                </a:extLst>
              </a:tr>
            </a:tbl>
          </a:graphicData>
        </a:graphic>
      </p:graphicFrame>
      <p:sp>
        <p:nvSpPr>
          <p:cNvPr id="24" name="Oval 23"/>
          <p:cNvSpPr/>
          <p:nvPr/>
        </p:nvSpPr>
        <p:spPr>
          <a:xfrm>
            <a:off x="4203700" y="5046663"/>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25" name="Straight Arrow Connector 24"/>
          <p:cNvCxnSpPr/>
          <p:nvPr/>
        </p:nvCxnSpPr>
        <p:spPr>
          <a:xfrm>
            <a:off x="4237038" y="5084763"/>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938463" y="5018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27" name="Straight Arrow Connector 26"/>
          <p:cNvCxnSpPr/>
          <p:nvPr/>
        </p:nvCxnSpPr>
        <p:spPr>
          <a:xfrm>
            <a:off x="2971800" y="5056188"/>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65283" name="TextBox 31"/>
          <p:cNvSpPr txBox="1">
            <a:spLocks noChangeArrowheads="1"/>
          </p:cNvSpPr>
          <p:nvPr/>
        </p:nvSpPr>
        <p:spPr bwMode="auto">
          <a:xfrm>
            <a:off x="4876800" y="4953000"/>
            <a:ext cx="914400" cy="368300"/>
          </a:xfrm>
          <a:prstGeom prst="rect">
            <a:avLst/>
          </a:prstGeom>
          <a:noFill/>
          <a:ln w="9525">
            <a:noFill/>
            <a:miter lim="800000"/>
            <a:headEnd/>
            <a:tailEnd/>
          </a:ln>
        </p:spPr>
        <p:txBody>
          <a:bodyPr>
            <a:spAutoFit/>
          </a:bodyPr>
          <a:lstStyle/>
          <a:p>
            <a:pPr algn="ctr"/>
            <a:r>
              <a:rPr lang="en-US"/>
              <a:t>NULL</a:t>
            </a:r>
          </a:p>
        </p:txBody>
      </p:sp>
      <p:sp>
        <p:nvSpPr>
          <p:cNvPr id="265284" name="TextBox 31"/>
          <p:cNvSpPr txBox="1">
            <a:spLocks noChangeArrowheads="1"/>
          </p:cNvSpPr>
          <p:nvPr/>
        </p:nvSpPr>
        <p:spPr bwMode="auto">
          <a:xfrm>
            <a:off x="6138014" y="3951302"/>
            <a:ext cx="914400" cy="368300"/>
          </a:xfrm>
          <a:prstGeom prst="rect">
            <a:avLst/>
          </a:prstGeom>
          <a:noFill/>
          <a:ln w="9525">
            <a:noFill/>
            <a:miter lim="800000"/>
            <a:headEnd/>
            <a:tailEnd/>
          </a:ln>
        </p:spPr>
        <p:txBody>
          <a:bodyPr>
            <a:spAutoFit/>
          </a:bodyPr>
          <a:lstStyle/>
          <a:p>
            <a:pPr algn="ctr"/>
            <a:r>
              <a:rPr lang="en-US"/>
              <a:t>NULL</a:t>
            </a:r>
          </a:p>
        </p:txBody>
      </p:sp>
      <p:sp>
        <p:nvSpPr>
          <p:cNvPr id="222277" name="Rectangle 3"/>
          <p:cNvSpPr txBox="1">
            <a:spLocks noChangeArrowheads="1"/>
          </p:cNvSpPr>
          <p:nvPr/>
        </p:nvSpPr>
        <p:spPr bwMode="auto">
          <a:xfrm>
            <a:off x="381000" y="5715000"/>
            <a:ext cx="6019800" cy="533400"/>
          </a:xfrm>
          <a:prstGeom prst="rect">
            <a:avLst/>
          </a:prstGeom>
          <a:noFill/>
          <a:ln w="9525">
            <a:noFill/>
            <a:miter lim="800000"/>
            <a:headEnd/>
            <a:tailEnd/>
          </a:ln>
        </p:spPr>
        <p:txBody>
          <a:bodyPr/>
          <a:lstStyle/>
          <a:p>
            <a:pPr marL="400050" lvl="2" indent="571500">
              <a:lnSpc>
                <a:spcPct val="110000"/>
              </a:lnSpc>
              <a:spcBef>
                <a:spcPts val="400"/>
              </a:spcBef>
            </a:pPr>
            <a:r>
              <a:rPr lang="en-US" sz="2400">
                <a:latin typeface="Tahoma" pitchFamily="34" charset="0"/>
                <a:sym typeface="Wingdings" pitchFamily="2" charset="2"/>
              </a:rPr>
              <a:t>Độ phức tạp: O(n/m) </a:t>
            </a:r>
            <a:endParaRPr lang="en-US" sz="2400">
              <a:latin typeface="Tahoma" pitchFamily="34" charset="0"/>
            </a:endParaRPr>
          </a:p>
          <a:p>
            <a:pPr marL="400050" lvl="2" indent="571500">
              <a:lnSpc>
                <a:spcPct val="110000"/>
              </a:lnSpc>
              <a:spcBef>
                <a:spcPts val="400"/>
              </a:spcBef>
              <a:buFont typeface="Arial" pitchFamily="34" charset="0"/>
              <a:buNone/>
            </a:pPr>
            <a:endParaRPr lang="en-US" sz="2400" baseline="30000">
              <a:latin typeface="Cambria Math" pitchFamily="18" charset="0"/>
              <a:sym typeface="Wingdings" pitchFamily="2" charset="2"/>
            </a:endParaRPr>
          </a:p>
          <a:p>
            <a:pPr marL="857250" lvl="3" indent="571500">
              <a:lnSpc>
                <a:spcPct val="110000"/>
              </a:lnSpc>
              <a:spcBef>
                <a:spcPts val="400"/>
              </a:spcBef>
              <a:buFont typeface="Arial" pitchFamily="34" charset="0"/>
              <a:buChar char="•"/>
            </a:pPr>
            <a:endParaRPr lang="en-US" sz="2400">
              <a:latin typeface="Tahoma" pitchFamily="34" charset="0"/>
            </a:endParaRPr>
          </a:p>
          <a:p>
            <a:pPr marL="0" lvl="1" indent="571500">
              <a:lnSpc>
                <a:spcPct val="110000"/>
              </a:lnSpc>
              <a:spcBef>
                <a:spcPts val="400"/>
              </a:spcBef>
              <a:buFont typeface="Arial" pitchFamily="34" charset="0"/>
              <a:buNone/>
            </a:pPr>
            <a:endParaRPr lang="en-US" sz="2800">
              <a:latin typeface="Tahoma" pitchFamily="34" charset="0"/>
            </a:endParaRPr>
          </a:p>
          <a:p>
            <a:pPr marL="1314450" lvl="4" indent="571500">
              <a:lnSpc>
                <a:spcPct val="110000"/>
              </a:lnSpc>
              <a:spcBef>
                <a:spcPts val="400"/>
              </a:spcBef>
              <a:buFont typeface="Arial" pitchFamily="34" charset="0"/>
              <a:buNone/>
            </a:pPr>
            <a:endParaRPr lang="en-US" sz="2000">
              <a:latin typeface="Tahoma" pitchFamily="34" charset="0"/>
            </a:endParaRPr>
          </a:p>
          <a:p>
            <a:pPr marL="400050" lvl="2" indent="571500">
              <a:lnSpc>
                <a:spcPct val="110000"/>
              </a:lnSpc>
              <a:spcBef>
                <a:spcPts val="400"/>
              </a:spcBef>
              <a:buFont typeface="Arial" pitchFamily="34" charset="0"/>
              <a:buNone/>
            </a:pPr>
            <a:r>
              <a:rPr lang="en-US" sz="2400">
                <a:latin typeface="Tahoma" pitchFamily="34" charset="0"/>
              </a:rPr>
              <a:t> </a:t>
            </a:r>
          </a:p>
        </p:txBody>
      </p:sp>
      <p:sp>
        <p:nvSpPr>
          <p:cNvPr id="29" name="Rectangle 3"/>
          <p:cNvSpPr txBox="1">
            <a:spLocks noChangeArrowheads="1"/>
          </p:cNvSpPr>
          <p:nvPr/>
        </p:nvSpPr>
        <p:spPr bwMode="auto">
          <a:xfrm>
            <a:off x="457200" y="228600"/>
            <a:ext cx="8077200" cy="609600"/>
          </a:xfrm>
          <a:prstGeom prst="rect">
            <a:avLst/>
          </a:prstGeom>
          <a:noFill/>
          <a:ln w="9525">
            <a:noFill/>
            <a:miter lim="800000"/>
            <a:headEnd/>
            <a:tailEnd/>
          </a:ln>
        </p:spPr>
        <p:txBody>
          <a:bodyPr/>
          <a:lstStyle/>
          <a:p>
            <a:pPr marL="0" lvl="1">
              <a:lnSpc>
                <a:spcPct val="110000"/>
              </a:lnSpc>
              <a:spcBef>
                <a:spcPts val="400"/>
              </a:spcBef>
            </a:pPr>
            <a:r>
              <a:rPr lang="en-US" sz="2800" b="1">
                <a:solidFill>
                  <a:schemeClr val="bg1"/>
                </a:solidFill>
                <a:latin typeface="Tahoma" pitchFamily="34" charset="0"/>
              </a:rPr>
              <a:t>4) Giải quyết</a:t>
            </a:r>
            <a:r>
              <a:rPr lang="vi-VN" sz="2800" b="1">
                <a:solidFill>
                  <a:schemeClr val="bg1"/>
                </a:solidFill>
                <a:latin typeface="Tahoma" pitchFamily="34" charset="0"/>
              </a:rPr>
              <a:t> đụng độ</a:t>
            </a:r>
            <a:r>
              <a:rPr lang="en-US" sz="2800" b="1">
                <a:solidFill>
                  <a:schemeClr val="bg1"/>
                </a:solidFill>
                <a:latin typeface="Tahoma" pitchFamily="34" charset="0"/>
              </a:rPr>
              <a:t> dùng</a:t>
            </a:r>
            <a:r>
              <a:rPr lang="vi-VN" sz="2800" b="1">
                <a:solidFill>
                  <a:schemeClr val="bg1"/>
                </a:solidFill>
                <a:latin typeface="Tahoma" pitchFamily="34" charset="0"/>
              </a:rPr>
              <a:t> </a:t>
            </a:r>
            <a:r>
              <a:rPr lang="en-US" sz="2800" b="1">
                <a:solidFill>
                  <a:schemeClr val="bg1"/>
                </a:solidFill>
                <a:latin typeface="Tahoma" pitchFamily="34" charset="0"/>
              </a:rPr>
              <a:t>móc xích </a:t>
            </a:r>
            <a:endParaRPr lang="en-US" sz="2800">
              <a:latin typeface="Tahoma" pitchFamily="34" charset="0"/>
            </a:endParaRPr>
          </a:p>
        </p:txBody>
      </p:sp>
      <p:graphicFrame>
        <p:nvGraphicFramePr>
          <p:cNvPr id="30" name="Table 29">
            <a:extLst>
              <a:ext uri="{FF2B5EF4-FFF2-40B4-BE49-F238E27FC236}">
                <a16:creationId xmlns:a16="http://schemas.microsoft.com/office/drawing/2014/main" id="{6DA6F0F9-BDB6-4F47-B638-903EDBD5CA24}"/>
              </a:ext>
            </a:extLst>
          </p:cNvPr>
          <p:cNvGraphicFramePr>
            <a:graphicFrameLocks noGrp="1"/>
          </p:cNvGraphicFramePr>
          <p:nvPr>
            <p:extLst>
              <p:ext uri="{D42A27DB-BD31-4B8C-83A1-F6EECF244321}">
                <p14:modId xmlns:p14="http://schemas.microsoft.com/office/powerpoint/2010/main" val="169724210"/>
              </p:ext>
            </p:extLst>
          </p:nvPr>
        </p:nvGraphicFramePr>
        <p:xfrm>
          <a:off x="3602690" y="2981178"/>
          <a:ext cx="762000" cy="3962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tblGrid>
              <a:tr h="392491">
                <a:tc>
                  <a:txBody>
                    <a:bodyPr/>
                    <a:lstStyle/>
                    <a:p>
                      <a:pPr algn="ctr"/>
                      <a:r>
                        <a:rPr lang="en-US" sz="2000" b="0"/>
                        <a:t>10</a:t>
                      </a:r>
                    </a:p>
                  </a:txBody>
                  <a:tcPr anchor="ctr"/>
                </a:tc>
                <a:tc>
                  <a:txBody>
                    <a:bodyPr/>
                    <a:lstStyle/>
                    <a:p>
                      <a:pPr algn="ctr"/>
                      <a:endParaRPr lang="en-US" sz="2000" b="0"/>
                    </a:p>
                  </a:txBody>
                  <a:tcPr anchor="ctr"/>
                </a:tc>
                <a:extLst>
                  <a:ext uri="{0D108BD9-81ED-4DB2-BD59-A6C34878D82A}">
                    <a16:rowId xmlns:a16="http://schemas.microsoft.com/office/drawing/2014/main" val="10000"/>
                  </a:ext>
                </a:extLst>
              </a:tr>
            </a:tbl>
          </a:graphicData>
        </a:graphic>
      </p:graphicFrame>
      <p:sp>
        <p:nvSpPr>
          <p:cNvPr id="31" name="Oval 30">
            <a:extLst>
              <a:ext uri="{FF2B5EF4-FFF2-40B4-BE49-F238E27FC236}">
                <a16:creationId xmlns:a16="http://schemas.microsoft.com/office/drawing/2014/main" id="{5144DD72-405A-4DA5-92DB-440D59B3204D}"/>
              </a:ext>
            </a:extLst>
          </p:cNvPr>
          <p:cNvSpPr/>
          <p:nvPr/>
        </p:nvSpPr>
        <p:spPr>
          <a:xfrm>
            <a:off x="4202765" y="315104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32" name="Straight Arrow Connector 31">
            <a:extLst>
              <a:ext uri="{FF2B5EF4-FFF2-40B4-BE49-F238E27FC236}">
                <a16:creationId xmlns:a16="http://schemas.microsoft.com/office/drawing/2014/main" id="{D6820B15-12C3-4AB1-AD02-5D39FE852BED}"/>
              </a:ext>
            </a:extLst>
          </p:cNvPr>
          <p:cNvCxnSpPr/>
          <p:nvPr/>
        </p:nvCxnSpPr>
        <p:spPr>
          <a:xfrm>
            <a:off x="4236103" y="3189141"/>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485D4D9-3105-4E3B-AB7D-A4A6CE7343D3}"/>
              </a:ext>
            </a:extLst>
          </p:cNvPr>
          <p:cNvSpPr/>
          <p:nvPr/>
        </p:nvSpPr>
        <p:spPr>
          <a:xfrm>
            <a:off x="2937528" y="312246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34" name="Straight Arrow Connector 33">
            <a:extLst>
              <a:ext uri="{FF2B5EF4-FFF2-40B4-BE49-F238E27FC236}">
                <a16:creationId xmlns:a16="http://schemas.microsoft.com/office/drawing/2014/main" id="{A4036055-D2D1-46A8-AB07-C05E342368A6}"/>
              </a:ext>
            </a:extLst>
          </p:cNvPr>
          <p:cNvCxnSpPr/>
          <p:nvPr/>
        </p:nvCxnSpPr>
        <p:spPr>
          <a:xfrm>
            <a:off x="2970865" y="3160566"/>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1">
            <a:extLst>
              <a:ext uri="{FF2B5EF4-FFF2-40B4-BE49-F238E27FC236}">
                <a16:creationId xmlns:a16="http://schemas.microsoft.com/office/drawing/2014/main" id="{ED9B40B5-9FD7-4A1A-9515-D5CEF4971BE0}"/>
              </a:ext>
            </a:extLst>
          </p:cNvPr>
          <p:cNvSpPr txBox="1">
            <a:spLocks noChangeArrowheads="1"/>
          </p:cNvSpPr>
          <p:nvPr/>
        </p:nvSpPr>
        <p:spPr bwMode="auto">
          <a:xfrm>
            <a:off x="4875865" y="3057378"/>
            <a:ext cx="914400" cy="368300"/>
          </a:xfrm>
          <a:prstGeom prst="rect">
            <a:avLst/>
          </a:prstGeom>
          <a:noFill/>
          <a:ln w="9525">
            <a:noFill/>
            <a:miter lim="800000"/>
            <a:headEnd/>
            <a:tailEnd/>
          </a:ln>
        </p:spPr>
        <p:txBody>
          <a:bodyPr>
            <a:spAutoFit/>
          </a:bodyPr>
          <a:lstStyle/>
          <a:p>
            <a:pPr algn="ctr"/>
            <a:r>
              <a:rPr lang="en-US"/>
              <a:t>NULL</a:t>
            </a:r>
          </a:p>
        </p:txBody>
      </p:sp>
      <p:graphicFrame>
        <p:nvGraphicFramePr>
          <p:cNvPr id="36" name="Table 35">
            <a:extLst>
              <a:ext uri="{FF2B5EF4-FFF2-40B4-BE49-F238E27FC236}">
                <a16:creationId xmlns:a16="http://schemas.microsoft.com/office/drawing/2014/main" id="{8A73A8EF-0570-4046-B9D2-0BCEE892F5FB}"/>
              </a:ext>
            </a:extLst>
          </p:cNvPr>
          <p:cNvGraphicFramePr>
            <a:graphicFrameLocks noGrp="1"/>
          </p:cNvGraphicFramePr>
          <p:nvPr>
            <p:extLst>
              <p:ext uri="{D42A27DB-BD31-4B8C-83A1-F6EECF244321}">
                <p14:modId xmlns:p14="http://schemas.microsoft.com/office/powerpoint/2010/main" val="3781587061"/>
              </p:ext>
            </p:extLst>
          </p:nvPr>
        </p:nvGraphicFramePr>
        <p:xfrm>
          <a:off x="3602690" y="3450358"/>
          <a:ext cx="762000" cy="3962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tblGrid>
              <a:tr h="392491">
                <a:tc>
                  <a:txBody>
                    <a:bodyPr/>
                    <a:lstStyle/>
                    <a:p>
                      <a:pPr algn="ctr"/>
                      <a:r>
                        <a:rPr lang="en-US" sz="2000" b="0"/>
                        <a:t>6</a:t>
                      </a:r>
                    </a:p>
                  </a:txBody>
                  <a:tcPr anchor="ctr"/>
                </a:tc>
                <a:tc>
                  <a:txBody>
                    <a:bodyPr/>
                    <a:lstStyle/>
                    <a:p>
                      <a:pPr algn="ctr"/>
                      <a:endParaRPr lang="en-US" sz="2000" b="0"/>
                    </a:p>
                  </a:txBody>
                  <a:tcPr anchor="ctr"/>
                </a:tc>
                <a:extLst>
                  <a:ext uri="{0D108BD9-81ED-4DB2-BD59-A6C34878D82A}">
                    <a16:rowId xmlns:a16="http://schemas.microsoft.com/office/drawing/2014/main" val="10000"/>
                  </a:ext>
                </a:extLst>
              </a:tr>
            </a:tbl>
          </a:graphicData>
        </a:graphic>
      </p:graphicFrame>
      <p:sp>
        <p:nvSpPr>
          <p:cNvPr id="37" name="Oval 36">
            <a:extLst>
              <a:ext uri="{FF2B5EF4-FFF2-40B4-BE49-F238E27FC236}">
                <a16:creationId xmlns:a16="http://schemas.microsoft.com/office/drawing/2014/main" id="{2E432247-2BD6-4C50-8CD4-14CD9A77560B}"/>
              </a:ext>
            </a:extLst>
          </p:cNvPr>
          <p:cNvSpPr/>
          <p:nvPr/>
        </p:nvSpPr>
        <p:spPr>
          <a:xfrm>
            <a:off x="4202765" y="36202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38" name="Straight Arrow Connector 37">
            <a:extLst>
              <a:ext uri="{FF2B5EF4-FFF2-40B4-BE49-F238E27FC236}">
                <a16:creationId xmlns:a16="http://schemas.microsoft.com/office/drawing/2014/main" id="{52B2F5BE-4DF0-4815-96FA-1196F3F8AA5F}"/>
              </a:ext>
            </a:extLst>
          </p:cNvPr>
          <p:cNvCxnSpPr/>
          <p:nvPr/>
        </p:nvCxnSpPr>
        <p:spPr>
          <a:xfrm>
            <a:off x="4236103" y="3658321"/>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334DE9C2-F7C7-4CA2-BA8E-D065A37ABF8C}"/>
              </a:ext>
            </a:extLst>
          </p:cNvPr>
          <p:cNvSpPr/>
          <p:nvPr/>
        </p:nvSpPr>
        <p:spPr>
          <a:xfrm>
            <a:off x="2937528" y="359164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40" name="Straight Arrow Connector 39">
            <a:extLst>
              <a:ext uri="{FF2B5EF4-FFF2-40B4-BE49-F238E27FC236}">
                <a16:creationId xmlns:a16="http://schemas.microsoft.com/office/drawing/2014/main" id="{03D43F3C-F3C7-48D3-8552-A4AB6F565428}"/>
              </a:ext>
            </a:extLst>
          </p:cNvPr>
          <p:cNvCxnSpPr/>
          <p:nvPr/>
        </p:nvCxnSpPr>
        <p:spPr>
          <a:xfrm>
            <a:off x="2970865" y="3629746"/>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1" name="TextBox 31">
            <a:extLst>
              <a:ext uri="{FF2B5EF4-FFF2-40B4-BE49-F238E27FC236}">
                <a16:creationId xmlns:a16="http://schemas.microsoft.com/office/drawing/2014/main" id="{183F0884-622D-419C-808C-E21E3F426CA5}"/>
              </a:ext>
            </a:extLst>
          </p:cNvPr>
          <p:cNvSpPr txBox="1">
            <a:spLocks noChangeArrowheads="1"/>
          </p:cNvSpPr>
          <p:nvPr/>
        </p:nvSpPr>
        <p:spPr bwMode="auto">
          <a:xfrm>
            <a:off x="4875865" y="3526558"/>
            <a:ext cx="914400" cy="368300"/>
          </a:xfrm>
          <a:prstGeom prst="rect">
            <a:avLst/>
          </a:prstGeom>
          <a:noFill/>
          <a:ln w="9525">
            <a:noFill/>
            <a:miter lim="800000"/>
            <a:headEnd/>
            <a:tailEnd/>
          </a:ln>
        </p:spPr>
        <p:txBody>
          <a:bodyPr>
            <a:spAutoFit/>
          </a:bodyPr>
          <a:lstStyle/>
          <a:p>
            <a:pPr algn="ctr"/>
            <a:r>
              <a:rPr lang="en-US"/>
              <a:t>NULL</a:t>
            </a:r>
          </a:p>
        </p:txBody>
      </p:sp>
      <p:graphicFrame>
        <p:nvGraphicFramePr>
          <p:cNvPr id="42" name="Table 41">
            <a:extLst>
              <a:ext uri="{FF2B5EF4-FFF2-40B4-BE49-F238E27FC236}">
                <a16:creationId xmlns:a16="http://schemas.microsoft.com/office/drawing/2014/main" id="{31B8004A-0F6E-4B8E-8F75-66CFA0CCC1FB}"/>
              </a:ext>
            </a:extLst>
          </p:cNvPr>
          <p:cNvGraphicFramePr>
            <a:graphicFrameLocks noGrp="1"/>
          </p:cNvGraphicFramePr>
          <p:nvPr>
            <p:extLst>
              <p:ext uri="{D42A27DB-BD31-4B8C-83A1-F6EECF244321}">
                <p14:modId xmlns:p14="http://schemas.microsoft.com/office/powerpoint/2010/main" val="259292338"/>
              </p:ext>
            </p:extLst>
          </p:nvPr>
        </p:nvGraphicFramePr>
        <p:xfrm>
          <a:off x="3594188" y="4389291"/>
          <a:ext cx="762000" cy="3962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tblGrid>
              <a:tr h="392491">
                <a:tc>
                  <a:txBody>
                    <a:bodyPr/>
                    <a:lstStyle/>
                    <a:p>
                      <a:pPr algn="ctr"/>
                      <a:r>
                        <a:rPr lang="en-US" sz="2000" b="0"/>
                        <a:t>8</a:t>
                      </a:r>
                    </a:p>
                  </a:txBody>
                  <a:tcPr anchor="ctr"/>
                </a:tc>
                <a:tc>
                  <a:txBody>
                    <a:bodyPr/>
                    <a:lstStyle/>
                    <a:p>
                      <a:pPr algn="ctr"/>
                      <a:endParaRPr lang="en-US" sz="2000" b="0"/>
                    </a:p>
                  </a:txBody>
                  <a:tcPr anchor="ctr"/>
                </a:tc>
                <a:extLst>
                  <a:ext uri="{0D108BD9-81ED-4DB2-BD59-A6C34878D82A}">
                    <a16:rowId xmlns:a16="http://schemas.microsoft.com/office/drawing/2014/main" val="10000"/>
                  </a:ext>
                </a:extLst>
              </a:tr>
            </a:tbl>
          </a:graphicData>
        </a:graphic>
      </p:graphicFrame>
      <p:sp>
        <p:nvSpPr>
          <p:cNvPr id="43" name="Oval 42">
            <a:extLst>
              <a:ext uri="{FF2B5EF4-FFF2-40B4-BE49-F238E27FC236}">
                <a16:creationId xmlns:a16="http://schemas.microsoft.com/office/drawing/2014/main" id="{0AF39702-0941-4648-BA40-C04362BF726E}"/>
              </a:ext>
            </a:extLst>
          </p:cNvPr>
          <p:cNvSpPr/>
          <p:nvPr/>
        </p:nvSpPr>
        <p:spPr>
          <a:xfrm>
            <a:off x="4194263" y="4559154"/>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44" name="Straight Arrow Connector 43">
            <a:extLst>
              <a:ext uri="{FF2B5EF4-FFF2-40B4-BE49-F238E27FC236}">
                <a16:creationId xmlns:a16="http://schemas.microsoft.com/office/drawing/2014/main" id="{B312FBBF-9869-4517-A45E-795B057B3CD6}"/>
              </a:ext>
            </a:extLst>
          </p:cNvPr>
          <p:cNvCxnSpPr/>
          <p:nvPr/>
        </p:nvCxnSpPr>
        <p:spPr>
          <a:xfrm>
            <a:off x="4227601" y="4597254"/>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4A8C22C1-0EA7-42BC-B080-C8248B834F43}"/>
              </a:ext>
            </a:extLst>
          </p:cNvPr>
          <p:cNvSpPr/>
          <p:nvPr/>
        </p:nvSpPr>
        <p:spPr>
          <a:xfrm>
            <a:off x="2929026" y="4530579"/>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cxnSp>
        <p:nvCxnSpPr>
          <p:cNvPr id="46" name="Straight Arrow Connector 45">
            <a:extLst>
              <a:ext uri="{FF2B5EF4-FFF2-40B4-BE49-F238E27FC236}">
                <a16:creationId xmlns:a16="http://schemas.microsoft.com/office/drawing/2014/main" id="{B233B1EA-432B-41E5-BBED-6308B482F31E}"/>
              </a:ext>
            </a:extLst>
          </p:cNvPr>
          <p:cNvCxnSpPr/>
          <p:nvPr/>
        </p:nvCxnSpPr>
        <p:spPr>
          <a:xfrm>
            <a:off x="2962363" y="4568679"/>
            <a:ext cx="609600" cy="15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7" name="TextBox 31">
            <a:extLst>
              <a:ext uri="{FF2B5EF4-FFF2-40B4-BE49-F238E27FC236}">
                <a16:creationId xmlns:a16="http://schemas.microsoft.com/office/drawing/2014/main" id="{7BD61D6E-A9C8-4DE0-9EC4-FA541382AF02}"/>
              </a:ext>
            </a:extLst>
          </p:cNvPr>
          <p:cNvSpPr txBox="1">
            <a:spLocks noChangeArrowheads="1"/>
          </p:cNvSpPr>
          <p:nvPr/>
        </p:nvSpPr>
        <p:spPr bwMode="auto">
          <a:xfrm>
            <a:off x="4867363" y="4465491"/>
            <a:ext cx="914400" cy="368300"/>
          </a:xfrm>
          <a:prstGeom prst="rect">
            <a:avLst/>
          </a:prstGeom>
          <a:noFill/>
          <a:ln w="9525">
            <a:noFill/>
            <a:miter lim="800000"/>
            <a:headEnd/>
            <a:tailEnd/>
          </a:ln>
        </p:spPr>
        <p:txBody>
          <a:bodyPr>
            <a:spAutoFit/>
          </a:bodyPr>
          <a:lstStyle/>
          <a:p>
            <a:pPr algn="ctr"/>
            <a:r>
              <a:rPr lang="en-US"/>
              <a:t>NULL</a:t>
            </a:r>
          </a:p>
        </p:txBody>
      </p:sp>
    </p:spTree>
    <p:extLst>
      <p:ext uri="{BB962C8B-B14F-4D97-AF65-F5344CB8AC3E}">
        <p14:creationId xmlns:p14="http://schemas.microsoft.com/office/powerpoint/2010/main" val="19960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7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itle 1"/>
          <p:cNvSpPr>
            <a:spLocks noGrp="1"/>
          </p:cNvSpPr>
          <p:nvPr>
            <p:ph type="title"/>
          </p:nvPr>
        </p:nvSpPr>
        <p:spPr>
          <a:xfrm>
            <a:off x="457200" y="152400"/>
            <a:ext cx="8229600" cy="715962"/>
          </a:xfrm>
        </p:spPr>
        <p:txBody>
          <a:bodyPr/>
          <a:lstStyle/>
          <a:p>
            <a:r>
              <a:rPr lang="en-US">
                <a:latin typeface="Tahoma" pitchFamily="34" charset="0"/>
                <a:cs typeface="Tahoma" pitchFamily="34" charset="0"/>
              </a:rPr>
              <a:t>I</a:t>
            </a:r>
            <a:r>
              <a:rPr lang="en-US" sz="3200" b="1">
                <a:latin typeface="Tahoma" pitchFamily="34" charset="0"/>
                <a:cs typeface="Tahoma" pitchFamily="34" charset="0"/>
              </a:rPr>
              <a:t>V. Bài tập</a:t>
            </a:r>
          </a:p>
        </p:txBody>
      </p:sp>
      <p:sp>
        <p:nvSpPr>
          <p:cNvPr id="3" name="Content Placeholder 2"/>
          <p:cNvSpPr>
            <a:spLocks noGrp="1"/>
          </p:cNvSpPr>
          <p:nvPr>
            <p:ph idx="1"/>
          </p:nvPr>
        </p:nvSpPr>
        <p:spPr>
          <a:xfrm>
            <a:off x="228600" y="1524000"/>
            <a:ext cx="8610600" cy="4191000"/>
          </a:xfrm>
        </p:spPr>
        <p:txBody>
          <a:bodyPr/>
          <a:lstStyle/>
          <a:p>
            <a:pPr marL="857250" lvl="1" indent="-457200">
              <a:buClr>
                <a:schemeClr val="tx1"/>
              </a:buClr>
              <a:buFont typeface="+mj-lt"/>
              <a:buAutoNum type="arabicParenR"/>
              <a:defRPr/>
            </a:pPr>
            <a:r>
              <a:rPr lang="en-US" sz="2400">
                <a:latin typeface="Tahoma" pitchFamily="34" charset="0"/>
                <a:cs typeface="Tahoma" pitchFamily="34" charset="0"/>
              </a:rPr>
              <a:t>Cho dãy số :   8  3   5   2   20   11    30    9    18     4.</a:t>
            </a:r>
          </a:p>
          <a:p>
            <a:pPr lvl="1">
              <a:buFont typeface="Arial" pitchFamily="34" charset="0"/>
              <a:buNone/>
              <a:defRPr/>
            </a:pPr>
            <a:r>
              <a:rPr lang="en-US" sz="2400">
                <a:latin typeface="Tahoma" pitchFamily="34" charset="0"/>
                <a:cs typeface="Tahoma" pitchFamily="34" charset="0"/>
              </a:rPr>
              <a:t>    Hãy vẽ cây nhị phân tìm kiếm hình thành bằng cách lần lượt thêm vào các phần tử trong dãy số trên.</a:t>
            </a:r>
          </a:p>
          <a:p>
            <a:pPr lvl="1">
              <a:defRPr/>
            </a:pPr>
            <a:endParaRPr lang="en-US"/>
          </a:p>
          <a:p>
            <a:pPr marL="914400" lvl="1" indent="-514350">
              <a:buClr>
                <a:schemeClr val="tx1"/>
              </a:buClr>
              <a:buFont typeface="+mj-lt"/>
              <a:buAutoNum type="arabicParenR" startAt="2"/>
              <a:defRPr/>
            </a:pPr>
            <a:r>
              <a:rPr lang="en-US" sz="2400">
                <a:latin typeface="Tahoma" pitchFamily="34" charset="0"/>
                <a:cs typeface="Tahoma" pitchFamily="34" charset="0"/>
              </a:rPr>
              <a:t>Hãy so sánh cây nhị phân tìm kiếm với mảng đã sắp xếp sẵn theo các yếu tố sau:</a:t>
            </a:r>
          </a:p>
          <a:p>
            <a:pPr lvl="2">
              <a:defRPr/>
            </a:pPr>
            <a:r>
              <a:rPr lang="en-US">
                <a:latin typeface="Tahoma" pitchFamily="34" charset="0"/>
                <a:cs typeface="Tahoma" pitchFamily="34" charset="0"/>
              </a:rPr>
              <a:t>Thời gian tìm kiếm</a:t>
            </a:r>
          </a:p>
          <a:p>
            <a:pPr lvl="2">
              <a:defRPr/>
            </a:pPr>
            <a:r>
              <a:rPr lang="en-US">
                <a:latin typeface="Tahoma" pitchFamily="34" charset="0"/>
                <a:cs typeface="Tahoma" pitchFamily="34" charset="0"/>
              </a:rPr>
              <a:t>Thời gian thêm vào một phần tử </a:t>
            </a:r>
          </a:p>
          <a:p>
            <a:pPr lvl="2">
              <a:defRPr/>
            </a:pPr>
            <a:r>
              <a:rPr lang="en-US">
                <a:latin typeface="Tahoma" pitchFamily="34" charset="0"/>
                <a:cs typeface="Tahoma" pitchFamily="34" charset="0"/>
              </a:rPr>
              <a:t>Thời gian xóa một phần tử</a:t>
            </a:r>
          </a:p>
          <a:p>
            <a:pPr>
              <a:defRPr/>
            </a:pPr>
            <a:endParaRPr lang="en-US">
              <a:solidFill>
                <a:schemeClr val="tx1"/>
              </a:solidFill>
            </a:endParaRPr>
          </a:p>
        </p:txBody>
      </p:sp>
    </p:spTree>
    <p:extLst>
      <p:ext uri="{BB962C8B-B14F-4D97-AF65-F5344CB8AC3E}">
        <p14:creationId xmlns:p14="http://schemas.microsoft.com/office/powerpoint/2010/main" val="398004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5"/>
          <p:cNvSpPr>
            <a:spLocks noChangeArrowheads="1"/>
          </p:cNvSpPr>
          <p:nvPr/>
        </p:nvSpPr>
        <p:spPr bwMode="auto">
          <a:xfrm>
            <a:off x="533400" y="1138237"/>
            <a:ext cx="9144000" cy="0"/>
          </a:xfrm>
          <a:prstGeom prst="rect">
            <a:avLst/>
          </a:prstGeom>
          <a:noFill/>
          <a:ln w="9525">
            <a:noFill/>
            <a:miter lim="800000"/>
            <a:headEnd/>
            <a:tailEnd/>
          </a:ln>
        </p:spPr>
        <p:txBody>
          <a:bodyPr wrap="none" anchor="ctr">
            <a:spAutoFit/>
          </a:bodyPr>
          <a:lstStyle/>
          <a:p>
            <a:pPr eaLnBrk="0" hangingPunct="0"/>
            <a:endParaRPr lang="en-US" sz="1200">
              <a:latin typeface="Times New Roman" pitchFamily="18" charset="0"/>
            </a:endParaRPr>
          </a:p>
          <a:p>
            <a:pPr eaLnBrk="0" hangingPunct="0"/>
            <a:r>
              <a:rPr lang="en-US" sz="1200">
                <a:latin typeface="Times New Roman" pitchFamily="18" charset="0"/>
              </a:rPr>
              <a:t> </a:t>
            </a:r>
            <a:endParaRPr lang="en-US" sz="900"/>
          </a:p>
          <a:p>
            <a:pPr eaLnBrk="0" hangingPunct="0"/>
            <a:endParaRPr lang="en-US"/>
          </a:p>
        </p:txBody>
      </p:sp>
      <p:sp>
        <p:nvSpPr>
          <p:cNvPr id="269316" name="Rectangle 36"/>
          <p:cNvSpPr>
            <a:spLocks noChangeArrowheads="1"/>
          </p:cNvSpPr>
          <p:nvPr/>
        </p:nvSpPr>
        <p:spPr bwMode="auto">
          <a:xfrm>
            <a:off x="228600" y="1290637"/>
            <a:ext cx="9144000" cy="5262563"/>
          </a:xfrm>
          <a:prstGeom prst="rect">
            <a:avLst/>
          </a:prstGeom>
          <a:noFill/>
          <a:ln w="9525">
            <a:noFill/>
            <a:miter lim="800000"/>
            <a:headEnd/>
            <a:tailEnd/>
          </a:ln>
        </p:spPr>
        <p:txBody>
          <a:bodyPr anchor="ctr">
            <a:spAutoFit/>
          </a:bodyPr>
          <a:lstStyle/>
          <a:p>
            <a:pPr indent="263525" eaLnBrk="0" hangingPunct="0">
              <a:buFont typeface="Calibri" pitchFamily="34" charset="0"/>
              <a:buAutoNum type="arabicParenR" startAt="3"/>
            </a:pPr>
            <a:r>
              <a:rPr lang="en-US" sz="2400">
                <a:latin typeface="Tahoma" pitchFamily="34" charset="0"/>
              </a:rPr>
              <a:t>Cho cây nhị phân tìm kiếm:</a:t>
            </a: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r>
              <a:rPr lang="en-US" sz="2400">
                <a:latin typeface="Tahoma" pitchFamily="34" charset="0"/>
              </a:rPr>
              <a:t>Hãy vẽ lại cây nhị phân tìm kiếm trên trong các trường hợp</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xóa nút 66</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thêm vào nút 11 và nút 55</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xóa nút 73 </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xóa nút 25</a:t>
            </a:r>
            <a:endParaRPr lang="en-US" sz="2400">
              <a:latin typeface="Tahoma" pitchFamily="34" charset="0"/>
              <a:cs typeface="Tahoma" pitchFamily="34" charset="0"/>
            </a:endParaRPr>
          </a:p>
        </p:txBody>
      </p:sp>
      <p:grpSp>
        <p:nvGrpSpPr>
          <p:cNvPr id="269317" name="Group 68"/>
          <p:cNvGrpSpPr>
            <a:grpSpLocks/>
          </p:cNvGrpSpPr>
          <p:nvPr/>
        </p:nvGrpSpPr>
        <p:grpSpPr bwMode="auto">
          <a:xfrm>
            <a:off x="4572000" y="1295400"/>
            <a:ext cx="3248025" cy="3124200"/>
            <a:chOff x="4038600" y="3200400"/>
            <a:chExt cx="3248502" cy="3124200"/>
          </a:xfrm>
        </p:grpSpPr>
        <p:sp>
          <p:nvSpPr>
            <p:cNvPr id="269318" name="Oval 21"/>
            <p:cNvSpPr>
              <a:spLocks noChangeArrowheads="1"/>
            </p:cNvSpPr>
            <p:nvPr/>
          </p:nvSpPr>
          <p:spPr bwMode="auto">
            <a:xfrm>
              <a:off x="5434218" y="32004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60</a:t>
              </a:r>
            </a:p>
          </p:txBody>
        </p:sp>
        <p:sp>
          <p:nvSpPr>
            <p:cNvPr id="269319" name="Oval 18"/>
            <p:cNvSpPr>
              <a:spLocks noChangeArrowheads="1"/>
            </p:cNvSpPr>
            <p:nvPr/>
          </p:nvSpPr>
          <p:spPr bwMode="auto">
            <a:xfrm>
              <a:off x="4648290" y="38862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25</a:t>
              </a:r>
            </a:p>
          </p:txBody>
        </p:sp>
        <p:sp>
          <p:nvSpPr>
            <p:cNvPr id="269320" name="Oval 19"/>
            <p:cNvSpPr>
              <a:spLocks noChangeArrowheads="1"/>
            </p:cNvSpPr>
            <p:nvPr/>
          </p:nvSpPr>
          <p:spPr bwMode="auto">
            <a:xfrm>
              <a:off x="6248725" y="38481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73</a:t>
              </a:r>
            </a:p>
          </p:txBody>
        </p:sp>
        <p:sp>
          <p:nvSpPr>
            <p:cNvPr id="269321" name="Oval 9"/>
            <p:cNvSpPr>
              <a:spLocks noChangeArrowheads="1"/>
            </p:cNvSpPr>
            <p:nvPr/>
          </p:nvSpPr>
          <p:spPr bwMode="auto">
            <a:xfrm>
              <a:off x="4038600" y="4524375"/>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14</a:t>
              </a:r>
            </a:p>
          </p:txBody>
        </p:sp>
        <p:sp>
          <p:nvSpPr>
            <p:cNvPr id="269322" name="Oval 10"/>
            <p:cNvSpPr>
              <a:spLocks noChangeArrowheads="1"/>
            </p:cNvSpPr>
            <p:nvPr/>
          </p:nvSpPr>
          <p:spPr bwMode="auto">
            <a:xfrm>
              <a:off x="5186532" y="4541838"/>
              <a:ext cx="430275"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50</a:t>
              </a:r>
            </a:p>
          </p:txBody>
        </p:sp>
        <p:sp>
          <p:nvSpPr>
            <p:cNvPr id="269323" name="Oval 11"/>
            <p:cNvSpPr>
              <a:spLocks noChangeArrowheads="1"/>
            </p:cNvSpPr>
            <p:nvPr/>
          </p:nvSpPr>
          <p:spPr bwMode="auto">
            <a:xfrm>
              <a:off x="5791457" y="4541838"/>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66</a:t>
              </a:r>
            </a:p>
          </p:txBody>
        </p:sp>
        <p:sp>
          <p:nvSpPr>
            <p:cNvPr id="269324" name="Oval 12"/>
            <p:cNvSpPr>
              <a:spLocks noChangeArrowheads="1"/>
            </p:cNvSpPr>
            <p:nvPr/>
          </p:nvSpPr>
          <p:spPr bwMode="auto">
            <a:xfrm>
              <a:off x="6858414" y="45720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80</a:t>
              </a:r>
            </a:p>
          </p:txBody>
        </p:sp>
        <p:sp>
          <p:nvSpPr>
            <p:cNvPr id="269325" name="Oval 8"/>
            <p:cNvSpPr>
              <a:spLocks noChangeArrowheads="1"/>
            </p:cNvSpPr>
            <p:nvPr/>
          </p:nvSpPr>
          <p:spPr bwMode="auto">
            <a:xfrm>
              <a:off x="4953134" y="5286375"/>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33</a:t>
              </a:r>
            </a:p>
          </p:txBody>
        </p:sp>
        <p:sp>
          <p:nvSpPr>
            <p:cNvPr id="269326" name="Oval 5"/>
            <p:cNvSpPr>
              <a:spLocks noChangeArrowheads="1"/>
            </p:cNvSpPr>
            <p:nvPr/>
          </p:nvSpPr>
          <p:spPr bwMode="auto">
            <a:xfrm>
              <a:off x="5245277" y="5895975"/>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44</a:t>
              </a:r>
            </a:p>
          </p:txBody>
        </p:sp>
        <p:sp>
          <p:nvSpPr>
            <p:cNvPr id="269327" name="Oval 6"/>
            <p:cNvSpPr>
              <a:spLocks noChangeArrowheads="1"/>
            </p:cNvSpPr>
            <p:nvPr/>
          </p:nvSpPr>
          <p:spPr bwMode="auto">
            <a:xfrm>
              <a:off x="4372024" y="52578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20</a:t>
              </a:r>
            </a:p>
          </p:txBody>
        </p:sp>
        <p:sp>
          <p:nvSpPr>
            <p:cNvPr id="269328" name="Oval 15"/>
            <p:cNvSpPr>
              <a:spLocks noChangeArrowheads="1"/>
            </p:cNvSpPr>
            <p:nvPr/>
          </p:nvSpPr>
          <p:spPr bwMode="auto">
            <a:xfrm>
              <a:off x="4122750" y="58674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17</a:t>
              </a:r>
            </a:p>
          </p:txBody>
        </p:sp>
        <p:cxnSp>
          <p:nvCxnSpPr>
            <p:cNvPr id="32" name="Straight Connector 31"/>
            <p:cNvCxnSpPr>
              <a:stCxn id="269318" idx="3"/>
              <a:endCxn id="269319" idx="7"/>
            </p:cNvCxnSpPr>
            <p:nvPr/>
          </p:nvCxnSpPr>
          <p:spPr>
            <a:xfrm rot="5400000">
              <a:off x="5064304" y="3517866"/>
              <a:ext cx="382587" cy="481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9319" idx="3"/>
              <a:endCxn id="269321" idx="0"/>
            </p:cNvCxnSpPr>
            <p:nvPr/>
          </p:nvCxnSpPr>
          <p:spPr>
            <a:xfrm rot="5400000">
              <a:off x="4346641" y="4159216"/>
              <a:ext cx="271462" cy="4588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9318" idx="5"/>
              <a:endCxn id="269320" idx="1"/>
            </p:cNvCxnSpPr>
            <p:nvPr/>
          </p:nvCxnSpPr>
          <p:spPr>
            <a:xfrm rot="16200000" flipH="1">
              <a:off x="5883571" y="3484526"/>
              <a:ext cx="344487" cy="509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9320" idx="5"/>
              <a:endCxn id="269324" idx="0"/>
            </p:cNvCxnSpPr>
            <p:nvPr/>
          </p:nvCxnSpPr>
          <p:spPr>
            <a:xfrm rot="16200000" flipH="1">
              <a:off x="6664737" y="4163979"/>
              <a:ext cx="357187" cy="458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69319" idx="5"/>
              <a:endCxn id="269322" idx="0"/>
            </p:cNvCxnSpPr>
            <p:nvPr/>
          </p:nvCxnSpPr>
          <p:spPr>
            <a:xfrm rot="16200000" flipH="1">
              <a:off x="5064297" y="4203673"/>
              <a:ext cx="288925" cy="387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9320" idx="3"/>
              <a:endCxn id="269323" idx="0"/>
            </p:cNvCxnSpPr>
            <p:nvPr/>
          </p:nvCxnSpPr>
          <p:spPr>
            <a:xfrm rot="5400000">
              <a:off x="5994711" y="4225904"/>
              <a:ext cx="327025" cy="304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269321" idx="5"/>
              <a:endCxn id="269327" idx="0"/>
            </p:cNvCxnSpPr>
            <p:nvPr/>
          </p:nvCxnSpPr>
          <p:spPr>
            <a:xfrm rot="16200000" flipH="1">
              <a:off x="4311718" y="4983149"/>
              <a:ext cx="368300" cy="1810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9327" idx="3"/>
              <a:endCxn id="269328" idx="0"/>
            </p:cNvCxnSpPr>
            <p:nvPr/>
          </p:nvCxnSpPr>
          <p:spPr>
            <a:xfrm rot="5400000">
              <a:off x="4264076" y="5697531"/>
              <a:ext cx="242887" cy="968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269325" idx="5"/>
              <a:endCxn id="269326" idx="0"/>
            </p:cNvCxnSpPr>
            <p:nvPr/>
          </p:nvCxnSpPr>
          <p:spPr>
            <a:xfrm rot="16200000" flipH="1">
              <a:off x="5267523" y="5703878"/>
              <a:ext cx="244475" cy="1397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69322" idx="3"/>
              <a:endCxn id="269325" idx="0"/>
            </p:cNvCxnSpPr>
            <p:nvPr/>
          </p:nvCxnSpPr>
          <p:spPr>
            <a:xfrm rot="5400000">
              <a:off x="5019054" y="5055388"/>
              <a:ext cx="379412" cy="82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039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5283" name="Rectangle 3"/>
          <p:cNvSpPr txBox="1">
            <a:spLocks noChangeArrowheads="1"/>
          </p:cNvSpPr>
          <p:nvPr/>
        </p:nvSpPr>
        <p:spPr bwMode="auto">
          <a:xfrm>
            <a:off x="425450" y="1263650"/>
            <a:ext cx="3765550" cy="3079750"/>
          </a:xfrm>
          <a:prstGeom prst="rect">
            <a:avLst/>
          </a:prstGeom>
          <a:noFill/>
          <a:ln w="9525">
            <a:noFill/>
            <a:miter lim="800000"/>
            <a:headEnd/>
            <a:tailEnd/>
          </a:ln>
        </p:spPr>
        <p:txBody>
          <a:bodyPr/>
          <a:lstStyle/>
          <a:p>
            <a:r>
              <a:rPr lang="en-US" sz="2200">
                <a:latin typeface="Consolas" pitchFamily="49" charset="0"/>
                <a:cs typeface="Courier New" pitchFamily="49" charset="0"/>
              </a:rPr>
              <a:t>   struct Node</a:t>
            </a:r>
          </a:p>
          <a:p>
            <a:r>
              <a:rPr lang="en-US" sz="2200">
                <a:latin typeface="Consolas" pitchFamily="49" charset="0"/>
                <a:cs typeface="Courier New" pitchFamily="49" charset="0"/>
              </a:rPr>
              <a:t>   {</a:t>
            </a:r>
          </a:p>
          <a:p>
            <a:r>
              <a:rPr lang="en-US" sz="2200">
                <a:latin typeface="Consolas" pitchFamily="49" charset="0"/>
                <a:cs typeface="Courier New" pitchFamily="49" charset="0"/>
              </a:rPr>
              <a:t>	int info;</a:t>
            </a:r>
          </a:p>
          <a:p>
            <a:r>
              <a:rPr lang="en-US" sz="2200">
                <a:latin typeface="Consolas" pitchFamily="49" charset="0"/>
                <a:cs typeface="Courier New" pitchFamily="49" charset="0"/>
              </a:rPr>
              <a:t>	</a:t>
            </a:r>
            <a:r>
              <a:rPr lang="en-US" sz="2200" b="1">
                <a:latin typeface="Consolas" pitchFamily="49" charset="0"/>
                <a:cs typeface="Courier New" pitchFamily="49" charset="0"/>
              </a:rPr>
              <a:t>Node *left; </a:t>
            </a:r>
          </a:p>
          <a:p>
            <a:r>
              <a:rPr lang="en-US" sz="2200" b="1">
                <a:latin typeface="Consolas" pitchFamily="49" charset="0"/>
                <a:cs typeface="Courier New" pitchFamily="49" charset="0"/>
              </a:rPr>
              <a:t>	Node *right;</a:t>
            </a:r>
          </a:p>
          <a:p>
            <a:r>
              <a:rPr lang="en-US" sz="2200">
                <a:latin typeface="Consolas" pitchFamily="49" charset="0"/>
                <a:cs typeface="Courier New" pitchFamily="49" charset="0"/>
              </a:rPr>
              <a:t>   };</a:t>
            </a:r>
          </a:p>
          <a:p>
            <a:pPr>
              <a:lnSpc>
                <a:spcPct val="110000"/>
              </a:lnSpc>
            </a:pPr>
            <a:r>
              <a:rPr lang="en-US" sz="2200">
                <a:latin typeface="Consolas" pitchFamily="49" charset="0"/>
                <a:cs typeface="Courier New" pitchFamily="49" charset="0"/>
              </a:rPr>
              <a:t>   typedef Node* Tree;</a:t>
            </a:r>
          </a:p>
          <a:p>
            <a:pPr>
              <a:lnSpc>
                <a:spcPct val="110000"/>
              </a:lnSpc>
            </a:pPr>
            <a:r>
              <a:rPr lang="en-US" sz="2200" b="1">
                <a:latin typeface="Consolas" pitchFamily="49" charset="0"/>
                <a:cs typeface="Courier New" pitchFamily="49" charset="0"/>
              </a:rPr>
              <a:t>   Tree root;</a:t>
            </a:r>
            <a:endParaRPr lang="en-US" sz="2200">
              <a:latin typeface="Consolas" pitchFamily="49" charset="0"/>
              <a:cs typeface="Courier New" pitchFamily="49" charset="0"/>
            </a:endParaRPr>
          </a:p>
          <a:p>
            <a:pPr marL="400050" lvl="2"/>
            <a:endParaRPr lang="en-US" sz="2200" baseline="30000">
              <a:latin typeface="Consolas" pitchFamily="49" charset="0"/>
            </a:endParaRPr>
          </a:p>
        </p:txBody>
      </p:sp>
    </p:spTree>
    <p:extLst>
      <p:ext uri="{BB962C8B-B14F-4D97-AF65-F5344CB8AC3E}">
        <p14:creationId xmlns:p14="http://schemas.microsoft.com/office/powerpoint/2010/main" val="546761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70339" name="Rectangle 35"/>
          <p:cNvSpPr>
            <a:spLocks noChangeArrowheads="1"/>
          </p:cNvSpPr>
          <p:nvPr/>
        </p:nvSpPr>
        <p:spPr bwMode="auto">
          <a:xfrm>
            <a:off x="457200" y="457200"/>
            <a:ext cx="9144000" cy="0"/>
          </a:xfrm>
          <a:prstGeom prst="rect">
            <a:avLst/>
          </a:prstGeom>
          <a:noFill/>
          <a:ln w="9525">
            <a:noFill/>
            <a:miter lim="800000"/>
            <a:headEnd/>
            <a:tailEnd/>
          </a:ln>
        </p:spPr>
        <p:txBody>
          <a:bodyPr wrap="none" anchor="ctr">
            <a:spAutoFit/>
          </a:bodyPr>
          <a:lstStyle/>
          <a:p>
            <a:pPr eaLnBrk="0" hangingPunct="0"/>
            <a:endParaRPr lang="en-US" sz="1200">
              <a:latin typeface="Times New Roman" pitchFamily="18" charset="0"/>
            </a:endParaRPr>
          </a:p>
          <a:p>
            <a:pPr eaLnBrk="0" hangingPunct="0"/>
            <a:r>
              <a:rPr lang="en-US" sz="1200">
                <a:latin typeface="Times New Roman" pitchFamily="18" charset="0"/>
              </a:rPr>
              <a:t> </a:t>
            </a:r>
            <a:endParaRPr lang="en-US" sz="900"/>
          </a:p>
          <a:p>
            <a:pPr eaLnBrk="0" hangingPunct="0"/>
            <a:endParaRPr lang="en-US"/>
          </a:p>
        </p:txBody>
      </p:sp>
      <p:sp>
        <p:nvSpPr>
          <p:cNvPr id="270340" name="Rectangle 36"/>
          <p:cNvSpPr>
            <a:spLocks noChangeArrowheads="1"/>
          </p:cNvSpPr>
          <p:nvPr/>
        </p:nvSpPr>
        <p:spPr bwMode="auto">
          <a:xfrm>
            <a:off x="176284" y="1143000"/>
            <a:ext cx="9144000" cy="5262563"/>
          </a:xfrm>
          <a:prstGeom prst="rect">
            <a:avLst/>
          </a:prstGeom>
          <a:noFill/>
          <a:ln w="9525">
            <a:noFill/>
            <a:miter lim="800000"/>
            <a:headEnd/>
            <a:tailEnd/>
          </a:ln>
        </p:spPr>
        <p:txBody>
          <a:bodyPr anchor="ctr">
            <a:spAutoFit/>
          </a:bodyPr>
          <a:lstStyle/>
          <a:p>
            <a:pPr indent="263525" eaLnBrk="0" hangingPunct="0">
              <a:buFont typeface="Calibri" pitchFamily="34" charset="0"/>
              <a:buAutoNum type="arabicParenR" startAt="4"/>
            </a:pPr>
            <a:r>
              <a:rPr lang="en-US" sz="2400">
                <a:latin typeface="Tahoma" pitchFamily="34" charset="0"/>
              </a:rPr>
              <a:t> Cho cây nhị phân AVL:</a:t>
            </a: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endParaRPr lang="en-US" sz="2400">
              <a:latin typeface="Tahoma" pitchFamily="34" charset="0"/>
            </a:endParaRPr>
          </a:p>
          <a:p>
            <a:pPr indent="263525" eaLnBrk="0" hangingPunct="0"/>
            <a:r>
              <a:rPr lang="en-US" sz="2400">
                <a:latin typeface="Tahoma" pitchFamily="34" charset="0"/>
              </a:rPr>
              <a:t>Hãy vẽ lại cây nhị phân AVL trên trong các trường hợp</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xóa nút 66</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thêm vào nút 47</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xóa nút 73 </a:t>
            </a:r>
            <a:endParaRPr lang="en-US" sz="2400">
              <a:latin typeface="Tahoma" pitchFamily="34" charset="0"/>
              <a:cs typeface="Tahoma" pitchFamily="34" charset="0"/>
            </a:endParaRPr>
          </a:p>
          <a:p>
            <a:pPr lvl="1" indent="263525" eaLnBrk="0" hangingPunct="0">
              <a:buFont typeface="Arial" pitchFamily="34" charset="0"/>
              <a:buChar char="•"/>
            </a:pPr>
            <a:r>
              <a:rPr lang="en-US" sz="2400">
                <a:latin typeface="Tahoma" pitchFamily="34" charset="0"/>
              </a:rPr>
              <a:t>Sau khi xóa nút 25 (chọn nút thế mạng trong cây con trái)</a:t>
            </a:r>
            <a:endParaRPr lang="en-US" sz="2400">
              <a:latin typeface="Tahoma" pitchFamily="34" charset="0"/>
              <a:cs typeface="Tahoma" pitchFamily="34" charset="0"/>
            </a:endParaRPr>
          </a:p>
        </p:txBody>
      </p:sp>
      <p:grpSp>
        <p:nvGrpSpPr>
          <p:cNvPr id="270341" name="Group 68"/>
          <p:cNvGrpSpPr>
            <a:grpSpLocks/>
          </p:cNvGrpSpPr>
          <p:nvPr/>
        </p:nvGrpSpPr>
        <p:grpSpPr bwMode="auto">
          <a:xfrm>
            <a:off x="4624387" y="1536439"/>
            <a:ext cx="3248025" cy="2514600"/>
            <a:chOff x="4038600" y="3200400"/>
            <a:chExt cx="3248502" cy="2514600"/>
          </a:xfrm>
        </p:grpSpPr>
        <p:sp>
          <p:nvSpPr>
            <p:cNvPr id="270342" name="Oval 21"/>
            <p:cNvSpPr>
              <a:spLocks noChangeArrowheads="1"/>
            </p:cNvSpPr>
            <p:nvPr/>
          </p:nvSpPr>
          <p:spPr bwMode="auto">
            <a:xfrm>
              <a:off x="5434218" y="32004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60</a:t>
              </a:r>
            </a:p>
          </p:txBody>
        </p:sp>
        <p:sp>
          <p:nvSpPr>
            <p:cNvPr id="270343" name="Oval 18"/>
            <p:cNvSpPr>
              <a:spLocks noChangeArrowheads="1"/>
            </p:cNvSpPr>
            <p:nvPr/>
          </p:nvSpPr>
          <p:spPr bwMode="auto">
            <a:xfrm>
              <a:off x="4648290" y="38862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25</a:t>
              </a:r>
            </a:p>
          </p:txBody>
        </p:sp>
        <p:sp>
          <p:nvSpPr>
            <p:cNvPr id="270344" name="Oval 19"/>
            <p:cNvSpPr>
              <a:spLocks noChangeArrowheads="1"/>
            </p:cNvSpPr>
            <p:nvPr/>
          </p:nvSpPr>
          <p:spPr bwMode="auto">
            <a:xfrm>
              <a:off x="6248725" y="38481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73</a:t>
              </a:r>
            </a:p>
          </p:txBody>
        </p:sp>
        <p:sp>
          <p:nvSpPr>
            <p:cNvPr id="270345" name="Oval 9"/>
            <p:cNvSpPr>
              <a:spLocks noChangeArrowheads="1"/>
            </p:cNvSpPr>
            <p:nvPr/>
          </p:nvSpPr>
          <p:spPr bwMode="auto">
            <a:xfrm>
              <a:off x="4038600" y="4524375"/>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14</a:t>
              </a:r>
            </a:p>
          </p:txBody>
        </p:sp>
        <p:sp>
          <p:nvSpPr>
            <p:cNvPr id="270346" name="Oval 10"/>
            <p:cNvSpPr>
              <a:spLocks noChangeArrowheads="1"/>
            </p:cNvSpPr>
            <p:nvPr/>
          </p:nvSpPr>
          <p:spPr bwMode="auto">
            <a:xfrm>
              <a:off x="5186532" y="4541838"/>
              <a:ext cx="430275"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50</a:t>
              </a:r>
            </a:p>
          </p:txBody>
        </p:sp>
        <p:sp>
          <p:nvSpPr>
            <p:cNvPr id="270347" name="Oval 11"/>
            <p:cNvSpPr>
              <a:spLocks noChangeArrowheads="1"/>
            </p:cNvSpPr>
            <p:nvPr/>
          </p:nvSpPr>
          <p:spPr bwMode="auto">
            <a:xfrm>
              <a:off x="5791457" y="4541838"/>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66</a:t>
              </a:r>
            </a:p>
          </p:txBody>
        </p:sp>
        <p:sp>
          <p:nvSpPr>
            <p:cNvPr id="270348" name="Oval 12"/>
            <p:cNvSpPr>
              <a:spLocks noChangeArrowheads="1"/>
            </p:cNvSpPr>
            <p:nvPr/>
          </p:nvSpPr>
          <p:spPr bwMode="auto">
            <a:xfrm>
              <a:off x="6858414" y="4572000"/>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80</a:t>
              </a:r>
            </a:p>
          </p:txBody>
        </p:sp>
        <p:sp>
          <p:nvSpPr>
            <p:cNvPr id="270349" name="Oval 8"/>
            <p:cNvSpPr>
              <a:spLocks noChangeArrowheads="1"/>
            </p:cNvSpPr>
            <p:nvPr/>
          </p:nvSpPr>
          <p:spPr bwMode="auto">
            <a:xfrm>
              <a:off x="4953134" y="5286375"/>
              <a:ext cx="428688" cy="428625"/>
            </a:xfrm>
            <a:prstGeom prst="ellipse">
              <a:avLst/>
            </a:prstGeom>
            <a:solidFill>
              <a:srgbClr val="FFFFFF"/>
            </a:solidFill>
            <a:ln w="9525">
              <a:solidFill>
                <a:srgbClr val="000000"/>
              </a:solidFill>
              <a:round/>
              <a:headEnd/>
              <a:tailEnd/>
            </a:ln>
          </p:spPr>
          <p:txBody>
            <a:bodyPr lIns="18000" tIns="0" rIns="18000" bIns="0"/>
            <a:lstStyle/>
            <a:p>
              <a:pPr algn="ctr" eaLnBrk="0" hangingPunct="0"/>
              <a:r>
                <a:rPr lang="en-US">
                  <a:latin typeface="Calibri" pitchFamily="34" charset="0"/>
                  <a:ea typeface="Calibri" pitchFamily="34" charset="0"/>
                  <a:cs typeface="Times New Roman" pitchFamily="18" charset="0"/>
                </a:rPr>
                <a:t>33</a:t>
              </a:r>
            </a:p>
          </p:txBody>
        </p:sp>
        <p:cxnSp>
          <p:nvCxnSpPr>
            <p:cNvPr id="32" name="Straight Connector 31"/>
            <p:cNvCxnSpPr>
              <a:stCxn id="270342" idx="3"/>
              <a:endCxn id="270343" idx="7"/>
            </p:cNvCxnSpPr>
            <p:nvPr/>
          </p:nvCxnSpPr>
          <p:spPr>
            <a:xfrm rot="5400000">
              <a:off x="5064304" y="3517866"/>
              <a:ext cx="382587" cy="481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0343" idx="3"/>
              <a:endCxn id="270345" idx="0"/>
            </p:cNvCxnSpPr>
            <p:nvPr/>
          </p:nvCxnSpPr>
          <p:spPr>
            <a:xfrm rot="5400000">
              <a:off x="4346641" y="4159216"/>
              <a:ext cx="271462" cy="4588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70342" idx="5"/>
              <a:endCxn id="270344" idx="1"/>
            </p:cNvCxnSpPr>
            <p:nvPr/>
          </p:nvCxnSpPr>
          <p:spPr>
            <a:xfrm rot="16200000" flipH="1">
              <a:off x="5883571" y="3484526"/>
              <a:ext cx="344487" cy="5096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0344" idx="5"/>
              <a:endCxn id="270348" idx="0"/>
            </p:cNvCxnSpPr>
            <p:nvPr/>
          </p:nvCxnSpPr>
          <p:spPr>
            <a:xfrm rot="16200000" flipH="1">
              <a:off x="6664737" y="4163979"/>
              <a:ext cx="357187" cy="4588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0343" idx="5"/>
              <a:endCxn id="270346" idx="0"/>
            </p:cNvCxnSpPr>
            <p:nvPr/>
          </p:nvCxnSpPr>
          <p:spPr>
            <a:xfrm rot="16200000" flipH="1">
              <a:off x="5064297" y="4203673"/>
              <a:ext cx="288925" cy="3874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70344" idx="3"/>
              <a:endCxn id="270347" idx="0"/>
            </p:cNvCxnSpPr>
            <p:nvPr/>
          </p:nvCxnSpPr>
          <p:spPr>
            <a:xfrm rot="5400000">
              <a:off x="5994711" y="4225904"/>
              <a:ext cx="327025" cy="304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70346" idx="3"/>
              <a:endCxn id="270349" idx="0"/>
            </p:cNvCxnSpPr>
            <p:nvPr/>
          </p:nvCxnSpPr>
          <p:spPr>
            <a:xfrm rot="5400000">
              <a:off x="5019054" y="5055388"/>
              <a:ext cx="379412" cy="825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1672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70339" name="Rectangle 35"/>
          <p:cNvSpPr>
            <a:spLocks noChangeArrowheads="1"/>
          </p:cNvSpPr>
          <p:nvPr/>
        </p:nvSpPr>
        <p:spPr bwMode="auto">
          <a:xfrm>
            <a:off x="457200" y="457200"/>
            <a:ext cx="9144000" cy="0"/>
          </a:xfrm>
          <a:prstGeom prst="rect">
            <a:avLst/>
          </a:prstGeom>
          <a:noFill/>
          <a:ln w="9525">
            <a:noFill/>
            <a:miter lim="800000"/>
            <a:headEnd/>
            <a:tailEnd/>
          </a:ln>
        </p:spPr>
        <p:txBody>
          <a:bodyPr wrap="none" anchor="ctr">
            <a:spAutoFit/>
          </a:bodyPr>
          <a:lstStyle/>
          <a:p>
            <a:pPr eaLnBrk="0" hangingPunct="0"/>
            <a:endParaRPr lang="en-US" sz="1200">
              <a:latin typeface="Times New Roman" pitchFamily="18" charset="0"/>
            </a:endParaRPr>
          </a:p>
          <a:p>
            <a:pPr eaLnBrk="0" hangingPunct="0"/>
            <a:r>
              <a:rPr lang="en-US" sz="1200">
                <a:latin typeface="Times New Roman" pitchFamily="18" charset="0"/>
              </a:rPr>
              <a:t> </a:t>
            </a:r>
            <a:endParaRPr lang="en-US" sz="900"/>
          </a:p>
          <a:p>
            <a:pPr eaLnBrk="0" hangingPunct="0"/>
            <a:endParaRPr lang="en-US"/>
          </a:p>
        </p:txBody>
      </p:sp>
      <p:sp>
        <p:nvSpPr>
          <p:cNvPr id="270340" name="Rectangle 36"/>
          <p:cNvSpPr>
            <a:spLocks noChangeArrowheads="1"/>
          </p:cNvSpPr>
          <p:nvPr/>
        </p:nvSpPr>
        <p:spPr bwMode="auto">
          <a:xfrm>
            <a:off x="443630" y="1154669"/>
            <a:ext cx="8471770" cy="1569660"/>
          </a:xfrm>
          <a:prstGeom prst="rect">
            <a:avLst/>
          </a:prstGeom>
          <a:noFill/>
          <a:ln w="9525">
            <a:noFill/>
            <a:miter lim="800000"/>
            <a:headEnd/>
            <a:tailEnd/>
          </a:ln>
        </p:spPr>
        <p:txBody>
          <a:bodyPr wrap="square" anchor="ctr">
            <a:spAutoFit/>
          </a:bodyPr>
          <a:lstStyle/>
          <a:p>
            <a:pPr marL="457200" indent="-457200" eaLnBrk="0" hangingPunct="0">
              <a:buFont typeface="+mj-lt"/>
              <a:buAutoNum type="arabicParenR" startAt="5"/>
            </a:pPr>
            <a:r>
              <a:rPr lang="en-US" sz="2400">
                <a:latin typeface="Tahoma" pitchFamily="34" charset="0"/>
              </a:rPr>
              <a:t> Bảng băm dùng hàm băm H(x) = x mod 7. Hãy vẽ lại bảng băm và danh sách liên kết nếu lần lượt thêm các phần tử sau vào bảng băm. DSLK thêm bằng chèn đầu. Chỉ vẽ kết quả cuối cùng</a:t>
            </a:r>
            <a:endParaRPr lang="en-US" sz="2400">
              <a:latin typeface="Tahoma" pitchFamily="34" charset="0"/>
              <a:cs typeface="Tahoma" pitchFamily="34" charset="0"/>
            </a:endParaRPr>
          </a:p>
        </p:txBody>
      </p:sp>
      <p:sp>
        <p:nvSpPr>
          <p:cNvPr id="22" name="TextBox 21">
            <a:extLst>
              <a:ext uri="{FF2B5EF4-FFF2-40B4-BE49-F238E27FC236}">
                <a16:creationId xmlns:a16="http://schemas.microsoft.com/office/drawing/2014/main" id="{C4A78E35-30DB-4506-950F-32B9B87B51E0}"/>
              </a:ext>
            </a:extLst>
          </p:cNvPr>
          <p:cNvSpPr txBox="1"/>
          <p:nvPr/>
        </p:nvSpPr>
        <p:spPr>
          <a:xfrm>
            <a:off x="1447800" y="3048000"/>
            <a:ext cx="6629400" cy="492443"/>
          </a:xfrm>
          <a:prstGeom prst="rect">
            <a:avLst/>
          </a:prstGeom>
          <a:noFill/>
        </p:spPr>
        <p:txBody>
          <a:bodyPr wrap="square">
            <a:spAutoFit/>
          </a:bodyPr>
          <a:lstStyle/>
          <a:p>
            <a:r>
              <a:rPr lang="en-US" sz="2600">
                <a:latin typeface="Tahoma" pitchFamily="34" charset="0"/>
                <a:cs typeface="Tahoma" pitchFamily="34" charset="0"/>
              </a:rPr>
              <a:t>8   3   5   2   20   11   30   9   18   12  10</a:t>
            </a:r>
            <a:endParaRPr lang="en-US" sz="2600"/>
          </a:p>
        </p:txBody>
      </p:sp>
    </p:spTree>
    <p:extLst>
      <p:ext uri="{BB962C8B-B14F-4D97-AF65-F5344CB8AC3E}">
        <p14:creationId xmlns:p14="http://schemas.microsoft.com/office/powerpoint/2010/main" val="289442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6307" name="Rectangle 3"/>
          <p:cNvSpPr txBox="1">
            <a:spLocks noChangeArrowheads="1"/>
          </p:cNvSpPr>
          <p:nvPr/>
        </p:nvSpPr>
        <p:spPr bwMode="auto">
          <a:xfrm>
            <a:off x="57150" y="252413"/>
            <a:ext cx="5443538" cy="6605587"/>
          </a:xfrm>
          <a:prstGeom prst="rect">
            <a:avLst/>
          </a:prstGeom>
          <a:noFill/>
          <a:ln w="9525">
            <a:noFill/>
            <a:miter lim="800000"/>
            <a:headEnd/>
            <a:tailEnd/>
          </a:ln>
        </p:spPr>
        <p:txBody>
          <a:bodyPr/>
          <a:lstStyle/>
          <a:p>
            <a:pPr marL="400050" lvl="2">
              <a:buFont typeface="Arial" pitchFamily="34" charset="0"/>
              <a:buNone/>
            </a:pPr>
            <a:r>
              <a:rPr lang="en-US" sz="2200">
                <a:latin typeface="Consolas" pitchFamily="49" charset="0"/>
                <a:cs typeface="Courier New" pitchFamily="49" charset="0"/>
              </a:rPr>
              <a:t>Node* TimCNPTK(Tree t, int x)</a:t>
            </a:r>
          </a:p>
          <a:p>
            <a:pPr marL="400050" lvl="2">
              <a:buFont typeface="Arial" pitchFamily="34" charset="0"/>
              <a:buNone/>
            </a:pPr>
            <a:r>
              <a:rPr lang="en-US" sz="2200">
                <a:latin typeface="Consolas" pitchFamily="49" charset="0"/>
                <a:cs typeface="Courier New" pitchFamily="49" charset="0"/>
              </a:rPr>
              <a:t>{</a:t>
            </a:r>
          </a:p>
          <a:p>
            <a:pPr marL="400050" lvl="2">
              <a:buFont typeface="Arial" pitchFamily="34" charset="0"/>
              <a:buNone/>
            </a:pPr>
            <a:r>
              <a:rPr lang="en-US" sz="2200">
                <a:latin typeface="Consolas" pitchFamily="49" charset="0"/>
                <a:cs typeface="Courier New" pitchFamily="49" charset="0"/>
              </a:rPr>
              <a:t>	Node *p = t;</a:t>
            </a:r>
          </a:p>
          <a:p>
            <a:pPr marL="400050" lvl="2">
              <a:buFont typeface="Arial" pitchFamily="34" charset="0"/>
              <a:buNone/>
            </a:pPr>
            <a:r>
              <a:rPr lang="en-US" sz="2200">
                <a:latin typeface="Consolas" pitchFamily="49" charset="0"/>
                <a:cs typeface="Courier New" pitchFamily="49" charset="0"/>
              </a:rPr>
              <a:t>	while (p!=NULL)  {</a:t>
            </a:r>
          </a:p>
          <a:p>
            <a:pPr marL="400050" lvl="2">
              <a:buFont typeface="Arial" pitchFamily="34" charset="0"/>
              <a:buNone/>
            </a:pPr>
            <a:r>
              <a:rPr lang="en-US" sz="2200">
                <a:latin typeface="Consolas" pitchFamily="49" charset="0"/>
                <a:cs typeface="Courier New" pitchFamily="49" charset="0"/>
              </a:rPr>
              <a:t>	   if (x == p-&gt;info) </a:t>
            </a:r>
          </a:p>
          <a:p>
            <a:pPr marL="400050" lvl="2">
              <a:buFont typeface="Arial" pitchFamily="34" charset="0"/>
              <a:buNone/>
            </a:pPr>
            <a:r>
              <a:rPr lang="en-US" sz="2200">
                <a:latin typeface="Consolas" pitchFamily="49" charset="0"/>
                <a:cs typeface="Courier New" pitchFamily="49" charset="0"/>
              </a:rPr>
              <a:t>		return p;</a:t>
            </a:r>
          </a:p>
          <a:p>
            <a:pPr marL="400050" lvl="2">
              <a:buFont typeface="Arial" pitchFamily="34" charset="0"/>
              <a:buNone/>
            </a:pPr>
            <a:r>
              <a:rPr lang="en-US" sz="2200">
                <a:latin typeface="Consolas" pitchFamily="49" charset="0"/>
                <a:cs typeface="Courier New" pitchFamily="49" charset="0"/>
              </a:rPr>
              <a:t>	   else if (x &lt; p-&gt;info)</a:t>
            </a:r>
          </a:p>
          <a:p>
            <a:pPr marL="400050" lvl="2">
              <a:buFont typeface="Arial" pitchFamily="34" charset="0"/>
              <a:buNone/>
            </a:pPr>
            <a:r>
              <a:rPr lang="en-US" sz="2200">
                <a:latin typeface="Consolas" pitchFamily="49" charset="0"/>
                <a:cs typeface="Courier New" pitchFamily="49" charset="0"/>
              </a:rPr>
              <a:t>		p = p-&gt;left;</a:t>
            </a:r>
          </a:p>
          <a:p>
            <a:pPr marL="400050" lvl="2">
              <a:buFont typeface="Arial" pitchFamily="34" charset="0"/>
              <a:buNone/>
            </a:pPr>
            <a:r>
              <a:rPr lang="en-US" sz="2200">
                <a:latin typeface="Consolas" pitchFamily="49" charset="0"/>
                <a:cs typeface="Courier New" pitchFamily="49" charset="0"/>
              </a:rPr>
              <a:t>	   else</a:t>
            </a:r>
          </a:p>
          <a:p>
            <a:pPr marL="400050" lvl="2">
              <a:buFont typeface="Arial" pitchFamily="34" charset="0"/>
              <a:buNone/>
            </a:pPr>
            <a:r>
              <a:rPr lang="en-US" sz="2200">
                <a:latin typeface="Consolas" pitchFamily="49" charset="0"/>
                <a:cs typeface="Courier New" pitchFamily="49" charset="0"/>
              </a:rPr>
              <a:t>		p = p-&gt;right;</a:t>
            </a:r>
          </a:p>
          <a:p>
            <a:pPr marL="400050" lvl="2">
              <a:buFont typeface="Arial" pitchFamily="34" charset="0"/>
              <a:buNone/>
            </a:pPr>
            <a:r>
              <a:rPr lang="en-US" sz="2200">
                <a:latin typeface="Consolas" pitchFamily="49" charset="0"/>
                <a:cs typeface="Courier New" pitchFamily="49" charset="0"/>
              </a:rPr>
              <a:t>	}	</a:t>
            </a:r>
          </a:p>
          <a:p>
            <a:pPr marL="400050" lvl="2">
              <a:buFont typeface="Arial" pitchFamily="34" charset="0"/>
              <a:buNone/>
            </a:pPr>
            <a:r>
              <a:rPr lang="en-US" sz="2200">
                <a:latin typeface="Consolas" pitchFamily="49" charset="0"/>
                <a:cs typeface="Courier New" pitchFamily="49" charset="0"/>
              </a:rPr>
              <a:t>	return NULL;</a:t>
            </a:r>
          </a:p>
          <a:p>
            <a:pPr marL="400050" lvl="2">
              <a:buFont typeface="Arial" pitchFamily="34" charset="0"/>
              <a:buNone/>
            </a:pPr>
            <a:r>
              <a:rPr lang="en-US" sz="2200">
                <a:latin typeface="Consolas" pitchFamily="49" charset="0"/>
                <a:cs typeface="Courier New" pitchFamily="49" charset="0"/>
              </a:rPr>
              <a:t>}</a:t>
            </a:r>
          </a:p>
          <a:p>
            <a:pPr marL="400050" lvl="2">
              <a:spcBef>
                <a:spcPts val="1200"/>
              </a:spcBef>
            </a:pPr>
            <a:r>
              <a:rPr lang="en-US" sz="2200">
                <a:latin typeface="Consolas" pitchFamily="49" charset="0"/>
                <a:cs typeface="Courier New" pitchFamily="49" charset="0"/>
              </a:rPr>
              <a:t>void main()</a:t>
            </a:r>
          </a:p>
          <a:p>
            <a:pPr marL="400050" lvl="2"/>
            <a:r>
              <a:rPr lang="en-US" sz="2200">
                <a:latin typeface="Consolas" pitchFamily="49" charset="0"/>
                <a:cs typeface="Courier New" pitchFamily="49" charset="0"/>
              </a:rPr>
              <a:t>{</a:t>
            </a:r>
          </a:p>
          <a:p>
            <a:pPr marL="400050" lvl="2"/>
            <a:r>
              <a:rPr lang="en-US" sz="2200">
                <a:latin typeface="Consolas" pitchFamily="49" charset="0"/>
                <a:cs typeface="Courier New" pitchFamily="49" charset="0"/>
              </a:rPr>
              <a:t>	Node* p;</a:t>
            </a:r>
          </a:p>
          <a:p>
            <a:pPr marL="400050" lvl="2"/>
            <a:r>
              <a:rPr lang="en-US" sz="2200">
                <a:latin typeface="Consolas" pitchFamily="49" charset="0"/>
                <a:cs typeface="Courier New" pitchFamily="49" charset="0"/>
              </a:rPr>
              <a:t>    p= TimCNPTK(root, x);</a:t>
            </a:r>
          </a:p>
          <a:p>
            <a:pPr marL="400050" lvl="2"/>
            <a:r>
              <a:rPr lang="en-US" sz="2200">
                <a:latin typeface="Consolas" pitchFamily="49" charset="0"/>
                <a:cs typeface="Courier New" pitchFamily="49" charset="0"/>
              </a:rPr>
              <a:t>}</a:t>
            </a:r>
            <a:endParaRPr lang="en-US" sz="2200" baseline="30000">
              <a:latin typeface="Consolas" pitchFamily="49" charset="0"/>
            </a:endParaRPr>
          </a:p>
        </p:txBody>
      </p:sp>
      <p:sp>
        <p:nvSpPr>
          <p:cNvPr id="5" name="TextBox 4"/>
          <p:cNvSpPr txBox="1">
            <a:spLocks noChangeArrowheads="1"/>
          </p:cNvSpPr>
          <p:nvPr/>
        </p:nvSpPr>
        <p:spPr bwMode="auto">
          <a:xfrm>
            <a:off x="6240463" y="827088"/>
            <a:ext cx="2698750" cy="461962"/>
          </a:xfrm>
          <a:prstGeom prst="rect">
            <a:avLst/>
          </a:prstGeom>
          <a:noFill/>
          <a:ln w="9525">
            <a:noFill/>
            <a:miter lim="800000"/>
            <a:headEnd/>
            <a:tailEnd/>
          </a:ln>
        </p:spPr>
        <p:txBody>
          <a:bodyPr>
            <a:spAutoFit/>
          </a:bodyPr>
          <a:lstStyle/>
          <a:p>
            <a:pPr algn="ctr"/>
            <a:r>
              <a:rPr lang="en-US" sz="2400">
                <a:latin typeface="Cambria" pitchFamily="18" charset="0"/>
                <a:cs typeface="Times New Roman" pitchFamily="18" charset="0"/>
              </a:rPr>
              <a:t>Bắt đầu từ nút gốc</a:t>
            </a:r>
            <a:endParaRPr lang="en-US" sz="2400">
              <a:latin typeface="Times New Roman" pitchFamily="18" charset="0"/>
              <a:cs typeface="Times New Roman" pitchFamily="18" charset="0"/>
            </a:endParaRPr>
          </a:p>
        </p:txBody>
      </p:sp>
      <p:cxnSp>
        <p:nvCxnSpPr>
          <p:cNvPr id="6" name="Straight Arrow Connector 5"/>
          <p:cNvCxnSpPr/>
          <p:nvPr/>
        </p:nvCxnSpPr>
        <p:spPr bwMode="auto">
          <a:xfrm rot="10800000" flipV="1">
            <a:off x="5092700" y="1087438"/>
            <a:ext cx="976313"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6108700" y="1516063"/>
            <a:ext cx="1852613" cy="461962"/>
          </a:xfrm>
          <a:prstGeom prst="rect">
            <a:avLst/>
          </a:prstGeom>
          <a:noFill/>
          <a:ln w="9525">
            <a:noFill/>
            <a:miter lim="800000"/>
            <a:headEnd/>
            <a:tailEnd/>
          </a:ln>
        </p:spPr>
        <p:txBody>
          <a:bodyPr>
            <a:spAutoFit/>
          </a:bodyPr>
          <a:lstStyle/>
          <a:p>
            <a:pPr algn="ctr"/>
            <a:r>
              <a:rPr lang="en-US" sz="2400">
                <a:latin typeface="Cambria" pitchFamily="18" charset="0"/>
                <a:cs typeface="Times New Roman" pitchFamily="18" charset="0"/>
              </a:rPr>
              <a:t>Tìm thấy</a:t>
            </a:r>
            <a:endParaRPr lang="en-US" sz="2400">
              <a:latin typeface="Times New Roman" pitchFamily="18" charset="0"/>
              <a:cs typeface="Times New Roman" pitchFamily="18" charset="0"/>
            </a:endParaRPr>
          </a:p>
        </p:txBody>
      </p:sp>
      <p:cxnSp>
        <p:nvCxnSpPr>
          <p:cNvPr id="11" name="Straight Arrow Connector 10"/>
          <p:cNvCxnSpPr/>
          <p:nvPr/>
        </p:nvCxnSpPr>
        <p:spPr bwMode="auto">
          <a:xfrm rot="10800000">
            <a:off x="5076825" y="1781175"/>
            <a:ext cx="1023938" cy="15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5883275" y="2598738"/>
            <a:ext cx="3324225" cy="461962"/>
          </a:xfrm>
          <a:prstGeom prst="rect">
            <a:avLst/>
          </a:prstGeom>
          <a:noFill/>
          <a:ln w="9525">
            <a:noFill/>
            <a:miter lim="800000"/>
            <a:headEnd/>
            <a:tailEnd/>
          </a:ln>
        </p:spPr>
        <p:txBody>
          <a:bodyPr>
            <a:spAutoFit/>
          </a:bodyPr>
          <a:lstStyle/>
          <a:p>
            <a:pPr algn="ctr"/>
            <a:r>
              <a:rPr lang="en-US" sz="2400">
                <a:latin typeface="Cambria" pitchFamily="18" charset="0"/>
                <a:cs typeface="Times New Roman" pitchFamily="18" charset="0"/>
              </a:rPr>
              <a:t>tìm x trong cây con trái</a:t>
            </a:r>
            <a:endParaRPr lang="en-US" sz="2400">
              <a:latin typeface="Times New Roman" pitchFamily="18" charset="0"/>
              <a:cs typeface="Times New Roman" pitchFamily="18" charset="0"/>
            </a:endParaRPr>
          </a:p>
        </p:txBody>
      </p:sp>
      <p:cxnSp>
        <p:nvCxnSpPr>
          <p:cNvPr id="15" name="Straight Arrow Connector 14"/>
          <p:cNvCxnSpPr>
            <a:stCxn id="14" idx="1"/>
          </p:cNvCxnSpPr>
          <p:nvPr/>
        </p:nvCxnSpPr>
        <p:spPr bwMode="auto">
          <a:xfrm rot="10800000" flipV="1">
            <a:off x="5124450" y="2828925"/>
            <a:ext cx="758825" cy="95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a:spLocks noChangeArrowheads="1"/>
          </p:cNvSpPr>
          <p:nvPr/>
        </p:nvSpPr>
        <p:spPr bwMode="auto">
          <a:xfrm>
            <a:off x="5278438" y="4211638"/>
            <a:ext cx="3219450" cy="831850"/>
          </a:xfrm>
          <a:prstGeom prst="rect">
            <a:avLst/>
          </a:prstGeom>
          <a:noFill/>
          <a:ln w="9525">
            <a:noFill/>
            <a:miter lim="800000"/>
            <a:headEnd/>
            <a:tailEnd/>
          </a:ln>
        </p:spPr>
        <p:txBody>
          <a:bodyPr>
            <a:spAutoFit/>
          </a:bodyPr>
          <a:lstStyle/>
          <a:p>
            <a:r>
              <a:rPr lang="en-US" sz="2400">
                <a:latin typeface="Cambria" pitchFamily="18" charset="0"/>
                <a:cs typeface="Times New Roman" pitchFamily="18" charset="0"/>
              </a:rPr>
              <a:t>p==NULL: đi tới nút lá vẫn không tìm thấy</a:t>
            </a:r>
            <a:endParaRPr lang="en-US" sz="2400">
              <a:latin typeface="Times New Roman" pitchFamily="18" charset="0"/>
              <a:cs typeface="Times New Roman" pitchFamily="18" charset="0"/>
            </a:endParaRPr>
          </a:p>
        </p:txBody>
      </p:sp>
      <p:cxnSp>
        <p:nvCxnSpPr>
          <p:cNvPr id="25" name="Straight Arrow Connector 24"/>
          <p:cNvCxnSpPr/>
          <p:nvPr/>
        </p:nvCxnSpPr>
        <p:spPr bwMode="auto">
          <a:xfrm rot="10800000">
            <a:off x="3846513" y="4210050"/>
            <a:ext cx="1293812" cy="40957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a:spLocks noChangeArrowheads="1"/>
          </p:cNvSpPr>
          <p:nvPr/>
        </p:nvSpPr>
        <p:spPr bwMode="auto">
          <a:xfrm>
            <a:off x="5883275" y="3271838"/>
            <a:ext cx="3324225" cy="461962"/>
          </a:xfrm>
          <a:prstGeom prst="rect">
            <a:avLst/>
          </a:prstGeom>
          <a:noFill/>
          <a:ln w="9525">
            <a:noFill/>
            <a:miter lim="800000"/>
            <a:headEnd/>
            <a:tailEnd/>
          </a:ln>
        </p:spPr>
        <p:txBody>
          <a:bodyPr>
            <a:spAutoFit/>
          </a:bodyPr>
          <a:lstStyle/>
          <a:p>
            <a:pPr algn="ctr"/>
            <a:r>
              <a:rPr lang="en-US" sz="2400">
                <a:latin typeface="Cambria" pitchFamily="18" charset="0"/>
                <a:cs typeface="Times New Roman" pitchFamily="18" charset="0"/>
              </a:rPr>
              <a:t>tìm x trong cây con phải</a:t>
            </a:r>
            <a:endParaRPr lang="en-US" sz="2400">
              <a:latin typeface="Times New Roman" pitchFamily="18" charset="0"/>
              <a:cs typeface="Times New Roman" pitchFamily="18" charset="0"/>
            </a:endParaRPr>
          </a:p>
        </p:txBody>
      </p:sp>
      <p:cxnSp>
        <p:nvCxnSpPr>
          <p:cNvPr id="28" name="Straight Arrow Connector 27"/>
          <p:cNvCxnSpPr>
            <a:stCxn id="27" idx="1"/>
          </p:cNvCxnSpPr>
          <p:nvPr/>
        </p:nvCxnSpPr>
        <p:spPr bwMode="auto">
          <a:xfrm rot="10800000">
            <a:off x="5124450" y="3500438"/>
            <a:ext cx="758825" cy="158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82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24"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body" idx="1"/>
          </p:nvPr>
        </p:nvSpPr>
        <p:spPr>
          <a:xfrm>
            <a:off x="533400" y="1392782"/>
            <a:ext cx="8077200" cy="1350418"/>
          </a:xfrm>
        </p:spPr>
        <p:txBody>
          <a:bodyPr/>
          <a:lstStyle/>
          <a:p>
            <a:pPr marL="0" lvl="1" indent="571500" eaLnBrk="1" hangingPunct="1">
              <a:lnSpc>
                <a:spcPct val="110000"/>
              </a:lnSpc>
              <a:spcBef>
                <a:spcPts val="400"/>
              </a:spcBef>
              <a:buFont typeface="Arial" pitchFamily="34" charset="0"/>
              <a:buNone/>
            </a:pPr>
            <a:r>
              <a:rPr lang="en-US" sz="2400" u="sng">
                <a:latin typeface="Tahoma" pitchFamily="34" charset="0"/>
              </a:rPr>
              <a:t>Yêu cầu:</a:t>
            </a:r>
            <a:r>
              <a:rPr lang="en-US" sz="2400">
                <a:latin typeface="Tahoma" pitchFamily="34" charset="0"/>
              </a:rPr>
              <a:t> Phần tử mới thêm vào phải bảo đảm tính chất của cây nhị phân tìm kiếm.</a:t>
            </a:r>
          </a:p>
          <a:p>
            <a:pPr marL="0" lvl="1" indent="571500" eaLnBrk="1" hangingPunct="1">
              <a:lnSpc>
                <a:spcPct val="110000"/>
              </a:lnSpc>
              <a:spcBef>
                <a:spcPts val="400"/>
              </a:spcBef>
              <a:buFont typeface="Arial" pitchFamily="34" charset="0"/>
              <a:buNone/>
            </a:pPr>
            <a:r>
              <a:rPr lang="en-US" sz="2400">
                <a:latin typeface="Tahoma" pitchFamily="34" charset="0"/>
              </a:rPr>
              <a:t>Ví dụ: thêm số  vào cây</a:t>
            </a:r>
            <a:endParaRPr lang="en-US">
              <a:latin typeface="Tahoma" pitchFamily="34" charset="0"/>
            </a:endParaRPr>
          </a:p>
        </p:txBody>
      </p:sp>
      <p:sp>
        <p:nvSpPr>
          <p:cNvPr id="22733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8" name="Oval 17"/>
          <p:cNvSpPr/>
          <p:nvPr/>
        </p:nvSpPr>
        <p:spPr bwMode="auto">
          <a:xfrm>
            <a:off x="3810000" y="5715000"/>
            <a:ext cx="457200" cy="457200"/>
          </a:xfrm>
          <a:prstGeom prst="ellipse">
            <a:avLst/>
          </a:prstGeom>
          <a:solidFill>
            <a:schemeClr val="bg1"/>
          </a:solidFill>
          <a:ln w="19050">
            <a:prstDash val="dash"/>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19" name="Straight Connector 18"/>
          <p:cNvCxnSpPr>
            <a:stCxn id="47" idx="5"/>
            <a:endCxn id="18" idx="0"/>
          </p:cNvCxnSpPr>
          <p:nvPr/>
        </p:nvCxnSpPr>
        <p:spPr bwMode="auto">
          <a:xfrm rot="16200000" flipH="1">
            <a:off x="3667125" y="5343525"/>
            <a:ext cx="523875" cy="219075"/>
          </a:xfrm>
          <a:prstGeom prst="line">
            <a:avLst/>
          </a:prstGeom>
          <a:ln w="19050">
            <a:solidFill>
              <a:schemeClr val="tx1"/>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bwMode="auto">
          <a:xfrm>
            <a:off x="5791200" y="5715000"/>
            <a:ext cx="457200" cy="457200"/>
          </a:xfrm>
          <a:prstGeom prst="ellipse">
            <a:avLst/>
          </a:prstGeom>
          <a:solidFill>
            <a:schemeClr val="bg1"/>
          </a:solidFill>
          <a:ln w="19050">
            <a:prstDash val="dash"/>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10</a:t>
            </a:r>
          </a:p>
        </p:txBody>
      </p:sp>
      <p:cxnSp>
        <p:nvCxnSpPr>
          <p:cNvPr id="36" name="Straight Connector 35"/>
          <p:cNvCxnSpPr>
            <a:endCxn id="35" idx="0"/>
          </p:cNvCxnSpPr>
          <p:nvPr/>
        </p:nvCxnSpPr>
        <p:spPr bwMode="auto">
          <a:xfrm rot="5400000">
            <a:off x="5867400" y="5343525"/>
            <a:ext cx="523875" cy="219075"/>
          </a:xfrm>
          <a:prstGeom prst="line">
            <a:avLst/>
          </a:prstGeom>
          <a:ln w="19050">
            <a:solidFill>
              <a:schemeClr val="tx1"/>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24610" name="Rectangle 3"/>
          <p:cNvSpPr txBox="1">
            <a:spLocks noChangeArrowheads="1"/>
          </p:cNvSpPr>
          <p:nvPr/>
        </p:nvSpPr>
        <p:spPr bwMode="auto">
          <a:xfrm>
            <a:off x="5695950" y="50419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t</a:t>
            </a:r>
            <a:endParaRPr lang="en-US" sz="2400" baseline="30000">
              <a:latin typeface="Calibri" pitchFamily="34" charset="0"/>
              <a:cs typeface="Calibri" pitchFamily="34" charset="0"/>
            </a:endParaRPr>
          </a:p>
        </p:txBody>
      </p:sp>
      <p:sp>
        <p:nvSpPr>
          <p:cNvPr id="24612" name="Rectangle 3"/>
          <p:cNvSpPr txBox="1">
            <a:spLocks noChangeArrowheads="1"/>
          </p:cNvSpPr>
          <p:nvPr/>
        </p:nvSpPr>
        <p:spPr bwMode="auto">
          <a:xfrm>
            <a:off x="4800600" y="6019800"/>
            <a:ext cx="685800"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ndara" pitchFamily="34" charset="0"/>
              </a:rPr>
              <a:t>p</a:t>
            </a:r>
            <a:endParaRPr lang="en-US" sz="2400" baseline="30000">
              <a:latin typeface="Candara" pitchFamily="34" charset="0"/>
            </a:endParaRPr>
          </a:p>
        </p:txBody>
      </p:sp>
      <p:cxnSp>
        <p:nvCxnSpPr>
          <p:cNvPr id="45" name="Straight Arrow Connector 44"/>
          <p:cNvCxnSpPr/>
          <p:nvPr/>
        </p:nvCxnSpPr>
        <p:spPr>
          <a:xfrm flipV="1">
            <a:off x="5324475" y="6096000"/>
            <a:ext cx="542925"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27339" name="Group 46"/>
          <p:cNvGrpSpPr>
            <a:grpSpLocks/>
          </p:cNvGrpSpPr>
          <p:nvPr/>
        </p:nvGrpSpPr>
        <p:grpSpPr bwMode="auto">
          <a:xfrm>
            <a:off x="914400" y="3048000"/>
            <a:ext cx="2971800" cy="2209800"/>
            <a:chOff x="1524000" y="4419600"/>
            <a:chExt cx="2971800" cy="2209800"/>
          </a:xfrm>
        </p:grpSpPr>
        <p:sp>
          <p:nvSpPr>
            <p:cNvPr id="39" name="Oval 38"/>
            <p:cNvSpPr/>
            <p:nvPr/>
          </p:nvSpPr>
          <p:spPr>
            <a:xfrm>
              <a:off x="2667000" y="4419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41" name="Oval 40"/>
            <p:cNvSpPr/>
            <p:nvPr/>
          </p:nvSpPr>
          <p:spPr>
            <a:xfrm>
              <a:off x="1981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42" name="Oval 41"/>
            <p:cNvSpPr/>
            <p:nvPr/>
          </p:nvSpPr>
          <p:spPr>
            <a:xfrm>
              <a:off x="3505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43" name="Oval 42"/>
            <p:cNvSpPr/>
            <p:nvPr/>
          </p:nvSpPr>
          <p:spPr>
            <a:xfrm>
              <a:off x="15240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44" name="Oval 43"/>
            <p:cNvSpPr/>
            <p:nvPr/>
          </p:nvSpPr>
          <p:spPr>
            <a:xfrm>
              <a:off x="24384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46" name="Oval 45"/>
            <p:cNvSpPr/>
            <p:nvPr/>
          </p:nvSpPr>
          <p:spPr>
            <a:xfrm>
              <a:off x="31242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47" name="Oval 46"/>
            <p:cNvSpPr/>
            <p:nvPr/>
          </p:nvSpPr>
          <p:spPr>
            <a:xfrm>
              <a:off x="40386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48" name="Straight Connector 47"/>
            <p:cNvCxnSpPr>
              <a:stCxn id="39" idx="3"/>
              <a:endCxn id="41" idx="7"/>
            </p:cNvCxnSpPr>
            <p:nvPr/>
          </p:nvCxnSpPr>
          <p:spPr>
            <a:xfrm rot="5400000">
              <a:off x="2295525" y="4886325"/>
              <a:ext cx="514350" cy="3619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9" idx="5"/>
              <a:endCxn id="42" idx="1"/>
            </p:cNvCxnSpPr>
            <p:nvPr/>
          </p:nvCxnSpPr>
          <p:spPr>
            <a:xfrm rot="16200000" flipH="1">
              <a:off x="3057525" y="4810125"/>
              <a:ext cx="514350" cy="5143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1" idx="3"/>
              <a:endCxn id="43" idx="0"/>
            </p:cNvCxnSpPr>
            <p:nvPr/>
          </p:nvCxnSpPr>
          <p:spPr>
            <a:xfrm rot="5400000">
              <a:off x="1638300" y="57626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5"/>
              <a:endCxn id="44" idx="0"/>
            </p:cNvCxnSpPr>
            <p:nvPr/>
          </p:nvCxnSpPr>
          <p:spPr>
            <a:xfrm rot="16200000" flipH="1">
              <a:off x="2257425" y="57626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3"/>
              <a:endCxn id="46" idx="0"/>
            </p:cNvCxnSpPr>
            <p:nvPr/>
          </p:nvCxnSpPr>
          <p:spPr>
            <a:xfrm rot="5400000">
              <a:off x="3200400" y="5800725"/>
              <a:ext cx="523875" cy="2190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5"/>
              <a:endCxn id="47" idx="0"/>
            </p:cNvCxnSpPr>
            <p:nvPr/>
          </p:nvCxnSpPr>
          <p:spPr>
            <a:xfrm rot="16200000" flipH="1">
              <a:off x="3819525" y="5724525"/>
              <a:ext cx="523875" cy="3714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grpSp>
      <p:grpSp>
        <p:nvGrpSpPr>
          <p:cNvPr id="227340" name="Group 46"/>
          <p:cNvGrpSpPr>
            <a:grpSpLocks/>
          </p:cNvGrpSpPr>
          <p:nvPr/>
        </p:nvGrpSpPr>
        <p:grpSpPr bwMode="auto">
          <a:xfrm>
            <a:off x="5257800" y="3048000"/>
            <a:ext cx="2971800" cy="2209800"/>
            <a:chOff x="1524000" y="4419600"/>
            <a:chExt cx="2971800" cy="2209800"/>
          </a:xfrm>
        </p:grpSpPr>
        <p:sp>
          <p:nvSpPr>
            <p:cNvPr id="57" name="Oval 56"/>
            <p:cNvSpPr/>
            <p:nvPr/>
          </p:nvSpPr>
          <p:spPr>
            <a:xfrm>
              <a:off x="2667000" y="4419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58" name="Oval 57"/>
            <p:cNvSpPr/>
            <p:nvPr/>
          </p:nvSpPr>
          <p:spPr>
            <a:xfrm>
              <a:off x="1981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59" name="Oval 58"/>
            <p:cNvSpPr/>
            <p:nvPr/>
          </p:nvSpPr>
          <p:spPr>
            <a:xfrm>
              <a:off x="3505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60" name="Oval 59"/>
            <p:cNvSpPr/>
            <p:nvPr/>
          </p:nvSpPr>
          <p:spPr>
            <a:xfrm>
              <a:off x="15240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61" name="Oval 60"/>
            <p:cNvSpPr/>
            <p:nvPr/>
          </p:nvSpPr>
          <p:spPr>
            <a:xfrm>
              <a:off x="24384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62" name="Oval 61"/>
            <p:cNvSpPr/>
            <p:nvPr/>
          </p:nvSpPr>
          <p:spPr>
            <a:xfrm>
              <a:off x="31242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63" name="Oval 62"/>
            <p:cNvSpPr/>
            <p:nvPr/>
          </p:nvSpPr>
          <p:spPr>
            <a:xfrm>
              <a:off x="40386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64" name="Straight Connector 63"/>
            <p:cNvCxnSpPr>
              <a:stCxn id="57" idx="3"/>
              <a:endCxn id="58" idx="7"/>
            </p:cNvCxnSpPr>
            <p:nvPr/>
          </p:nvCxnSpPr>
          <p:spPr>
            <a:xfrm rot="5400000">
              <a:off x="2295525" y="4886325"/>
              <a:ext cx="514350" cy="3619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7" idx="5"/>
              <a:endCxn id="59" idx="1"/>
            </p:cNvCxnSpPr>
            <p:nvPr/>
          </p:nvCxnSpPr>
          <p:spPr>
            <a:xfrm rot="16200000" flipH="1">
              <a:off x="3057525" y="4810125"/>
              <a:ext cx="514350" cy="5143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8" idx="3"/>
              <a:endCxn id="60" idx="0"/>
            </p:cNvCxnSpPr>
            <p:nvPr/>
          </p:nvCxnSpPr>
          <p:spPr>
            <a:xfrm rot="5400000">
              <a:off x="1638300" y="57626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8" idx="5"/>
              <a:endCxn id="61" idx="0"/>
            </p:cNvCxnSpPr>
            <p:nvPr/>
          </p:nvCxnSpPr>
          <p:spPr>
            <a:xfrm rot="16200000" flipH="1">
              <a:off x="2257425" y="57626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9" idx="3"/>
              <a:endCxn id="62" idx="0"/>
            </p:cNvCxnSpPr>
            <p:nvPr/>
          </p:nvCxnSpPr>
          <p:spPr>
            <a:xfrm rot="5400000">
              <a:off x="3200400" y="5800725"/>
              <a:ext cx="523875" cy="2190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59" idx="5"/>
              <a:endCxn id="63" idx="0"/>
            </p:cNvCxnSpPr>
            <p:nvPr/>
          </p:nvCxnSpPr>
          <p:spPr>
            <a:xfrm rot="16200000" flipH="1">
              <a:off x="3819525" y="5724525"/>
              <a:ext cx="523875" cy="3714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grpSp>
      <p:sp>
        <p:nvSpPr>
          <p:cNvPr id="40" name="Rectangle 3"/>
          <p:cNvSpPr txBox="1">
            <a:spLocks noChangeArrowheads="1"/>
          </p:cNvSpPr>
          <p:nvPr/>
        </p:nvSpPr>
        <p:spPr bwMode="auto">
          <a:xfrm>
            <a:off x="457200" y="304800"/>
            <a:ext cx="8077200" cy="609600"/>
          </a:xfrm>
          <a:prstGeom prst="rect">
            <a:avLst/>
          </a:prstGeom>
          <a:noFill/>
          <a:ln w="9525">
            <a:noFill/>
            <a:miter lim="800000"/>
            <a:headEnd/>
            <a:tailEnd/>
          </a:ln>
        </p:spPr>
        <p:txBody>
          <a:bodyPr/>
          <a:lstStyle/>
          <a:p>
            <a:pPr marL="514350" lvl="1" indent="-514350">
              <a:lnSpc>
                <a:spcPct val="110000"/>
              </a:lnSpc>
              <a:spcBef>
                <a:spcPts val="400"/>
              </a:spcBef>
              <a:buFont typeface="+mj-lt"/>
              <a:buAutoNum type="arabicParenR" startAt="3"/>
            </a:pPr>
            <a:r>
              <a:rPr lang="en-US" sz="2800" b="1">
                <a:solidFill>
                  <a:schemeClr val="bg1"/>
                </a:solidFill>
                <a:latin typeface="Tahoma" pitchFamily="34" charset="0"/>
              </a:rPr>
              <a:t>Thêm phần tử mới vào cây NPTK</a:t>
            </a:r>
            <a:endParaRPr lang="en-US" sz="2800">
              <a:latin typeface="Tahoma" pitchFamily="34" charset="0"/>
            </a:endParaRPr>
          </a:p>
        </p:txBody>
      </p:sp>
    </p:spTree>
    <p:extLst>
      <p:ext uri="{BB962C8B-B14F-4D97-AF65-F5344CB8AC3E}">
        <p14:creationId xmlns:p14="http://schemas.microsoft.com/office/powerpoint/2010/main" val="326955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7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4610" grpId="0"/>
      <p:bldP spid="246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3"/>
          <p:cNvSpPr>
            <a:spLocks noGrp="1" noChangeArrowheads="1"/>
          </p:cNvSpPr>
          <p:nvPr>
            <p:ph type="body" idx="1"/>
          </p:nvPr>
        </p:nvSpPr>
        <p:spPr>
          <a:xfrm>
            <a:off x="457200" y="457200"/>
            <a:ext cx="8450263" cy="2690813"/>
          </a:xfrm>
        </p:spPr>
        <p:txBody>
          <a:bodyPr/>
          <a:lstStyle/>
          <a:p>
            <a:pPr marL="0" lvl="1" indent="571500" eaLnBrk="1" hangingPunct="1">
              <a:lnSpc>
                <a:spcPct val="110000"/>
              </a:lnSpc>
              <a:spcBef>
                <a:spcPts val="400"/>
              </a:spcBef>
              <a:buFont typeface="Arial" pitchFamily="34" charset="0"/>
              <a:buNone/>
            </a:pPr>
            <a:r>
              <a:rPr lang="en-US" sz="2400" u="sng">
                <a:latin typeface="Tahoma" pitchFamily="34" charset="0"/>
              </a:rPr>
              <a:t>Cách thực hiện</a:t>
            </a:r>
            <a:r>
              <a:rPr lang="en-US" sz="2400">
                <a:latin typeface="Tahoma" pitchFamily="34" charset="0"/>
              </a:rPr>
              <a:t>: thêm giá trị X vào cây</a:t>
            </a:r>
          </a:p>
          <a:p>
            <a:pPr marL="0" lvl="1" indent="571500" eaLnBrk="1" hangingPunct="1">
              <a:lnSpc>
                <a:spcPct val="110000"/>
              </a:lnSpc>
              <a:spcBef>
                <a:spcPts val="400"/>
              </a:spcBef>
              <a:buFont typeface="Arial" pitchFamily="34" charset="0"/>
              <a:buNone/>
            </a:pPr>
            <a:r>
              <a:rPr lang="en-US" sz="2400">
                <a:latin typeface="Tahoma" pitchFamily="34" charset="0"/>
              </a:rPr>
              <a:t>Thực hiện đệ quy:</a:t>
            </a:r>
          </a:p>
          <a:p>
            <a:pPr marL="0" lvl="1" indent="571500" eaLnBrk="1" hangingPunct="1">
              <a:lnSpc>
                <a:spcPct val="110000"/>
              </a:lnSpc>
              <a:spcBef>
                <a:spcPts val="400"/>
              </a:spcBef>
              <a:buFont typeface="Arial" pitchFamily="34" charset="0"/>
              <a:buChar char="•"/>
            </a:pPr>
            <a:r>
              <a:rPr lang="en-US" sz="2400">
                <a:latin typeface="Tahoma" pitchFamily="34" charset="0"/>
              </a:rPr>
              <a:t>Nếu X &lt; info nút gốc </a:t>
            </a:r>
            <a:r>
              <a:rPr lang="en-US" sz="2400">
                <a:latin typeface="Tahoma" pitchFamily="34" charset="0"/>
                <a:sym typeface="Wingdings" pitchFamily="2" charset="2"/>
              </a:rPr>
              <a:t></a:t>
            </a:r>
            <a:r>
              <a:rPr lang="en-US" sz="2400">
                <a:latin typeface="Tahoma" pitchFamily="34" charset="0"/>
              </a:rPr>
              <a:t> X được thêm vào cây con trái.</a:t>
            </a:r>
          </a:p>
          <a:p>
            <a:pPr marL="0" lvl="1" indent="571500" eaLnBrk="1" hangingPunct="1">
              <a:lnSpc>
                <a:spcPct val="110000"/>
              </a:lnSpc>
              <a:spcBef>
                <a:spcPts val="400"/>
              </a:spcBef>
              <a:buFont typeface="Arial" pitchFamily="34" charset="0"/>
              <a:buChar char="•"/>
            </a:pPr>
            <a:r>
              <a:rPr lang="en-US" sz="2400">
                <a:latin typeface="Tahoma" pitchFamily="34" charset="0"/>
              </a:rPr>
              <a:t>Nếu X &gt; info nút gốc </a:t>
            </a:r>
            <a:r>
              <a:rPr lang="en-US" sz="2400">
                <a:latin typeface="Tahoma" pitchFamily="34" charset="0"/>
                <a:sym typeface="Wingdings" pitchFamily="2" charset="2"/>
              </a:rPr>
              <a:t></a:t>
            </a:r>
            <a:r>
              <a:rPr lang="en-US" sz="2400">
                <a:latin typeface="Tahoma" pitchFamily="34" charset="0"/>
              </a:rPr>
              <a:t> X được thêm vào cây con phải.</a:t>
            </a:r>
          </a:p>
          <a:p>
            <a:pPr marL="0" lvl="1" indent="571500" eaLnBrk="1" hangingPunct="1">
              <a:lnSpc>
                <a:spcPct val="110000"/>
              </a:lnSpc>
              <a:spcBef>
                <a:spcPts val="400"/>
              </a:spcBef>
              <a:buFont typeface="Arial" pitchFamily="34" charset="0"/>
              <a:buNone/>
            </a:pPr>
            <a:r>
              <a:rPr lang="en-US" sz="2400">
                <a:latin typeface="Tahoma" pitchFamily="34" charset="0"/>
              </a:rPr>
              <a:t>Việc đệ quy được thực hiện cho đến khi cây con trái (hay phải) là cây rỗng -&gt; X là nút gốc của cây rỗng.</a:t>
            </a:r>
          </a:p>
          <a:p>
            <a:pPr marL="0" lvl="1" indent="571500" eaLnBrk="1" hangingPunct="1">
              <a:lnSpc>
                <a:spcPct val="110000"/>
              </a:lnSpc>
              <a:spcBef>
                <a:spcPts val="400"/>
              </a:spcBef>
              <a:buFont typeface="Arial" pitchFamily="34" charset="0"/>
              <a:buChar char="•"/>
            </a:pPr>
            <a:endParaRPr lang="en-US">
              <a:latin typeface="Tahoma" pitchFamily="34" charset="0"/>
            </a:endParaRPr>
          </a:p>
          <a:p>
            <a:pPr marL="400050" lvl="2" indent="571500" eaLnBrk="1" hangingPunct="1">
              <a:lnSpc>
                <a:spcPct val="110000"/>
              </a:lnSpc>
              <a:spcBef>
                <a:spcPts val="400"/>
              </a:spcBef>
              <a:buFont typeface="Wingdings" pitchFamily="2" charset="2"/>
              <a:buChar char="§"/>
            </a:pPr>
            <a:endParaRPr lang="en-US">
              <a:latin typeface="Tahoma" pitchFamily="34" charset="0"/>
            </a:endParaRPr>
          </a:p>
        </p:txBody>
      </p:sp>
      <p:sp>
        <p:nvSpPr>
          <p:cNvPr id="22835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cxnSp>
        <p:nvCxnSpPr>
          <p:cNvPr id="5" name="Straight Connector 4"/>
          <p:cNvCxnSpPr>
            <a:endCxn id="6" idx="2"/>
          </p:cNvCxnSpPr>
          <p:nvPr/>
        </p:nvCxnSpPr>
        <p:spPr bwMode="auto">
          <a:xfrm rot="5400000">
            <a:off x="4041775" y="5700096"/>
            <a:ext cx="431800" cy="209550"/>
          </a:xfrm>
          <a:prstGeom prst="line">
            <a:avLst/>
          </a:prstGeom>
          <a:ln w="19050">
            <a:solidFill>
              <a:schemeClr val="tx1"/>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941763" y="5487371"/>
            <a:ext cx="422275"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ndara" pitchFamily="34" charset="0"/>
              </a:rPr>
              <a:t>t</a:t>
            </a:r>
            <a:endParaRPr lang="en-US" sz="2400" baseline="30000">
              <a:latin typeface="Candara" pitchFamily="34" charset="0"/>
            </a:endParaRPr>
          </a:p>
        </p:txBody>
      </p:sp>
      <p:grpSp>
        <p:nvGrpSpPr>
          <p:cNvPr id="228358" name="Group 46"/>
          <p:cNvGrpSpPr>
            <a:grpSpLocks/>
          </p:cNvGrpSpPr>
          <p:nvPr/>
        </p:nvGrpSpPr>
        <p:grpSpPr bwMode="auto">
          <a:xfrm>
            <a:off x="3381375" y="3461721"/>
            <a:ext cx="2971800" cy="2209800"/>
            <a:chOff x="1524000" y="4419600"/>
            <a:chExt cx="2971800" cy="2209800"/>
          </a:xfrm>
        </p:grpSpPr>
        <p:sp>
          <p:nvSpPr>
            <p:cNvPr id="10" name="Oval 9"/>
            <p:cNvSpPr/>
            <p:nvPr/>
          </p:nvSpPr>
          <p:spPr>
            <a:xfrm>
              <a:off x="2667000" y="44196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20</a:t>
              </a:r>
            </a:p>
          </p:txBody>
        </p:sp>
        <p:sp>
          <p:nvSpPr>
            <p:cNvPr id="11" name="Oval 10"/>
            <p:cNvSpPr/>
            <p:nvPr/>
          </p:nvSpPr>
          <p:spPr>
            <a:xfrm>
              <a:off x="1981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8</a:t>
              </a:r>
            </a:p>
          </p:txBody>
        </p:sp>
        <p:sp>
          <p:nvSpPr>
            <p:cNvPr id="12" name="Oval 11"/>
            <p:cNvSpPr/>
            <p:nvPr/>
          </p:nvSpPr>
          <p:spPr>
            <a:xfrm>
              <a:off x="3505200" y="52578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27</a:t>
              </a:r>
            </a:p>
          </p:txBody>
        </p:sp>
        <p:sp>
          <p:nvSpPr>
            <p:cNvPr id="13" name="Oval 12"/>
            <p:cNvSpPr/>
            <p:nvPr/>
          </p:nvSpPr>
          <p:spPr>
            <a:xfrm>
              <a:off x="15240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a:t>
              </a:r>
            </a:p>
          </p:txBody>
        </p:sp>
        <p:sp>
          <p:nvSpPr>
            <p:cNvPr id="14" name="Oval 13"/>
            <p:cNvSpPr/>
            <p:nvPr/>
          </p:nvSpPr>
          <p:spPr>
            <a:xfrm>
              <a:off x="2438400" y="6172200"/>
              <a:ext cx="457200" cy="457200"/>
            </a:xfrm>
            <a:prstGeom prst="ellipse">
              <a:avLst/>
            </a:prstGeom>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13</a:t>
              </a:r>
            </a:p>
          </p:txBody>
        </p:sp>
        <p:sp>
          <p:nvSpPr>
            <p:cNvPr id="15" name="Oval 14"/>
            <p:cNvSpPr/>
            <p:nvPr/>
          </p:nvSpPr>
          <p:spPr>
            <a:xfrm>
              <a:off x="31242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24</a:t>
              </a:r>
            </a:p>
          </p:txBody>
        </p:sp>
        <p:sp>
          <p:nvSpPr>
            <p:cNvPr id="16" name="Oval 15"/>
            <p:cNvSpPr/>
            <p:nvPr/>
          </p:nvSpPr>
          <p:spPr>
            <a:xfrm>
              <a:off x="4038600" y="6172200"/>
              <a:ext cx="457200" cy="457200"/>
            </a:xfrm>
            <a:prstGeom prst="ellipse">
              <a:avLst/>
            </a:prstGeom>
            <a:solidFill>
              <a:schemeClr val="bg1"/>
            </a:solidFill>
            <a:ln w="19050"/>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US" sz="2000" b="1">
                  <a:latin typeface="Calibri" pitchFamily="34" charset="0"/>
                  <a:cs typeface="Calibri" pitchFamily="34" charset="0"/>
                </a:rPr>
                <a:t>33</a:t>
              </a:r>
            </a:p>
          </p:txBody>
        </p:sp>
        <p:cxnSp>
          <p:nvCxnSpPr>
            <p:cNvPr id="17" name="Straight Connector 16"/>
            <p:cNvCxnSpPr>
              <a:stCxn id="10" idx="3"/>
              <a:endCxn id="11" idx="7"/>
            </p:cNvCxnSpPr>
            <p:nvPr/>
          </p:nvCxnSpPr>
          <p:spPr>
            <a:xfrm rot="5400000">
              <a:off x="2295525" y="4886325"/>
              <a:ext cx="514350" cy="3619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5"/>
              <a:endCxn id="12" idx="1"/>
            </p:cNvCxnSpPr>
            <p:nvPr/>
          </p:nvCxnSpPr>
          <p:spPr>
            <a:xfrm rot="16200000" flipH="1">
              <a:off x="3057525" y="4810125"/>
              <a:ext cx="514350" cy="514350"/>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3"/>
              <a:endCxn id="13" idx="0"/>
            </p:cNvCxnSpPr>
            <p:nvPr/>
          </p:nvCxnSpPr>
          <p:spPr>
            <a:xfrm rot="5400000">
              <a:off x="1638300" y="57626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5"/>
              <a:endCxn id="14" idx="0"/>
            </p:cNvCxnSpPr>
            <p:nvPr/>
          </p:nvCxnSpPr>
          <p:spPr>
            <a:xfrm rot="16200000" flipH="1">
              <a:off x="2257425" y="5762625"/>
              <a:ext cx="523875" cy="2952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5" idx="0"/>
            </p:cNvCxnSpPr>
            <p:nvPr/>
          </p:nvCxnSpPr>
          <p:spPr>
            <a:xfrm rot="5400000">
              <a:off x="3200400" y="5800725"/>
              <a:ext cx="523875" cy="2190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2" idx="5"/>
              <a:endCxn id="16" idx="0"/>
            </p:cNvCxnSpPr>
            <p:nvPr/>
          </p:nvCxnSpPr>
          <p:spPr>
            <a:xfrm rot="16200000" flipH="1">
              <a:off x="3819525" y="5724525"/>
              <a:ext cx="523875" cy="371475"/>
            </a:xfrm>
            <a:prstGeom prst="line">
              <a:avLst/>
            </a:prstGeom>
            <a:ln w="19050">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grpSp>
      <p:sp>
        <p:nvSpPr>
          <p:cNvPr id="24" name="Isosceles Triangle 23"/>
          <p:cNvSpPr/>
          <p:nvPr/>
        </p:nvSpPr>
        <p:spPr>
          <a:xfrm>
            <a:off x="3857625" y="6016008"/>
            <a:ext cx="596900" cy="479426"/>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anchor="ctr"/>
          <a:lstStyle/>
          <a:p>
            <a:pPr algn="ctr">
              <a:defRPr/>
            </a:pPr>
            <a:endParaRPr lang="en-US" sz="2000" b="1">
              <a:solidFill>
                <a:srgbClr val="003300"/>
              </a:solidFill>
            </a:endParaRPr>
          </a:p>
        </p:txBody>
      </p:sp>
      <p:sp>
        <p:nvSpPr>
          <p:cNvPr id="25" name="TextBox 24"/>
          <p:cNvSpPr txBox="1">
            <a:spLocks noChangeArrowheads="1"/>
          </p:cNvSpPr>
          <p:nvPr/>
        </p:nvSpPr>
        <p:spPr bwMode="auto">
          <a:xfrm>
            <a:off x="5837972" y="6033472"/>
            <a:ext cx="2659062" cy="461962"/>
          </a:xfrm>
          <a:prstGeom prst="rect">
            <a:avLst/>
          </a:prstGeom>
          <a:noFill/>
          <a:ln w="9525">
            <a:noFill/>
            <a:miter lim="800000"/>
            <a:headEnd/>
            <a:tailEnd/>
          </a:ln>
        </p:spPr>
        <p:txBody>
          <a:bodyPr wrap="square">
            <a:spAutoFit/>
          </a:bodyPr>
          <a:lstStyle/>
          <a:p>
            <a:r>
              <a:rPr lang="en-US" sz="2400">
                <a:latin typeface="Cambria" pitchFamily="18" charset="0"/>
                <a:cs typeface="Times New Roman" pitchFamily="18" charset="0"/>
              </a:rPr>
              <a:t>cây rỗng chứa X</a:t>
            </a:r>
            <a:endParaRPr lang="en-US" sz="2400">
              <a:latin typeface="Times New Roman" pitchFamily="18" charset="0"/>
              <a:cs typeface="Times New Roman" pitchFamily="18" charset="0"/>
            </a:endParaRPr>
          </a:p>
        </p:txBody>
      </p:sp>
      <p:cxnSp>
        <p:nvCxnSpPr>
          <p:cNvPr id="26" name="Straight Arrow Connector 25"/>
          <p:cNvCxnSpPr/>
          <p:nvPr/>
        </p:nvCxnSpPr>
        <p:spPr bwMode="auto">
          <a:xfrm rot="10800000">
            <a:off x="4620418" y="6255935"/>
            <a:ext cx="1103313" cy="158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Rectangle 3"/>
          <p:cNvSpPr txBox="1">
            <a:spLocks noChangeArrowheads="1"/>
          </p:cNvSpPr>
          <p:nvPr/>
        </p:nvSpPr>
        <p:spPr bwMode="auto">
          <a:xfrm>
            <a:off x="4173538" y="3653808"/>
            <a:ext cx="422275"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t</a:t>
            </a:r>
            <a:endParaRPr lang="en-US" sz="2400" baseline="30000">
              <a:latin typeface="Calibri" pitchFamily="34" charset="0"/>
              <a:cs typeface="Calibri" pitchFamily="34" charset="0"/>
            </a:endParaRPr>
          </a:p>
        </p:txBody>
      </p:sp>
      <p:sp>
        <p:nvSpPr>
          <p:cNvPr id="30" name="Rectangle 3"/>
          <p:cNvSpPr txBox="1">
            <a:spLocks noChangeArrowheads="1"/>
          </p:cNvSpPr>
          <p:nvPr/>
        </p:nvSpPr>
        <p:spPr bwMode="auto">
          <a:xfrm>
            <a:off x="4283075" y="4536458"/>
            <a:ext cx="423863" cy="533400"/>
          </a:xfrm>
          <a:prstGeom prst="rect">
            <a:avLst/>
          </a:prstGeom>
          <a:noFill/>
          <a:ln w="9525">
            <a:noFill/>
            <a:miter lim="800000"/>
            <a:headEnd/>
            <a:tailEnd/>
          </a:ln>
        </p:spPr>
        <p:txBody>
          <a:bodyPr/>
          <a:lstStyle/>
          <a:p>
            <a:pPr marL="0" lvl="2" algn="ctr">
              <a:lnSpc>
                <a:spcPct val="110000"/>
              </a:lnSpc>
              <a:spcBef>
                <a:spcPts val="400"/>
              </a:spcBef>
            </a:pPr>
            <a:r>
              <a:rPr lang="en-US" sz="2400">
                <a:latin typeface="Calibri" pitchFamily="34" charset="0"/>
                <a:cs typeface="Calibri" pitchFamily="34" charset="0"/>
              </a:rPr>
              <a:t>t</a:t>
            </a:r>
            <a:endParaRPr lang="en-US" sz="2400" baseline="30000">
              <a:latin typeface="Calibri" pitchFamily="34" charset="0"/>
              <a:cs typeface="Calibri" pitchFamily="34" charset="0"/>
            </a:endParaRPr>
          </a:p>
        </p:txBody>
      </p:sp>
    </p:spTree>
    <p:extLst>
      <p:ext uri="{BB962C8B-B14F-4D97-AF65-F5344CB8AC3E}">
        <p14:creationId xmlns:p14="http://schemas.microsoft.com/office/powerpoint/2010/main" val="180353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29379" name="Rectangle 3"/>
          <p:cNvSpPr txBox="1">
            <a:spLocks noChangeArrowheads="1"/>
          </p:cNvSpPr>
          <p:nvPr/>
        </p:nvSpPr>
        <p:spPr bwMode="auto">
          <a:xfrm>
            <a:off x="31750" y="412750"/>
            <a:ext cx="7283450" cy="6019800"/>
          </a:xfrm>
          <a:prstGeom prst="rect">
            <a:avLst/>
          </a:prstGeom>
          <a:noFill/>
          <a:ln w="9525">
            <a:noFill/>
            <a:miter lim="800000"/>
            <a:headEnd/>
            <a:tailEnd/>
          </a:ln>
        </p:spPr>
        <p:txBody>
          <a:bodyPr/>
          <a:lstStyle/>
          <a:p>
            <a:pPr marL="400050" lvl="2">
              <a:buFont typeface="Arial" pitchFamily="34" charset="0"/>
              <a:buNone/>
            </a:pPr>
            <a:r>
              <a:rPr lang="en-US" sz="2200">
                <a:latin typeface="Consolas" pitchFamily="49" charset="0"/>
                <a:cs typeface="Courier New" pitchFamily="49" charset="0"/>
              </a:rPr>
              <a:t>int ThemNut(Tree &amp;t, int x)</a:t>
            </a:r>
          </a:p>
          <a:p>
            <a:pPr marL="400050" lvl="2">
              <a:buFont typeface="Arial" pitchFamily="34" charset="0"/>
              <a:buNone/>
            </a:pPr>
            <a:r>
              <a:rPr lang="en-US" sz="2200">
                <a:latin typeface="Consolas" pitchFamily="49" charset="0"/>
                <a:cs typeface="Courier New" pitchFamily="49" charset="0"/>
              </a:rPr>
              <a:t>{</a:t>
            </a:r>
          </a:p>
          <a:p>
            <a:pPr marL="400050" lvl="2">
              <a:buFont typeface="Arial" pitchFamily="34" charset="0"/>
              <a:buNone/>
            </a:pPr>
            <a:r>
              <a:rPr lang="en-US" sz="2200">
                <a:latin typeface="Consolas" pitchFamily="49" charset="0"/>
                <a:cs typeface="Courier New" pitchFamily="49" charset="0"/>
              </a:rPr>
              <a:t>	if (t!=NULL)</a:t>
            </a:r>
          </a:p>
          <a:p>
            <a:pPr marL="400050" lvl="2">
              <a:buFont typeface="Arial" pitchFamily="34" charset="0"/>
              <a:buNone/>
            </a:pPr>
            <a:r>
              <a:rPr lang="en-US" sz="2200">
                <a:latin typeface="Consolas" pitchFamily="49" charset="0"/>
                <a:cs typeface="Courier New" pitchFamily="49" charset="0"/>
              </a:rPr>
              <a:t>	{</a:t>
            </a:r>
          </a:p>
          <a:p>
            <a:pPr marL="400050" lvl="2">
              <a:buFont typeface="Arial" pitchFamily="34" charset="0"/>
              <a:buNone/>
            </a:pPr>
            <a:r>
              <a:rPr lang="en-US" sz="2200">
                <a:latin typeface="Consolas" pitchFamily="49" charset="0"/>
                <a:cs typeface="Courier New" pitchFamily="49" charset="0"/>
              </a:rPr>
              <a:t>	   if (t-&gt;info == x) return 0;       </a:t>
            </a:r>
          </a:p>
          <a:p>
            <a:pPr marL="400050" lvl="2">
              <a:buFont typeface="Arial" pitchFamily="34" charset="0"/>
              <a:buNone/>
            </a:pPr>
            <a:r>
              <a:rPr lang="en-US" sz="2200">
                <a:latin typeface="Consolas" pitchFamily="49" charset="0"/>
                <a:cs typeface="Courier New" pitchFamily="49" charset="0"/>
              </a:rPr>
              <a:t>	   if (t-&gt;info &gt; x) </a:t>
            </a:r>
          </a:p>
          <a:p>
            <a:pPr marL="400050" lvl="2">
              <a:buFont typeface="Arial" pitchFamily="34" charset="0"/>
              <a:buNone/>
            </a:pPr>
            <a:r>
              <a:rPr lang="en-US" sz="2200">
                <a:latin typeface="Consolas" pitchFamily="49" charset="0"/>
                <a:cs typeface="Courier New" pitchFamily="49" charset="0"/>
              </a:rPr>
              <a:t>		return ThemNut(t-&gt;left, x);</a:t>
            </a:r>
          </a:p>
          <a:p>
            <a:pPr marL="400050" lvl="2">
              <a:buFont typeface="Arial" pitchFamily="34" charset="0"/>
              <a:buNone/>
            </a:pPr>
            <a:r>
              <a:rPr lang="en-US" sz="2200">
                <a:latin typeface="Consolas" pitchFamily="49" charset="0"/>
                <a:cs typeface="Courier New" pitchFamily="49" charset="0"/>
              </a:rPr>
              <a:t>	   else</a:t>
            </a:r>
          </a:p>
          <a:p>
            <a:pPr marL="400050" lvl="2">
              <a:buFont typeface="Arial" pitchFamily="34" charset="0"/>
              <a:buNone/>
            </a:pPr>
            <a:r>
              <a:rPr lang="en-US" sz="2200">
                <a:latin typeface="Consolas" pitchFamily="49" charset="0"/>
                <a:cs typeface="Courier New" pitchFamily="49" charset="0"/>
              </a:rPr>
              <a:t>  		return ThemNut(t-&gt;right, x); 	</a:t>
            </a:r>
          </a:p>
          <a:p>
            <a:pPr marL="400050" lvl="2">
              <a:buFont typeface="Arial" pitchFamily="34" charset="0"/>
              <a:buNone/>
            </a:pPr>
            <a:r>
              <a:rPr lang="en-US" sz="2200">
                <a:latin typeface="Consolas" pitchFamily="49" charset="0"/>
                <a:cs typeface="Courier New" pitchFamily="49" charset="0"/>
              </a:rPr>
              <a:t>	}	</a:t>
            </a:r>
          </a:p>
          <a:p>
            <a:pPr marL="400050" lvl="2">
              <a:buFont typeface="Arial" pitchFamily="34" charset="0"/>
              <a:buNone/>
            </a:pPr>
            <a:r>
              <a:rPr lang="en-US" sz="2200">
                <a:latin typeface="Consolas" pitchFamily="49" charset="0"/>
                <a:cs typeface="Courier New" pitchFamily="49" charset="0"/>
              </a:rPr>
              <a:t>	t= TaoNut(x);</a:t>
            </a:r>
          </a:p>
          <a:p>
            <a:pPr marL="400050" lvl="2">
              <a:buFont typeface="Arial" pitchFamily="34" charset="0"/>
              <a:buNone/>
            </a:pPr>
            <a:r>
              <a:rPr lang="en-US" sz="2200">
                <a:latin typeface="Consolas" pitchFamily="49" charset="0"/>
                <a:cs typeface="Courier New" pitchFamily="49" charset="0"/>
              </a:rPr>
              <a:t>	return 1;</a:t>
            </a:r>
          </a:p>
          <a:p>
            <a:pPr marL="400050" lvl="2">
              <a:buFont typeface="Arial" pitchFamily="34" charset="0"/>
              <a:buNone/>
            </a:pPr>
            <a:r>
              <a:rPr lang="en-US" sz="2200">
                <a:latin typeface="Consolas" pitchFamily="49" charset="0"/>
                <a:cs typeface="Courier New" pitchFamily="49" charset="0"/>
              </a:rPr>
              <a:t>}</a:t>
            </a:r>
          </a:p>
          <a:p>
            <a:pPr marL="400050" lvl="2"/>
            <a:r>
              <a:rPr lang="en-US" sz="2200">
                <a:latin typeface="Consolas" pitchFamily="49" charset="0"/>
                <a:cs typeface="Courier New" pitchFamily="49" charset="0"/>
              </a:rPr>
              <a:t>void main()</a:t>
            </a:r>
          </a:p>
          <a:p>
            <a:pPr marL="400050" lvl="2"/>
            <a:r>
              <a:rPr lang="en-US" sz="2200">
                <a:latin typeface="Consolas" pitchFamily="49" charset="0"/>
                <a:cs typeface="Courier New" pitchFamily="49" charset="0"/>
              </a:rPr>
              <a:t>{</a:t>
            </a:r>
          </a:p>
          <a:p>
            <a:pPr marL="400050" lvl="2"/>
            <a:r>
              <a:rPr lang="en-US" sz="2200">
                <a:latin typeface="Consolas" pitchFamily="49" charset="0"/>
                <a:cs typeface="Courier New" pitchFamily="49" charset="0"/>
              </a:rPr>
              <a:t>	ThemNut(root, 10);</a:t>
            </a:r>
          </a:p>
          <a:p>
            <a:pPr marL="400050" lvl="2"/>
            <a:r>
              <a:rPr lang="en-US" sz="2200">
                <a:latin typeface="Consolas" pitchFamily="49" charset="0"/>
                <a:cs typeface="Courier New" pitchFamily="49" charset="0"/>
              </a:rPr>
              <a:t>} </a:t>
            </a:r>
            <a:endParaRPr lang="en-US" sz="2200" baseline="30000">
              <a:latin typeface="Consolas" pitchFamily="49" charset="0"/>
            </a:endParaRPr>
          </a:p>
        </p:txBody>
      </p:sp>
      <p:sp>
        <p:nvSpPr>
          <p:cNvPr id="4" name="TextBox 3"/>
          <p:cNvSpPr txBox="1">
            <a:spLocks noChangeArrowheads="1"/>
          </p:cNvSpPr>
          <p:nvPr/>
        </p:nvSpPr>
        <p:spPr bwMode="auto">
          <a:xfrm>
            <a:off x="6602413" y="666750"/>
            <a:ext cx="2209800" cy="830263"/>
          </a:xfrm>
          <a:prstGeom prst="rect">
            <a:avLst/>
          </a:prstGeom>
          <a:noFill/>
          <a:ln w="9525">
            <a:noFill/>
            <a:miter lim="800000"/>
            <a:headEnd/>
            <a:tailEnd/>
          </a:ln>
        </p:spPr>
        <p:txBody>
          <a:bodyPr>
            <a:spAutoFit/>
          </a:bodyPr>
          <a:lstStyle/>
          <a:p>
            <a:r>
              <a:rPr lang="en-US" sz="2400">
                <a:latin typeface="Cambria" pitchFamily="18" charset="0"/>
                <a:cs typeface="Times New Roman" pitchFamily="18" charset="0"/>
              </a:rPr>
              <a:t>Thêm x vào cây bên trái</a:t>
            </a:r>
            <a:endParaRPr lang="en-US" sz="2400">
              <a:latin typeface="Times New Roman" pitchFamily="18" charset="0"/>
              <a:cs typeface="Times New Roman" pitchFamily="18" charset="0"/>
            </a:endParaRPr>
          </a:p>
        </p:txBody>
      </p:sp>
      <p:cxnSp>
        <p:nvCxnSpPr>
          <p:cNvPr id="5" name="Straight Arrow Connector 4"/>
          <p:cNvCxnSpPr/>
          <p:nvPr/>
        </p:nvCxnSpPr>
        <p:spPr bwMode="auto">
          <a:xfrm rot="5400000">
            <a:off x="6361113" y="1789113"/>
            <a:ext cx="773112" cy="315912"/>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150100" y="3735388"/>
            <a:ext cx="1820863" cy="831850"/>
          </a:xfrm>
          <a:prstGeom prst="rect">
            <a:avLst/>
          </a:prstGeom>
          <a:noFill/>
          <a:ln w="9525">
            <a:noFill/>
            <a:miter lim="800000"/>
            <a:headEnd/>
            <a:tailEnd/>
          </a:ln>
        </p:spPr>
        <p:txBody>
          <a:bodyPr>
            <a:spAutoFit/>
          </a:bodyPr>
          <a:lstStyle/>
          <a:p>
            <a:r>
              <a:rPr lang="en-US" sz="2400">
                <a:latin typeface="Cambria" pitchFamily="18" charset="0"/>
                <a:cs typeface="Times New Roman" pitchFamily="18" charset="0"/>
              </a:rPr>
              <a:t>Thêm x vào cây bên phải</a:t>
            </a:r>
            <a:endParaRPr lang="en-US" sz="2400">
              <a:latin typeface="Times New Roman" pitchFamily="18" charset="0"/>
              <a:cs typeface="Times New Roman" pitchFamily="18" charset="0"/>
            </a:endParaRPr>
          </a:p>
        </p:txBody>
      </p:sp>
      <p:cxnSp>
        <p:nvCxnSpPr>
          <p:cNvPr id="9" name="Straight Arrow Connector 8"/>
          <p:cNvCxnSpPr/>
          <p:nvPr/>
        </p:nvCxnSpPr>
        <p:spPr bwMode="auto">
          <a:xfrm rot="10800000">
            <a:off x="6589713" y="3657600"/>
            <a:ext cx="409575" cy="28416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a:spLocks noChangeArrowheads="1"/>
          </p:cNvSpPr>
          <p:nvPr/>
        </p:nvSpPr>
        <p:spPr bwMode="auto">
          <a:xfrm>
            <a:off x="4949825" y="4833938"/>
            <a:ext cx="4021138" cy="831850"/>
          </a:xfrm>
          <a:prstGeom prst="rect">
            <a:avLst/>
          </a:prstGeom>
          <a:noFill/>
          <a:ln w="9525">
            <a:noFill/>
            <a:miter lim="800000"/>
            <a:headEnd/>
            <a:tailEnd/>
          </a:ln>
        </p:spPr>
        <p:txBody>
          <a:bodyPr>
            <a:spAutoFit/>
          </a:bodyPr>
          <a:lstStyle/>
          <a:p>
            <a:r>
              <a:rPr lang="en-US" sz="2400">
                <a:latin typeface="Cambria" pitchFamily="18" charset="0"/>
                <a:cs typeface="Times New Roman" pitchFamily="18" charset="0"/>
              </a:rPr>
              <a:t>t== NULL: t trỏ đến cây rỗng, tạo x là nút gốc cây rỗng</a:t>
            </a:r>
            <a:endParaRPr lang="en-US" sz="2400">
              <a:latin typeface="Times New Roman" pitchFamily="18" charset="0"/>
              <a:cs typeface="Times New Roman" pitchFamily="18" charset="0"/>
            </a:endParaRPr>
          </a:p>
        </p:txBody>
      </p:sp>
      <p:cxnSp>
        <p:nvCxnSpPr>
          <p:cNvPr id="13" name="Straight Arrow Connector 12"/>
          <p:cNvCxnSpPr/>
          <p:nvPr/>
        </p:nvCxnSpPr>
        <p:spPr bwMode="auto">
          <a:xfrm flipH="1" flipV="1">
            <a:off x="3673475" y="4267200"/>
            <a:ext cx="1182689" cy="54133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07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Lst>
  </p:timing>
</p:sld>
</file>

<file path=ppt/theme/theme1.xml><?xml version="1.0" encoding="utf-8"?>
<a:theme xmlns:a="http://schemas.openxmlformats.org/drawingml/2006/main" name="cdb2004123l">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cdb2004123l</Template>
  <TotalTime>315</TotalTime>
  <Words>4001</Words>
  <Application>Microsoft Office PowerPoint</Application>
  <PresentationFormat>On-screen Show (4:3)</PresentationFormat>
  <Paragraphs>869</Paragraphs>
  <Slides>51</Slides>
  <Notes>26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Arial</vt:lpstr>
      <vt:lpstr>Arial-Rounded</vt:lpstr>
      <vt:lpstr>Bauhaus-Medium</vt:lpstr>
      <vt:lpstr>Calibri</vt:lpstr>
      <vt:lpstr>Cambria</vt:lpstr>
      <vt:lpstr>Cambria Math</vt:lpstr>
      <vt:lpstr>Candara</vt:lpstr>
      <vt:lpstr>Chelthm</vt:lpstr>
      <vt:lpstr>Consolas</vt:lpstr>
      <vt:lpstr>Courier New</vt:lpstr>
      <vt:lpstr>Fujiyama</vt:lpstr>
      <vt:lpstr>Tahoma</vt:lpstr>
      <vt:lpstr>Times New Roman</vt:lpstr>
      <vt:lpstr>Verdana</vt:lpstr>
      <vt:lpstr>Wingdings</vt:lpstr>
      <vt:lpstr>cdb2004123l</vt:lpstr>
      <vt:lpstr>CẤU TRÚC TÌM KIẾM</vt:lpstr>
      <vt:lpstr>Nội Dung</vt:lpstr>
      <vt:lpstr>I. Cây Nhị Phân Tìm Kiếm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IV. Cây Nhị Phân Cân Bằng AVL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 Bảng băm (hash)</vt:lpstr>
      <vt:lpstr>PowerPoint Presentation</vt:lpstr>
      <vt:lpstr>PowerPoint Presentation</vt:lpstr>
      <vt:lpstr>PowerPoint Presentation</vt:lpstr>
      <vt:lpstr>III. Bảng băm (hash)</vt:lpstr>
      <vt:lpstr>III. Bảng băm (hash)</vt:lpstr>
      <vt:lpstr>PowerPoint Presentation</vt:lpstr>
      <vt:lpstr>PowerPoint Presentation</vt:lpstr>
      <vt:lpstr>IV. Bài tập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MinhVan</dc:creator>
  <cp:lastModifiedBy>Tran Minh Van</cp:lastModifiedBy>
  <cp:revision>62</cp:revision>
  <dcterms:created xsi:type="dcterms:W3CDTF">2012-08-23T07:09:20Z</dcterms:created>
  <dcterms:modified xsi:type="dcterms:W3CDTF">2021-12-20T01:13:40Z</dcterms:modified>
</cp:coreProperties>
</file>