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75" r:id="rId5"/>
    <p:sldId id="258" r:id="rId6"/>
    <p:sldId id="259" r:id="rId7"/>
    <p:sldId id="260" r:id="rId8"/>
    <p:sldId id="273" r:id="rId9"/>
    <p:sldId id="261" r:id="rId10"/>
    <p:sldId id="262" r:id="rId11"/>
    <p:sldId id="263" r:id="rId12"/>
    <p:sldId id="264" r:id="rId13"/>
    <p:sldId id="265" r:id="rId14"/>
    <p:sldId id="266" r:id="rId15"/>
    <p:sldId id="267" r:id="rId16"/>
    <p:sldId id="268" r:id="rId17"/>
    <p:sldId id="269" r:id="rId18"/>
    <p:sldId id="270" r:id="rId19"/>
    <p:sldId id="272" r:id="rId20"/>
    <p:sldId id="271" r:id="rId21"/>
    <p:sldId id="276" r:id="rId22"/>
    <p:sldId id="287" r:id="rId23"/>
    <p:sldId id="279" r:id="rId24"/>
    <p:sldId id="281" r:id="rId25"/>
    <p:sldId id="283" r:id="rId26"/>
    <p:sldId id="284" r:id="rId27"/>
    <p:sldId id="280" r:id="rId28"/>
    <p:sldId id="285" r:id="rId29"/>
    <p:sldId id="278" r:id="rId30"/>
    <p:sldId id="288" r:id="rId31"/>
    <p:sldId id="289" r:id="rId32"/>
    <p:sldId id="291" r:id="rId33"/>
    <p:sldId id="292" r:id="rId34"/>
    <p:sldId id="293" r:id="rId35"/>
    <p:sldId id="294" r:id="rId36"/>
    <p:sldId id="295" r:id="rId37"/>
    <p:sldId id="296" r:id="rId38"/>
    <p:sldId id="290" r:id="rId39"/>
    <p:sldId id="297" r:id="rId40"/>
    <p:sldId id="299" r:id="rId41"/>
    <p:sldId id="300" r:id="rId42"/>
    <p:sldId id="301" r:id="rId43"/>
    <p:sldId id="302"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19CC01D-503B-429E-8441-94CF1260C12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31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AB3C2-158C-4C6B-A3F7-31DD055BAFA2}"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CC01D-503B-429E-8441-94CF1260C12D}" type="slidenum">
              <a:rPr lang="en-US" smtClean="0"/>
              <a:t>‹#›</a:t>
            </a:fld>
            <a:endParaRPr lang="en-US"/>
          </a:p>
        </p:txBody>
      </p:sp>
    </p:spTree>
    <p:extLst>
      <p:ext uri="{BB962C8B-B14F-4D97-AF65-F5344CB8AC3E}">
        <p14:creationId xmlns:p14="http://schemas.microsoft.com/office/powerpoint/2010/main" val="191412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CC01D-503B-429E-8441-94CF1260C12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218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CC01D-503B-429E-8441-94CF1260C12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249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CC01D-503B-429E-8441-94CF1260C12D}" type="slidenum">
              <a:rPr lang="en-US" smtClean="0"/>
              <a:t>‹#›</a:t>
            </a:fld>
            <a:endParaRPr lang="en-US"/>
          </a:p>
        </p:txBody>
      </p:sp>
    </p:spTree>
    <p:extLst>
      <p:ext uri="{BB962C8B-B14F-4D97-AF65-F5344CB8AC3E}">
        <p14:creationId xmlns:p14="http://schemas.microsoft.com/office/powerpoint/2010/main" val="789687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CC01D-503B-429E-8441-94CF1260C12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1864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CC01D-503B-429E-8441-94CF1260C12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475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CC01D-503B-429E-8441-94CF1260C12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935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CC01D-503B-429E-8441-94CF1260C12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037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flipV="1">
            <a:off x="667295" y="1298717"/>
            <a:ext cx="10835591" cy="49321"/>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62609" y="690588"/>
            <a:ext cx="10840277" cy="60812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74643" y="1484243"/>
            <a:ext cx="10495722" cy="439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CC01D-503B-429E-8441-94CF1260C12D}" type="slidenum">
              <a:rPr lang="en-US" smtClean="0"/>
              <a:t>‹#›</a:t>
            </a:fld>
            <a:endParaRPr lang="en-US"/>
          </a:p>
        </p:txBody>
      </p:sp>
    </p:spTree>
    <p:extLst>
      <p:ext uri="{BB962C8B-B14F-4D97-AF65-F5344CB8AC3E}">
        <p14:creationId xmlns:p14="http://schemas.microsoft.com/office/powerpoint/2010/main" val="36380161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AB3C2-158C-4C6B-A3F7-31DD055BAFA2}" type="datetimeFigureOut">
              <a:rPr lang="en-US" smtClean="0"/>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CC01D-503B-429E-8441-94CF1260C12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7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8AB3C2-158C-4C6B-A3F7-31DD055BAFA2}"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CC01D-503B-429E-8441-94CF1260C12D}" type="slidenum">
              <a:rPr lang="en-US" smtClean="0"/>
              <a:t>‹#›</a:t>
            </a:fld>
            <a:endParaRPr lang="en-US"/>
          </a:p>
        </p:txBody>
      </p:sp>
    </p:spTree>
    <p:extLst>
      <p:ext uri="{BB962C8B-B14F-4D97-AF65-F5344CB8AC3E}">
        <p14:creationId xmlns:p14="http://schemas.microsoft.com/office/powerpoint/2010/main" val="132167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8AB3C2-158C-4C6B-A3F7-31DD055BAFA2}" type="datetimeFigureOut">
              <a:rPr lang="en-US" smtClean="0"/>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CC01D-503B-429E-8441-94CF1260C12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5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8AB3C2-158C-4C6B-A3F7-31DD055BAFA2}" type="datetimeFigureOut">
              <a:rPr lang="en-US" smtClean="0"/>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CC01D-503B-429E-8441-94CF1260C12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827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AB3C2-158C-4C6B-A3F7-31DD055BAFA2}" type="datetimeFigureOut">
              <a:rPr lang="en-US" smtClean="0"/>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CC01D-503B-429E-8441-94CF1260C12D}" type="slidenum">
              <a:rPr lang="en-US" smtClean="0"/>
              <a:t>‹#›</a:t>
            </a:fld>
            <a:endParaRPr lang="en-US"/>
          </a:p>
        </p:txBody>
      </p:sp>
    </p:spTree>
    <p:extLst>
      <p:ext uri="{BB962C8B-B14F-4D97-AF65-F5344CB8AC3E}">
        <p14:creationId xmlns:p14="http://schemas.microsoft.com/office/powerpoint/2010/main" val="303054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AB3C2-158C-4C6B-A3F7-31DD055BAFA2}"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CC01D-503B-429E-8441-94CF1260C12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480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AB3C2-158C-4C6B-A3F7-31DD055BAFA2}" type="datetimeFigureOut">
              <a:rPr lang="en-US" smtClean="0"/>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CC01D-503B-429E-8441-94CF1260C12D}" type="slidenum">
              <a:rPr lang="en-US" smtClean="0"/>
              <a:t>‹#›</a:t>
            </a:fld>
            <a:endParaRPr lang="en-US"/>
          </a:p>
        </p:txBody>
      </p:sp>
    </p:spTree>
    <p:extLst>
      <p:ext uri="{BB962C8B-B14F-4D97-AF65-F5344CB8AC3E}">
        <p14:creationId xmlns:p14="http://schemas.microsoft.com/office/powerpoint/2010/main" val="56591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8AB3C2-158C-4C6B-A3F7-31DD055BAFA2}" type="datetimeFigureOut">
              <a:rPr lang="en-US" smtClean="0"/>
              <a:t>10/12/2019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9CC01D-503B-429E-8441-94CF1260C12D}" type="slidenum">
              <a:rPr lang="en-US" smtClean="0"/>
              <a:t>‹#›</a:t>
            </a:fld>
            <a:endParaRPr lang="en-US"/>
          </a:p>
        </p:txBody>
      </p:sp>
    </p:spTree>
    <p:extLst>
      <p:ext uri="{BB962C8B-B14F-4D97-AF65-F5344CB8AC3E}">
        <p14:creationId xmlns:p14="http://schemas.microsoft.com/office/powerpoint/2010/main" val="1487633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ngnv@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vnexpress.ne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smtClean="0"/>
              <a:t>BÀI TẬP THỰC HÀNH SỐ 1</a:t>
            </a:r>
            <a:r>
              <a:rPr lang="en-US" sz="4000" smtClean="0"/>
              <a:t/>
            </a:r>
            <a:br>
              <a:rPr lang="en-US" sz="4000" smtClean="0"/>
            </a:br>
            <a:r>
              <a:rPr lang="en-US" sz="3600" smtClean="0"/>
              <a:t>THIẾT KẾ WEB SITE ĐĂNG TIN</a:t>
            </a:r>
            <a:endParaRPr lang="en-US" sz="4000"/>
          </a:p>
        </p:txBody>
      </p:sp>
      <p:sp>
        <p:nvSpPr>
          <p:cNvPr id="3" name="Subtitle 2"/>
          <p:cNvSpPr>
            <a:spLocks noGrp="1"/>
          </p:cNvSpPr>
          <p:nvPr>
            <p:ph type="subTitle" idx="1"/>
          </p:nvPr>
        </p:nvSpPr>
        <p:spPr/>
        <p:txBody>
          <a:bodyPr>
            <a:normAutofit lnSpcReduction="10000"/>
          </a:bodyPr>
          <a:lstStyle/>
          <a:p>
            <a:r>
              <a:rPr lang="en-US" smtClean="0"/>
              <a:t>HỌC PHẦN</a:t>
            </a:r>
          </a:p>
          <a:p>
            <a:r>
              <a:rPr lang="en-US" smtClean="0"/>
              <a:t>PHÂN TÍCH VÀ THIẾT KẾ HỆ THỐNG</a:t>
            </a:r>
            <a:endParaRPr lang="en-US"/>
          </a:p>
          <a:p>
            <a:r>
              <a:rPr lang="en-US" smtClean="0"/>
              <a:t>ThS. Nguyễn Văn Rạng - </a:t>
            </a:r>
            <a:r>
              <a:rPr lang="en-US" smtClean="0">
                <a:hlinkClick r:id="rId2"/>
              </a:rPr>
              <a:t>rangnv@gmail.com</a:t>
            </a:r>
            <a:endParaRPr lang="en-US"/>
          </a:p>
        </p:txBody>
      </p:sp>
    </p:spTree>
    <p:extLst>
      <p:ext uri="{BB962C8B-B14F-4D97-AF65-F5344CB8AC3E}">
        <p14:creationId xmlns:p14="http://schemas.microsoft.com/office/powerpoint/2010/main" val="4158847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576228" y="3456545"/>
            <a:ext cx="522195" cy="307777"/>
          </a:xfrm>
          <a:prstGeom prst="rect">
            <a:avLst/>
          </a:prstGeom>
          <a:noFill/>
        </p:spPr>
        <p:txBody>
          <a:bodyPr wrap="square" rtlCol="0">
            <a:spAutoFit/>
          </a:bodyPr>
          <a:lstStyle/>
          <a:p>
            <a:r>
              <a:rPr lang="en-US" sz="1400" smtClean="0"/>
              <a:t>(1,1)</a:t>
            </a:r>
            <a:endParaRPr lang="en-US" sz="1400"/>
          </a:p>
        </p:txBody>
      </p:sp>
      <p:sp>
        <p:nvSpPr>
          <p:cNvPr id="2" name="Title 1"/>
          <p:cNvSpPr>
            <a:spLocks noGrp="1"/>
          </p:cNvSpPr>
          <p:nvPr>
            <p:ph type="title"/>
          </p:nvPr>
        </p:nvSpPr>
        <p:spPr>
          <a:xfrm>
            <a:off x="1281955" y="686298"/>
            <a:ext cx="9601196" cy="739092"/>
          </a:xfrm>
        </p:spPr>
        <p:txBody>
          <a:bodyPr>
            <a:normAutofit/>
          </a:bodyPr>
          <a:lstStyle/>
          <a:p>
            <a:r>
              <a:rPr lang="en-US" sz="3600"/>
              <a:t>II.1. MÔ HÌNH DỮ LIỆU Ở MỨC QUAN NIỆM</a:t>
            </a:r>
          </a:p>
        </p:txBody>
      </p:sp>
      <p:sp>
        <p:nvSpPr>
          <p:cNvPr id="5" name="TextBox 4"/>
          <p:cNvSpPr txBox="1"/>
          <p:nvPr/>
        </p:nvSpPr>
        <p:spPr>
          <a:xfrm>
            <a:off x="5715000" y="2151529"/>
            <a:ext cx="1304365" cy="2308324"/>
          </a:xfrm>
          <a:prstGeom prst="rect">
            <a:avLst/>
          </a:prstGeom>
          <a:noFill/>
          <a:ln>
            <a:solidFill>
              <a:schemeClr val="tx1"/>
            </a:solidFill>
          </a:ln>
        </p:spPr>
        <p:txBody>
          <a:bodyPr wrap="square" rtlCol="0">
            <a:spAutoFit/>
          </a:bodyPr>
          <a:lstStyle/>
          <a:p>
            <a:r>
              <a:rPr lang="en-US" smtClean="0"/>
              <a:t>TinTuc</a:t>
            </a:r>
          </a:p>
          <a:p>
            <a:r>
              <a:rPr lang="en-US" smtClean="0"/>
              <a:t>_________</a:t>
            </a:r>
          </a:p>
          <a:p>
            <a:r>
              <a:rPr lang="en-US" u="sng" smtClean="0"/>
              <a:t>MaTT</a:t>
            </a:r>
          </a:p>
          <a:p>
            <a:r>
              <a:rPr lang="en-US" smtClean="0"/>
              <a:t>TieuDe</a:t>
            </a:r>
          </a:p>
          <a:p>
            <a:r>
              <a:rPr lang="en-US" smtClean="0"/>
              <a:t>TomTat</a:t>
            </a:r>
          </a:p>
          <a:p>
            <a:r>
              <a:rPr lang="en-US" smtClean="0"/>
              <a:t>ChiTiet</a:t>
            </a:r>
          </a:p>
          <a:p>
            <a:r>
              <a:rPr lang="en-US" smtClean="0"/>
              <a:t>NgayDang</a:t>
            </a:r>
          </a:p>
          <a:p>
            <a:r>
              <a:rPr lang="en-US" smtClean="0"/>
              <a:t>AnhMH</a:t>
            </a:r>
          </a:p>
        </p:txBody>
      </p:sp>
      <p:sp>
        <p:nvSpPr>
          <p:cNvPr id="6" name="TextBox 5"/>
          <p:cNvSpPr txBox="1"/>
          <p:nvPr/>
        </p:nvSpPr>
        <p:spPr>
          <a:xfrm>
            <a:off x="9350187" y="2111188"/>
            <a:ext cx="1304365" cy="1754326"/>
          </a:xfrm>
          <a:prstGeom prst="rect">
            <a:avLst/>
          </a:prstGeom>
          <a:noFill/>
          <a:ln>
            <a:solidFill>
              <a:schemeClr val="tx1"/>
            </a:solidFill>
          </a:ln>
        </p:spPr>
        <p:txBody>
          <a:bodyPr wrap="square" rtlCol="0">
            <a:spAutoFit/>
          </a:bodyPr>
          <a:lstStyle/>
          <a:p>
            <a:r>
              <a:rPr lang="en-US" smtClean="0"/>
              <a:t>TacGia</a:t>
            </a:r>
          </a:p>
          <a:p>
            <a:r>
              <a:rPr lang="en-US" smtClean="0"/>
              <a:t>_________</a:t>
            </a:r>
          </a:p>
          <a:p>
            <a:r>
              <a:rPr lang="en-US" u="sng" smtClean="0"/>
              <a:t>MaTg</a:t>
            </a:r>
          </a:p>
          <a:p>
            <a:r>
              <a:rPr lang="en-US" smtClean="0"/>
              <a:t>HoTG</a:t>
            </a:r>
          </a:p>
          <a:p>
            <a:r>
              <a:rPr lang="en-US" smtClean="0"/>
              <a:t>TenTG</a:t>
            </a:r>
          </a:p>
          <a:p>
            <a:r>
              <a:rPr lang="en-US" smtClean="0"/>
              <a:t>ButDanh</a:t>
            </a:r>
          </a:p>
        </p:txBody>
      </p:sp>
      <p:sp>
        <p:nvSpPr>
          <p:cNvPr id="7" name="TextBox 6"/>
          <p:cNvSpPr txBox="1"/>
          <p:nvPr/>
        </p:nvSpPr>
        <p:spPr>
          <a:xfrm>
            <a:off x="2389093" y="2111188"/>
            <a:ext cx="1304365" cy="1200329"/>
          </a:xfrm>
          <a:prstGeom prst="rect">
            <a:avLst/>
          </a:prstGeom>
          <a:noFill/>
          <a:ln>
            <a:solidFill>
              <a:schemeClr val="tx1"/>
            </a:solidFill>
          </a:ln>
        </p:spPr>
        <p:txBody>
          <a:bodyPr wrap="square" rtlCol="0">
            <a:spAutoFit/>
          </a:bodyPr>
          <a:lstStyle/>
          <a:p>
            <a:r>
              <a:rPr lang="en-US" smtClean="0"/>
              <a:t>NhomTin</a:t>
            </a:r>
          </a:p>
          <a:p>
            <a:r>
              <a:rPr lang="en-US" smtClean="0"/>
              <a:t>_________</a:t>
            </a:r>
          </a:p>
          <a:p>
            <a:r>
              <a:rPr lang="en-US" u="sng" smtClean="0"/>
              <a:t>MaNT</a:t>
            </a:r>
          </a:p>
          <a:p>
            <a:r>
              <a:rPr lang="en-US" smtClean="0"/>
              <a:t>TenNT</a:t>
            </a:r>
          </a:p>
        </p:txBody>
      </p:sp>
      <p:sp>
        <p:nvSpPr>
          <p:cNvPr id="8" name="TextBox 7"/>
          <p:cNvSpPr txBox="1"/>
          <p:nvPr/>
        </p:nvSpPr>
        <p:spPr>
          <a:xfrm>
            <a:off x="2389092" y="4912658"/>
            <a:ext cx="1304365" cy="1200329"/>
          </a:xfrm>
          <a:prstGeom prst="rect">
            <a:avLst/>
          </a:prstGeom>
          <a:noFill/>
          <a:ln>
            <a:solidFill>
              <a:schemeClr val="tx1"/>
            </a:solidFill>
          </a:ln>
        </p:spPr>
        <p:txBody>
          <a:bodyPr wrap="square" rtlCol="0">
            <a:spAutoFit/>
          </a:bodyPr>
          <a:lstStyle/>
          <a:p>
            <a:r>
              <a:rPr lang="en-US" smtClean="0"/>
              <a:t>ChuyenMuc</a:t>
            </a:r>
          </a:p>
          <a:p>
            <a:r>
              <a:rPr lang="en-US" smtClean="0"/>
              <a:t>_________</a:t>
            </a:r>
          </a:p>
          <a:p>
            <a:r>
              <a:rPr lang="en-US" u="sng" smtClean="0"/>
              <a:t>MaCM</a:t>
            </a:r>
          </a:p>
          <a:p>
            <a:r>
              <a:rPr lang="en-US" smtClean="0"/>
              <a:t>TenCM</a:t>
            </a:r>
          </a:p>
        </p:txBody>
      </p:sp>
      <p:sp>
        <p:nvSpPr>
          <p:cNvPr id="9" name="Oval 8"/>
          <p:cNvSpPr/>
          <p:nvPr/>
        </p:nvSpPr>
        <p:spPr>
          <a:xfrm>
            <a:off x="4220135" y="2696190"/>
            <a:ext cx="856131" cy="6095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TT thuộc</a:t>
            </a:r>
            <a:br>
              <a:rPr lang="en-US" sz="1200" smtClean="0"/>
            </a:br>
            <a:r>
              <a:rPr lang="en-US" sz="1200" smtClean="0"/>
              <a:t>NT</a:t>
            </a:r>
            <a:endParaRPr lang="en-US" sz="1200"/>
          </a:p>
        </p:txBody>
      </p:sp>
      <p:cxnSp>
        <p:nvCxnSpPr>
          <p:cNvPr id="11" name="Straight Connector 10"/>
          <p:cNvCxnSpPr>
            <a:stCxn id="9" idx="6"/>
            <a:endCxn id="5" idx="1"/>
          </p:cNvCxnSpPr>
          <p:nvPr/>
        </p:nvCxnSpPr>
        <p:spPr>
          <a:xfrm>
            <a:off x="5076266" y="3000941"/>
            <a:ext cx="638734" cy="304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7" idx="3"/>
          </p:cNvCxnSpPr>
          <p:nvPr/>
        </p:nvCxnSpPr>
        <p:spPr>
          <a:xfrm flipH="1" flipV="1">
            <a:off x="3693458" y="2711353"/>
            <a:ext cx="526677" cy="289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608729" y="3829699"/>
            <a:ext cx="874059"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NT thuộc CM</a:t>
            </a:r>
            <a:endParaRPr lang="en-US" sz="1200"/>
          </a:p>
        </p:txBody>
      </p:sp>
      <p:cxnSp>
        <p:nvCxnSpPr>
          <p:cNvPr id="20" name="Straight Connector 19"/>
          <p:cNvCxnSpPr>
            <a:stCxn id="7" idx="2"/>
            <a:endCxn id="18" idx="0"/>
          </p:cNvCxnSpPr>
          <p:nvPr/>
        </p:nvCxnSpPr>
        <p:spPr>
          <a:xfrm>
            <a:off x="3041276" y="3311517"/>
            <a:ext cx="4483" cy="518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4"/>
            <a:endCxn id="8" idx="0"/>
          </p:cNvCxnSpPr>
          <p:nvPr/>
        </p:nvCxnSpPr>
        <p:spPr>
          <a:xfrm flipH="1">
            <a:off x="3041275" y="4394476"/>
            <a:ext cx="4484" cy="518182"/>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855323" y="2696190"/>
            <a:ext cx="658906" cy="564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TGTT</a:t>
            </a:r>
            <a:endParaRPr lang="en-US" sz="1200"/>
          </a:p>
        </p:txBody>
      </p:sp>
      <p:cxnSp>
        <p:nvCxnSpPr>
          <p:cNvPr id="28" name="Straight Connector 27"/>
          <p:cNvCxnSpPr>
            <a:stCxn id="5" idx="3"/>
            <a:endCxn id="27" idx="2"/>
          </p:cNvCxnSpPr>
          <p:nvPr/>
        </p:nvCxnSpPr>
        <p:spPr>
          <a:xfrm flipV="1">
            <a:off x="7019365" y="2978579"/>
            <a:ext cx="835958" cy="327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6"/>
            <a:endCxn id="6" idx="1"/>
          </p:cNvCxnSpPr>
          <p:nvPr/>
        </p:nvCxnSpPr>
        <p:spPr>
          <a:xfrm>
            <a:off x="8514229" y="2978579"/>
            <a:ext cx="835958" cy="9772"/>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576228" y="4459853"/>
            <a:ext cx="522195" cy="307777"/>
          </a:xfrm>
          <a:prstGeom prst="rect">
            <a:avLst/>
          </a:prstGeom>
          <a:noFill/>
        </p:spPr>
        <p:txBody>
          <a:bodyPr wrap="square" rtlCol="0">
            <a:spAutoFit/>
          </a:bodyPr>
          <a:lstStyle/>
          <a:p>
            <a:r>
              <a:rPr lang="en-US" sz="1400" smtClean="0"/>
              <a:t>(1,n)</a:t>
            </a:r>
            <a:endParaRPr lang="en-US" sz="1400"/>
          </a:p>
        </p:txBody>
      </p:sp>
      <p:sp>
        <p:nvSpPr>
          <p:cNvPr id="51" name="TextBox 50"/>
          <p:cNvSpPr txBox="1"/>
          <p:nvPr/>
        </p:nvSpPr>
        <p:spPr>
          <a:xfrm>
            <a:off x="7244601" y="2824689"/>
            <a:ext cx="522195" cy="307777"/>
          </a:xfrm>
          <a:prstGeom prst="rect">
            <a:avLst/>
          </a:prstGeom>
          <a:noFill/>
        </p:spPr>
        <p:txBody>
          <a:bodyPr wrap="square" rtlCol="0">
            <a:spAutoFit/>
          </a:bodyPr>
          <a:lstStyle/>
          <a:p>
            <a:r>
              <a:rPr lang="en-US" sz="1400" smtClean="0"/>
              <a:t>(1,1)</a:t>
            </a:r>
            <a:endParaRPr lang="en-US" sz="1400"/>
          </a:p>
        </p:txBody>
      </p:sp>
      <p:sp>
        <p:nvSpPr>
          <p:cNvPr id="52" name="TextBox 51"/>
          <p:cNvSpPr txBox="1"/>
          <p:nvPr/>
        </p:nvSpPr>
        <p:spPr>
          <a:xfrm>
            <a:off x="8713691" y="2723013"/>
            <a:ext cx="522195" cy="307777"/>
          </a:xfrm>
          <a:prstGeom prst="rect">
            <a:avLst/>
          </a:prstGeom>
          <a:noFill/>
        </p:spPr>
        <p:txBody>
          <a:bodyPr wrap="square" rtlCol="0">
            <a:spAutoFit/>
          </a:bodyPr>
          <a:lstStyle/>
          <a:p>
            <a:r>
              <a:rPr lang="en-US" sz="1400" smtClean="0"/>
              <a:t>(1,n)</a:t>
            </a:r>
            <a:endParaRPr lang="en-US" sz="1400"/>
          </a:p>
        </p:txBody>
      </p:sp>
      <p:sp>
        <p:nvSpPr>
          <p:cNvPr id="53" name="TextBox 52"/>
          <p:cNvSpPr txBox="1"/>
          <p:nvPr/>
        </p:nvSpPr>
        <p:spPr>
          <a:xfrm>
            <a:off x="5188322" y="2799477"/>
            <a:ext cx="522195" cy="307777"/>
          </a:xfrm>
          <a:prstGeom prst="rect">
            <a:avLst/>
          </a:prstGeom>
          <a:noFill/>
        </p:spPr>
        <p:txBody>
          <a:bodyPr wrap="square" rtlCol="0">
            <a:spAutoFit/>
          </a:bodyPr>
          <a:lstStyle/>
          <a:p>
            <a:r>
              <a:rPr lang="en-US" sz="1400" smtClean="0"/>
              <a:t>(1,1)</a:t>
            </a:r>
            <a:endParaRPr lang="en-US" sz="1400"/>
          </a:p>
        </p:txBody>
      </p:sp>
      <p:sp>
        <p:nvSpPr>
          <p:cNvPr id="54" name="TextBox 53"/>
          <p:cNvSpPr txBox="1"/>
          <p:nvPr/>
        </p:nvSpPr>
        <p:spPr>
          <a:xfrm>
            <a:off x="3805514" y="2548370"/>
            <a:ext cx="522195" cy="307777"/>
          </a:xfrm>
          <a:prstGeom prst="rect">
            <a:avLst/>
          </a:prstGeom>
          <a:noFill/>
        </p:spPr>
        <p:txBody>
          <a:bodyPr wrap="square" rtlCol="0">
            <a:spAutoFit/>
          </a:bodyPr>
          <a:lstStyle/>
          <a:p>
            <a:r>
              <a:rPr lang="en-US" sz="1400" smtClean="0"/>
              <a:t>(1,n)</a:t>
            </a:r>
            <a:endParaRPr lang="en-US" sz="1400"/>
          </a:p>
        </p:txBody>
      </p:sp>
    </p:spTree>
    <p:extLst>
      <p:ext uri="{BB962C8B-B14F-4D97-AF65-F5344CB8AC3E}">
        <p14:creationId xmlns:p14="http://schemas.microsoft.com/office/powerpoint/2010/main" val="1257326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II.2. MÔ HÌNH DỮ LIỆU Ở MỨC LUẬN LÝ</a:t>
            </a:r>
          </a:p>
        </p:txBody>
      </p:sp>
      <p:sp>
        <p:nvSpPr>
          <p:cNvPr id="3" name="Content Placeholder 2"/>
          <p:cNvSpPr>
            <a:spLocks noGrp="1"/>
          </p:cNvSpPr>
          <p:nvPr>
            <p:ph idx="1"/>
          </p:nvPr>
        </p:nvSpPr>
        <p:spPr/>
        <p:txBody>
          <a:bodyPr/>
          <a:lstStyle/>
          <a:p>
            <a:pPr marL="0" indent="0">
              <a:buNone/>
            </a:pPr>
            <a:r>
              <a:rPr lang="en-US" smtClean="0"/>
              <a:t>LƯỢC ĐỒ CƠ SỞ DỮ LIỆU</a:t>
            </a:r>
          </a:p>
          <a:p>
            <a:pPr marL="0" indent="0">
              <a:buNone/>
            </a:pPr>
            <a:r>
              <a:rPr lang="en-US" smtClean="0"/>
              <a:t>1. TacGia(</a:t>
            </a:r>
            <a:r>
              <a:rPr lang="en-US" u="sng" smtClean="0"/>
              <a:t>MaTG</a:t>
            </a:r>
            <a:r>
              <a:rPr lang="en-US" smtClean="0"/>
              <a:t>, HoTG, TenTG, ButDanh)</a:t>
            </a:r>
          </a:p>
          <a:p>
            <a:pPr marL="0" indent="0">
              <a:buNone/>
            </a:pPr>
            <a:r>
              <a:rPr lang="en-US" smtClean="0"/>
              <a:t>2. ChuyenMuc(</a:t>
            </a:r>
            <a:r>
              <a:rPr lang="en-US" u="sng" smtClean="0"/>
              <a:t>MaCM</a:t>
            </a:r>
            <a:r>
              <a:rPr lang="en-US" smtClean="0"/>
              <a:t>, TenCM)</a:t>
            </a:r>
          </a:p>
          <a:p>
            <a:pPr marL="0" indent="0">
              <a:buNone/>
            </a:pPr>
            <a:r>
              <a:rPr lang="en-US" smtClean="0"/>
              <a:t>3. NhomTin(</a:t>
            </a:r>
            <a:r>
              <a:rPr lang="en-US" u="sng" smtClean="0"/>
              <a:t>MaNT</a:t>
            </a:r>
            <a:r>
              <a:rPr lang="en-US" smtClean="0"/>
              <a:t>, TenNT, </a:t>
            </a:r>
            <a:r>
              <a:rPr lang="en-US" u="dash" smtClean="0"/>
              <a:t>MaCM</a:t>
            </a:r>
            <a:r>
              <a:rPr lang="en-US" smtClean="0"/>
              <a:t>)</a:t>
            </a:r>
          </a:p>
          <a:p>
            <a:pPr marL="0" indent="0">
              <a:buNone/>
            </a:pPr>
            <a:r>
              <a:rPr lang="en-US" smtClean="0"/>
              <a:t>4. TinTuc(</a:t>
            </a:r>
            <a:r>
              <a:rPr lang="en-US" u="sng" smtClean="0"/>
              <a:t>MaTT</a:t>
            </a:r>
            <a:r>
              <a:rPr lang="en-US" smtClean="0"/>
              <a:t>, TieuDe, TomTat, ChiTiet, NgayDang, AnhMH, </a:t>
            </a:r>
            <a:r>
              <a:rPr lang="en-US" u="dash"/>
              <a:t>MaNT</a:t>
            </a:r>
            <a:r>
              <a:rPr lang="en-US" smtClean="0"/>
              <a:t>, </a:t>
            </a:r>
            <a:r>
              <a:rPr lang="en-US" u="dash" smtClean="0"/>
              <a:t>MaTG</a:t>
            </a:r>
            <a:r>
              <a:rPr lang="en-US" smtClean="0"/>
              <a:t>)</a:t>
            </a:r>
          </a:p>
          <a:p>
            <a:pPr marL="0" indent="0">
              <a:buNone/>
            </a:pPr>
            <a:endParaRPr lang="en-US"/>
          </a:p>
        </p:txBody>
      </p:sp>
    </p:spTree>
    <p:extLst>
      <p:ext uri="{BB962C8B-B14F-4D97-AF65-F5344CB8AC3E}">
        <p14:creationId xmlns:p14="http://schemas.microsoft.com/office/powerpoint/2010/main" val="4143886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II.3. MÔ HÌNH DỮ LIỆU Ở MỨC VẬT </a:t>
            </a:r>
            <a:r>
              <a:rPr lang="en-US" sz="3600" smtClean="0"/>
              <a:t>LÝ (SQL Server)</a:t>
            </a:r>
            <a:endParaRPr lang="en-US" sz="36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43096724"/>
              </p:ext>
            </p:extLst>
          </p:nvPr>
        </p:nvGraphicFramePr>
        <p:xfrm>
          <a:off x="874713" y="2270125"/>
          <a:ext cx="10494963" cy="1854200"/>
        </p:xfrm>
        <a:graphic>
          <a:graphicData uri="http://schemas.openxmlformats.org/drawingml/2006/table">
            <a:tbl>
              <a:tblPr firstRow="1" bandRow="1">
                <a:tableStyleId>{5C22544A-7EE6-4342-B048-85BDC9FD1C3A}</a:tableStyleId>
              </a:tblPr>
              <a:tblGrid>
                <a:gridCol w="3498321"/>
                <a:gridCol w="3498321"/>
                <a:gridCol w="3498321"/>
              </a:tblGrid>
              <a:tr h="370840">
                <a:tc>
                  <a:txBody>
                    <a:bodyPr/>
                    <a:lstStyle/>
                    <a:p>
                      <a:r>
                        <a:rPr lang="en-US" smtClean="0"/>
                        <a:t>Column name</a:t>
                      </a:r>
                      <a:endParaRPr lang="en-US"/>
                    </a:p>
                  </a:txBody>
                  <a:tcPr/>
                </a:tc>
                <a:tc>
                  <a:txBody>
                    <a:bodyPr/>
                    <a:lstStyle/>
                    <a:p>
                      <a:r>
                        <a:rPr lang="en-US" smtClean="0"/>
                        <a:t>Data</a:t>
                      </a:r>
                      <a:r>
                        <a:rPr lang="en-US" baseline="0" smtClean="0"/>
                        <a:t> type</a:t>
                      </a:r>
                      <a:endParaRPr lang="en-US"/>
                    </a:p>
                  </a:txBody>
                  <a:tcPr/>
                </a:tc>
                <a:tc>
                  <a:txBody>
                    <a:bodyPr/>
                    <a:lstStyle/>
                    <a:p>
                      <a:r>
                        <a:rPr lang="en-US" smtClean="0"/>
                        <a:t>Allow nulls</a:t>
                      </a:r>
                      <a:endParaRPr lang="en-US"/>
                    </a:p>
                  </a:txBody>
                  <a:tcPr/>
                </a:tc>
              </a:tr>
              <a:tr h="370840">
                <a:tc>
                  <a:txBody>
                    <a:bodyPr/>
                    <a:lstStyle/>
                    <a:p>
                      <a:r>
                        <a:rPr lang="en-US" smtClean="0"/>
                        <a:t>MaTG (K)</a:t>
                      </a:r>
                      <a:endParaRPr lang="en-US"/>
                    </a:p>
                  </a:txBody>
                  <a:tcPr/>
                </a:tc>
                <a:tc>
                  <a:txBody>
                    <a:bodyPr/>
                    <a:lstStyle/>
                    <a:p>
                      <a:r>
                        <a:rPr lang="en-US" smtClean="0"/>
                        <a:t>Smallint</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HoTG</a:t>
                      </a:r>
                      <a:endParaRPr lang="en-US"/>
                    </a:p>
                  </a:txBody>
                  <a:tcPr/>
                </a:tc>
                <a:tc>
                  <a:txBody>
                    <a:bodyPr/>
                    <a:lstStyle/>
                    <a:p>
                      <a:r>
                        <a:rPr lang="en-US" smtClean="0"/>
                        <a:t>nvarchar(30)</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TenTG</a:t>
                      </a:r>
                      <a:endParaRPr lang="en-US"/>
                    </a:p>
                  </a:txBody>
                  <a:tcPr/>
                </a:tc>
                <a:tc>
                  <a:txBody>
                    <a:bodyPr/>
                    <a:lstStyle/>
                    <a:p>
                      <a:r>
                        <a:rPr lang="en-US" smtClean="0"/>
                        <a:t>nvarchar(20)</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ButDanh</a:t>
                      </a:r>
                      <a:endParaRPr lang="en-US"/>
                    </a:p>
                  </a:txBody>
                  <a:tcPr/>
                </a:tc>
                <a:tc>
                  <a:txBody>
                    <a:bodyPr/>
                    <a:lstStyle/>
                    <a:p>
                      <a:r>
                        <a:rPr lang="en-US" smtClean="0"/>
                        <a:t>nvarchar(50)</a:t>
                      </a:r>
                      <a:endParaRPr lang="en-US"/>
                    </a:p>
                  </a:txBody>
                  <a:tcPr/>
                </a:tc>
                <a:tc>
                  <a:txBody>
                    <a:bodyPr/>
                    <a:lstStyle/>
                    <a:p>
                      <a:r>
                        <a:rPr lang="en-US" smtClean="0">
                          <a:sym typeface="Wingdings" panose="05000000000000000000" pitchFamily="2" charset="2"/>
                        </a:rPr>
                        <a:t></a:t>
                      </a:r>
                      <a:endParaRPr lang="en-US"/>
                    </a:p>
                  </a:txBody>
                  <a:tcPr/>
                </a:tc>
              </a:tr>
            </a:tbl>
          </a:graphicData>
        </a:graphic>
      </p:graphicFrame>
      <p:sp>
        <p:nvSpPr>
          <p:cNvPr id="5" name="Content Placeholder 2"/>
          <p:cNvSpPr txBox="1">
            <a:spLocks/>
          </p:cNvSpPr>
          <p:nvPr/>
        </p:nvSpPr>
        <p:spPr>
          <a:xfrm>
            <a:off x="874643" y="1484243"/>
            <a:ext cx="10495722" cy="60005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mtClean="0"/>
              <a:t>1. TacGia(</a:t>
            </a:r>
            <a:r>
              <a:rPr lang="en-US" u="sng" smtClean="0"/>
              <a:t>MaTG</a:t>
            </a:r>
            <a:r>
              <a:rPr lang="en-US" smtClean="0"/>
              <a:t>, HoTG, TenTG, ButDanh)</a:t>
            </a:r>
          </a:p>
          <a:p>
            <a:pPr marL="0" indent="0">
              <a:buFont typeface="Arial"/>
              <a:buNone/>
            </a:pPr>
            <a:endParaRPr lang="en-US"/>
          </a:p>
        </p:txBody>
      </p:sp>
      <p:sp>
        <p:nvSpPr>
          <p:cNvPr id="7" name="Content Placeholder 2"/>
          <p:cNvSpPr txBox="1">
            <a:spLocks/>
          </p:cNvSpPr>
          <p:nvPr/>
        </p:nvSpPr>
        <p:spPr>
          <a:xfrm>
            <a:off x="874643" y="4285713"/>
            <a:ext cx="10495722" cy="1805805"/>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b="1" u="sng" smtClean="0"/>
              <a:t>Giải thích:</a:t>
            </a:r>
          </a:p>
          <a:p>
            <a:pPr marL="0" indent="0">
              <a:buFont typeface="Arial"/>
              <a:buNone/>
            </a:pPr>
            <a:r>
              <a:rPr lang="en-US" smtClean="0"/>
              <a:t>MaTG (K): Mã tác giả là khóa, được đánh số 1,2,…</a:t>
            </a:r>
          </a:p>
          <a:p>
            <a:pPr marL="0" indent="0">
              <a:buFont typeface="Arial"/>
              <a:buNone/>
            </a:pPr>
            <a:r>
              <a:rPr lang="en-US" smtClean="0"/>
              <a:t>HoTG: Họ và tên đệm, là 1 chuỗi dài tối đa 30 ký tự, vd: Nguyễn Văn</a:t>
            </a:r>
          </a:p>
          <a:p>
            <a:pPr marL="0" indent="0">
              <a:buNone/>
            </a:pPr>
            <a:r>
              <a:rPr lang="en-US" smtClean="0"/>
              <a:t>TenTG: Tên tác giả (</a:t>
            </a:r>
            <a:r>
              <a:rPr lang="en-US"/>
              <a:t>có thể tên người nước </a:t>
            </a:r>
            <a:r>
              <a:rPr lang="en-US" smtClean="0"/>
              <a:t>ngoài), là 1 chuỗi dài tối đa 20 ký tự, vd: Đông</a:t>
            </a:r>
          </a:p>
          <a:p>
            <a:pPr marL="0" indent="0">
              <a:buNone/>
            </a:pPr>
            <a:r>
              <a:rPr lang="en-US" smtClean="0"/>
              <a:t>ButDanh: Bút danh thay cho họ tên khi hiển thị trên web (nếu không có thì hiển thị họ và tên) </a:t>
            </a:r>
            <a:endParaRPr lang="en-US"/>
          </a:p>
        </p:txBody>
      </p:sp>
    </p:spTree>
    <p:extLst>
      <p:ext uri="{BB962C8B-B14F-4D97-AF65-F5344CB8AC3E}">
        <p14:creationId xmlns:p14="http://schemas.microsoft.com/office/powerpoint/2010/main" val="523378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II.3. MÔ HÌNH DỮ LIỆU Ở MỨC VẬT </a:t>
            </a:r>
            <a:r>
              <a:rPr lang="en-US" sz="3600" smtClean="0"/>
              <a:t>LÝ (tt)</a:t>
            </a:r>
            <a:endParaRPr lang="en-US" sz="3600"/>
          </a:p>
        </p:txBody>
      </p:sp>
      <p:sp>
        <p:nvSpPr>
          <p:cNvPr id="5" name="Content Placeholder 2"/>
          <p:cNvSpPr txBox="1">
            <a:spLocks/>
          </p:cNvSpPr>
          <p:nvPr/>
        </p:nvSpPr>
        <p:spPr>
          <a:xfrm>
            <a:off x="874643" y="1484243"/>
            <a:ext cx="10495722" cy="94967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mtClean="0"/>
              <a:t>1. TacGia(</a:t>
            </a:r>
            <a:r>
              <a:rPr lang="en-US" u="sng" smtClean="0"/>
              <a:t>MaTG</a:t>
            </a:r>
            <a:r>
              <a:rPr lang="en-US" smtClean="0"/>
              <a:t>, HoTG, TenTG, ButDanh)</a:t>
            </a:r>
          </a:p>
          <a:p>
            <a:pPr marL="0" indent="0">
              <a:buNone/>
            </a:pPr>
            <a:r>
              <a:rPr lang="en-US" smtClean="0"/>
              <a:t>Dữ liệu mẫu</a:t>
            </a:r>
          </a:p>
          <a:p>
            <a:pPr marL="0" indent="0">
              <a:buFont typeface="Arial"/>
              <a:buNone/>
            </a:pP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78486694"/>
              </p:ext>
            </p:extLst>
          </p:nvPr>
        </p:nvGraphicFramePr>
        <p:xfrm>
          <a:off x="969681" y="2554940"/>
          <a:ext cx="10400684" cy="1854200"/>
        </p:xfrm>
        <a:graphic>
          <a:graphicData uri="http://schemas.openxmlformats.org/drawingml/2006/table">
            <a:tbl>
              <a:tblPr firstRow="1" bandRow="1">
                <a:tableStyleId>{5C22544A-7EE6-4342-B048-85BDC9FD1C3A}</a:tableStyleId>
              </a:tblPr>
              <a:tblGrid>
                <a:gridCol w="993591"/>
                <a:gridCol w="2837329"/>
                <a:gridCol w="1653988"/>
                <a:gridCol w="4915776"/>
              </a:tblGrid>
              <a:tr h="370840">
                <a:tc>
                  <a:txBody>
                    <a:bodyPr/>
                    <a:lstStyle/>
                    <a:p>
                      <a:r>
                        <a:rPr lang="en-US" smtClean="0"/>
                        <a:t>MaTG</a:t>
                      </a:r>
                      <a:endParaRPr lang="en-US"/>
                    </a:p>
                  </a:txBody>
                  <a:tcPr/>
                </a:tc>
                <a:tc>
                  <a:txBody>
                    <a:bodyPr/>
                    <a:lstStyle/>
                    <a:p>
                      <a:r>
                        <a:rPr lang="en-US" smtClean="0"/>
                        <a:t>HoTG</a:t>
                      </a:r>
                      <a:endParaRPr lang="en-US"/>
                    </a:p>
                  </a:txBody>
                  <a:tcPr/>
                </a:tc>
                <a:tc>
                  <a:txBody>
                    <a:bodyPr/>
                    <a:lstStyle/>
                    <a:p>
                      <a:r>
                        <a:rPr lang="en-US" smtClean="0"/>
                        <a:t>TenTG</a:t>
                      </a:r>
                      <a:endParaRPr lang="en-US"/>
                    </a:p>
                  </a:txBody>
                  <a:tcPr/>
                </a:tc>
                <a:tc>
                  <a:txBody>
                    <a:bodyPr/>
                    <a:lstStyle/>
                    <a:p>
                      <a:r>
                        <a:rPr lang="en-US" smtClean="0"/>
                        <a:t>ButDanh</a:t>
                      </a:r>
                      <a:endParaRPr lang="en-US"/>
                    </a:p>
                  </a:txBody>
                  <a:tcPr/>
                </a:tc>
              </a:tr>
              <a:tr h="370840">
                <a:tc>
                  <a:txBody>
                    <a:bodyPr/>
                    <a:lstStyle/>
                    <a:p>
                      <a:pPr algn="ctr"/>
                      <a:r>
                        <a:rPr lang="en-US" smtClean="0"/>
                        <a:t>1</a:t>
                      </a:r>
                      <a:endParaRPr lang="en-US"/>
                    </a:p>
                  </a:txBody>
                  <a:tcPr/>
                </a:tc>
                <a:tc>
                  <a:txBody>
                    <a:bodyPr/>
                    <a:lstStyle/>
                    <a:p>
                      <a:r>
                        <a:rPr lang="en-US" smtClean="0"/>
                        <a:t>Nguyễn</a:t>
                      </a:r>
                      <a:r>
                        <a:rPr lang="en-US" baseline="0" smtClean="0"/>
                        <a:t> Văn</a:t>
                      </a:r>
                      <a:endParaRPr lang="en-US"/>
                    </a:p>
                  </a:txBody>
                  <a:tcPr/>
                </a:tc>
                <a:tc>
                  <a:txBody>
                    <a:bodyPr/>
                    <a:lstStyle/>
                    <a:p>
                      <a:r>
                        <a:rPr lang="en-US" smtClean="0"/>
                        <a:t>Đông</a:t>
                      </a:r>
                      <a:endParaRPr lang="en-US"/>
                    </a:p>
                  </a:txBody>
                  <a:tcPr/>
                </a:tc>
                <a:tc>
                  <a:txBody>
                    <a:bodyPr/>
                    <a:lstStyle/>
                    <a:p>
                      <a:r>
                        <a:rPr lang="en-US" smtClean="0"/>
                        <a:t>Nhật</a:t>
                      </a:r>
                      <a:r>
                        <a:rPr lang="en-US" baseline="0" smtClean="0"/>
                        <a:t> Đông</a:t>
                      </a:r>
                      <a:endParaRPr lang="en-US"/>
                    </a:p>
                  </a:txBody>
                  <a:tcPr/>
                </a:tc>
              </a:tr>
              <a:tr h="370840">
                <a:tc>
                  <a:txBody>
                    <a:bodyPr/>
                    <a:lstStyle/>
                    <a:p>
                      <a:pPr algn="ctr"/>
                      <a:r>
                        <a:rPr lang="en-US" smtClean="0"/>
                        <a:t>2</a:t>
                      </a:r>
                      <a:endParaRPr lang="en-US"/>
                    </a:p>
                  </a:txBody>
                  <a:tcPr/>
                </a:tc>
                <a:tc>
                  <a:txBody>
                    <a:bodyPr/>
                    <a:lstStyle/>
                    <a:p>
                      <a:r>
                        <a:rPr lang="en-US" smtClean="0"/>
                        <a:t>Fleming</a:t>
                      </a:r>
                      <a:endParaRPr lang="en-US"/>
                    </a:p>
                  </a:txBody>
                  <a:tcPr/>
                </a:tc>
                <a:tc>
                  <a:txBody>
                    <a:bodyPr/>
                    <a:lstStyle/>
                    <a:p>
                      <a:r>
                        <a:rPr lang="en-US" smtClean="0"/>
                        <a:t>Alexander </a:t>
                      </a:r>
                      <a:endParaRPr lang="en-US"/>
                    </a:p>
                  </a:txBody>
                  <a:tcPr/>
                </a:tc>
                <a:tc>
                  <a:txBody>
                    <a:bodyPr/>
                    <a:lstStyle/>
                    <a:p>
                      <a:endParaRPr lang="en-US"/>
                    </a:p>
                  </a:txBody>
                  <a:tcPr/>
                </a:tc>
              </a:tr>
              <a:tr h="370840">
                <a:tc>
                  <a:txBody>
                    <a:bodyPr/>
                    <a:lstStyle/>
                    <a:p>
                      <a:pPr algn="ctr"/>
                      <a:r>
                        <a:rPr lang="en-US" smtClean="0"/>
                        <a:t>3</a:t>
                      </a:r>
                      <a:endParaRPr lang="en-US"/>
                    </a:p>
                  </a:txBody>
                  <a:tcPr/>
                </a:tc>
                <a:tc>
                  <a:txBody>
                    <a:bodyPr/>
                    <a:lstStyle/>
                    <a:p>
                      <a:r>
                        <a:rPr lang="en-US" smtClean="0"/>
                        <a:t>Nguyễn</a:t>
                      </a:r>
                      <a:r>
                        <a:rPr lang="en-US" baseline="0" smtClean="0"/>
                        <a:t> Mai</a:t>
                      </a:r>
                      <a:endParaRPr lang="en-US"/>
                    </a:p>
                  </a:txBody>
                  <a:tcPr/>
                </a:tc>
                <a:tc>
                  <a:txBody>
                    <a:bodyPr/>
                    <a:lstStyle/>
                    <a:p>
                      <a:r>
                        <a:rPr lang="en-US" smtClean="0"/>
                        <a:t>Vi</a:t>
                      </a:r>
                      <a:endParaRPr lang="en-US"/>
                    </a:p>
                  </a:txBody>
                  <a:tcPr/>
                </a:tc>
                <a:tc>
                  <a:txBody>
                    <a:bodyPr/>
                    <a:lstStyle/>
                    <a:p>
                      <a:r>
                        <a:rPr lang="en-US" smtClean="0"/>
                        <a:t>Kiên</a:t>
                      </a:r>
                      <a:r>
                        <a:rPr lang="en-US" baseline="0" smtClean="0"/>
                        <a:t> Trang</a:t>
                      </a:r>
                      <a:endParaRPr lang="en-US"/>
                    </a:p>
                  </a:txBody>
                  <a:tcPr/>
                </a:tc>
              </a:tr>
              <a:tr h="370840">
                <a:tc>
                  <a:txBody>
                    <a:bodyPr/>
                    <a:lstStyle/>
                    <a:p>
                      <a:pPr algn="ctr"/>
                      <a:r>
                        <a:rPr lang="en-US" smtClean="0"/>
                        <a:t>4</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r>
            </a:tbl>
          </a:graphicData>
        </a:graphic>
      </p:graphicFrame>
    </p:spTree>
    <p:extLst>
      <p:ext uri="{BB962C8B-B14F-4D97-AF65-F5344CB8AC3E}">
        <p14:creationId xmlns:p14="http://schemas.microsoft.com/office/powerpoint/2010/main" val="1805316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II.3. MÔ HÌNH DỮ LIỆU Ở MỨC VẬT </a:t>
            </a:r>
            <a:r>
              <a:rPr lang="en-US" sz="3600" smtClean="0"/>
              <a:t>LÝ (tt)</a:t>
            </a:r>
            <a:endParaRPr lang="en-US" sz="36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33334332"/>
              </p:ext>
            </p:extLst>
          </p:nvPr>
        </p:nvGraphicFramePr>
        <p:xfrm>
          <a:off x="874713" y="2270125"/>
          <a:ext cx="10494963" cy="1112520"/>
        </p:xfrm>
        <a:graphic>
          <a:graphicData uri="http://schemas.openxmlformats.org/drawingml/2006/table">
            <a:tbl>
              <a:tblPr firstRow="1" bandRow="1">
                <a:tableStyleId>{5C22544A-7EE6-4342-B048-85BDC9FD1C3A}</a:tableStyleId>
              </a:tblPr>
              <a:tblGrid>
                <a:gridCol w="3498321"/>
                <a:gridCol w="3498321"/>
                <a:gridCol w="3498321"/>
              </a:tblGrid>
              <a:tr h="370840">
                <a:tc>
                  <a:txBody>
                    <a:bodyPr/>
                    <a:lstStyle/>
                    <a:p>
                      <a:r>
                        <a:rPr lang="en-US" smtClean="0"/>
                        <a:t>Column name</a:t>
                      </a:r>
                      <a:endParaRPr lang="en-US"/>
                    </a:p>
                  </a:txBody>
                  <a:tcPr/>
                </a:tc>
                <a:tc>
                  <a:txBody>
                    <a:bodyPr/>
                    <a:lstStyle/>
                    <a:p>
                      <a:r>
                        <a:rPr lang="en-US" smtClean="0"/>
                        <a:t>Data</a:t>
                      </a:r>
                      <a:r>
                        <a:rPr lang="en-US" baseline="0" smtClean="0"/>
                        <a:t> type</a:t>
                      </a:r>
                      <a:endParaRPr lang="en-US"/>
                    </a:p>
                  </a:txBody>
                  <a:tcPr/>
                </a:tc>
                <a:tc>
                  <a:txBody>
                    <a:bodyPr/>
                    <a:lstStyle/>
                    <a:p>
                      <a:r>
                        <a:rPr lang="en-US" smtClean="0"/>
                        <a:t>Allow nulls</a:t>
                      </a:r>
                      <a:endParaRPr lang="en-US"/>
                    </a:p>
                  </a:txBody>
                  <a:tcPr/>
                </a:tc>
              </a:tr>
              <a:tr h="370840">
                <a:tc>
                  <a:txBody>
                    <a:bodyPr/>
                    <a:lstStyle/>
                    <a:p>
                      <a:r>
                        <a:rPr lang="en-US" smtClean="0"/>
                        <a:t>MaCM (K)</a:t>
                      </a:r>
                      <a:endParaRPr lang="en-US"/>
                    </a:p>
                  </a:txBody>
                  <a:tcPr/>
                </a:tc>
                <a:tc>
                  <a:txBody>
                    <a:bodyPr/>
                    <a:lstStyle/>
                    <a:p>
                      <a:r>
                        <a:rPr lang="en-US" smtClean="0"/>
                        <a:t>tinyInt</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TenCM</a:t>
                      </a:r>
                      <a:endParaRPr lang="en-US"/>
                    </a:p>
                  </a:txBody>
                  <a:tcPr/>
                </a:tc>
                <a:tc>
                  <a:txBody>
                    <a:bodyPr/>
                    <a:lstStyle/>
                    <a:p>
                      <a:r>
                        <a:rPr lang="en-US" smtClean="0"/>
                        <a:t>nvarchar(30)</a:t>
                      </a:r>
                      <a:endParaRPr lang="en-US"/>
                    </a:p>
                  </a:txBody>
                  <a:tcPr/>
                </a:tc>
                <a:tc>
                  <a:txBody>
                    <a:bodyPr/>
                    <a:lstStyle/>
                    <a:p>
                      <a:r>
                        <a:rPr lang="en-US" smtClean="0">
                          <a:sym typeface="Wingdings" panose="05000000000000000000" pitchFamily="2" charset="2"/>
                        </a:rPr>
                        <a:t></a:t>
                      </a:r>
                      <a:endParaRPr lang="en-US"/>
                    </a:p>
                  </a:txBody>
                  <a:tcPr/>
                </a:tc>
              </a:tr>
            </a:tbl>
          </a:graphicData>
        </a:graphic>
      </p:graphicFrame>
      <p:sp>
        <p:nvSpPr>
          <p:cNvPr id="5" name="Content Placeholder 2"/>
          <p:cNvSpPr txBox="1">
            <a:spLocks/>
          </p:cNvSpPr>
          <p:nvPr/>
        </p:nvSpPr>
        <p:spPr>
          <a:xfrm>
            <a:off x="874643" y="1484243"/>
            <a:ext cx="10495722" cy="60005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mtClean="0"/>
              <a:t>2. ChuyenMuc(</a:t>
            </a:r>
            <a:r>
              <a:rPr lang="en-US" u="sng" smtClean="0"/>
              <a:t>MaCM</a:t>
            </a:r>
            <a:r>
              <a:rPr lang="en-US"/>
              <a:t>, TenCM)</a:t>
            </a:r>
          </a:p>
        </p:txBody>
      </p:sp>
      <p:sp>
        <p:nvSpPr>
          <p:cNvPr id="7" name="Content Placeholder 2"/>
          <p:cNvSpPr txBox="1">
            <a:spLocks/>
          </p:cNvSpPr>
          <p:nvPr/>
        </p:nvSpPr>
        <p:spPr>
          <a:xfrm>
            <a:off x="874643" y="3559575"/>
            <a:ext cx="10495722" cy="180580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b="1" u="sng" smtClean="0"/>
              <a:t>Giải thích:</a:t>
            </a:r>
          </a:p>
          <a:p>
            <a:pPr marL="0" indent="0">
              <a:buFont typeface="Arial"/>
              <a:buNone/>
            </a:pPr>
            <a:r>
              <a:rPr lang="en-US" smtClean="0"/>
              <a:t>MaCM (K): Mã chuyên mục là khóa, được đánh số 1,2,…</a:t>
            </a:r>
          </a:p>
          <a:p>
            <a:pPr marL="0" indent="0">
              <a:buFont typeface="Arial"/>
              <a:buNone/>
            </a:pPr>
            <a:r>
              <a:rPr lang="en-US" smtClean="0"/>
              <a:t>TenCM: Tên chuyên mục, là 1 chuỗi dài tối đa 30 ký tự, vd: Thế giới, Thể thao… </a:t>
            </a:r>
            <a:endParaRPr lang="en-US"/>
          </a:p>
        </p:txBody>
      </p:sp>
    </p:spTree>
    <p:extLst>
      <p:ext uri="{BB962C8B-B14F-4D97-AF65-F5344CB8AC3E}">
        <p14:creationId xmlns:p14="http://schemas.microsoft.com/office/powerpoint/2010/main" val="1340940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II.3. MÔ HÌNH DỮ LIỆU Ở MỨC VẬT </a:t>
            </a:r>
            <a:r>
              <a:rPr lang="en-US" sz="3600" smtClean="0"/>
              <a:t>LÝ (tt)</a:t>
            </a:r>
            <a:endParaRPr lang="en-US" sz="3600"/>
          </a:p>
        </p:txBody>
      </p:sp>
      <p:sp>
        <p:nvSpPr>
          <p:cNvPr id="5" name="Content Placeholder 2"/>
          <p:cNvSpPr txBox="1">
            <a:spLocks/>
          </p:cNvSpPr>
          <p:nvPr/>
        </p:nvSpPr>
        <p:spPr>
          <a:xfrm>
            <a:off x="874643" y="1484243"/>
            <a:ext cx="10495722" cy="94967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mtClean="0"/>
              <a:t>2. </a:t>
            </a:r>
            <a:r>
              <a:rPr lang="en-US"/>
              <a:t>ChuyenMuc(</a:t>
            </a:r>
            <a:r>
              <a:rPr lang="en-US" u="sng"/>
              <a:t>MaCM</a:t>
            </a:r>
            <a:r>
              <a:rPr lang="en-US"/>
              <a:t>, TenCM)</a:t>
            </a:r>
            <a:endParaRPr lang="en-US" smtClean="0"/>
          </a:p>
          <a:p>
            <a:pPr marL="0" indent="0">
              <a:buNone/>
            </a:pPr>
            <a:r>
              <a:rPr lang="en-US" smtClean="0"/>
              <a:t>Dữ liệu mẫu</a:t>
            </a:r>
          </a:p>
          <a:p>
            <a:pPr marL="0" indent="0">
              <a:buFont typeface="Arial"/>
              <a:buNone/>
            </a:pP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041434670"/>
              </p:ext>
            </p:extLst>
          </p:nvPr>
        </p:nvGraphicFramePr>
        <p:xfrm>
          <a:off x="969681" y="2554940"/>
          <a:ext cx="10400684" cy="1854200"/>
        </p:xfrm>
        <a:graphic>
          <a:graphicData uri="http://schemas.openxmlformats.org/drawingml/2006/table">
            <a:tbl>
              <a:tblPr firstRow="1" bandRow="1">
                <a:tableStyleId>{5C22544A-7EE6-4342-B048-85BDC9FD1C3A}</a:tableStyleId>
              </a:tblPr>
              <a:tblGrid>
                <a:gridCol w="953248"/>
                <a:gridCol w="9447436"/>
              </a:tblGrid>
              <a:tr h="370840">
                <a:tc>
                  <a:txBody>
                    <a:bodyPr/>
                    <a:lstStyle/>
                    <a:p>
                      <a:r>
                        <a:rPr lang="en-US" smtClean="0"/>
                        <a:t>MaCM</a:t>
                      </a:r>
                      <a:endParaRPr lang="en-US"/>
                    </a:p>
                  </a:txBody>
                  <a:tcPr/>
                </a:tc>
                <a:tc>
                  <a:txBody>
                    <a:bodyPr/>
                    <a:lstStyle/>
                    <a:p>
                      <a:r>
                        <a:rPr lang="en-US" smtClean="0"/>
                        <a:t>TenCM</a:t>
                      </a:r>
                      <a:endParaRPr lang="en-US"/>
                    </a:p>
                  </a:txBody>
                  <a:tcPr/>
                </a:tc>
              </a:tr>
              <a:tr h="370840">
                <a:tc>
                  <a:txBody>
                    <a:bodyPr/>
                    <a:lstStyle/>
                    <a:p>
                      <a:pPr algn="ctr"/>
                      <a:r>
                        <a:rPr lang="en-US" smtClean="0"/>
                        <a:t>1</a:t>
                      </a:r>
                      <a:endParaRPr lang="en-US"/>
                    </a:p>
                  </a:txBody>
                  <a:tcPr/>
                </a:tc>
                <a:tc>
                  <a:txBody>
                    <a:bodyPr/>
                    <a:lstStyle/>
                    <a:p>
                      <a:r>
                        <a:rPr lang="en-US" smtClean="0"/>
                        <a:t>Thế</a:t>
                      </a:r>
                      <a:r>
                        <a:rPr lang="en-US" baseline="0" smtClean="0"/>
                        <a:t> giới</a:t>
                      </a:r>
                      <a:endParaRPr lang="en-US"/>
                    </a:p>
                  </a:txBody>
                  <a:tcPr/>
                </a:tc>
              </a:tr>
              <a:tr h="370840">
                <a:tc>
                  <a:txBody>
                    <a:bodyPr/>
                    <a:lstStyle/>
                    <a:p>
                      <a:pPr algn="ctr"/>
                      <a:r>
                        <a:rPr lang="en-US" smtClean="0"/>
                        <a:t>2</a:t>
                      </a:r>
                      <a:endParaRPr lang="en-US"/>
                    </a:p>
                  </a:txBody>
                  <a:tcPr/>
                </a:tc>
                <a:tc>
                  <a:txBody>
                    <a:bodyPr/>
                    <a:lstStyle/>
                    <a:p>
                      <a:r>
                        <a:rPr lang="en-US" smtClean="0"/>
                        <a:t>Thể</a:t>
                      </a:r>
                      <a:r>
                        <a:rPr lang="en-US" baseline="0" smtClean="0"/>
                        <a:t> thao</a:t>
                      </a:r>
                      <a:endParaRPr lang="en-US"/>
                    </a:p>
                  </a:txBody>
                  <a:tcPr/>
                </a:tc>
              </a:tr>
              <a:tr h="370840">
                <a:tc>
                  <a:txBody>
                    <a:bodyPr/>
                    <a:lstStyle/>
                    <a:p>
                      <a:pPr algn="ctr"/>
                      <a:r>
                        <a:rPr lang="en-US" smtClean="0"/>
                        <a:t>3</a:t>
                      </a:r>
                      <a:endParaRPr lang="en-US"/>
                    </a:p>
                  </a:txBody>
                  <a:tcPr/>
                </a:tc>
                <a:tc>
                  <a:txBody>
                    <a:bodyPr/>
                    <a:lstStyle/>
                    <a:p>
                      <a:r>
                        <a:rPr lang="en-US" smtClean="0"/>
                        <a:t>Giáo</a:t>
                      </a:r>
                      <a:r>
                        <a:rPr lang="en-US" baseline="0" smtClean="0"/>
                        <a:t> dục</a:t>
                      </a:r>
                      <a:endParaRPr lang="en-US"/>
                    </a:p>
                  </a:txBody>
                  <a:tcPr/>
                </a:tc>
              </a:tr>
              <a:tr h="370840">
                <a:tc>
                  <a:txBody>
                    <a:bodyPr/>
                    <a:lstStyle/>
                    <a:p>
                      <a:pPr algn="ctr"/>
                      <a:r>
                        <a:rPr lang="en-US" smtClean="0"/>
                        <a:t>4</a:t>
                      </a:r>
                      <a:endParaRPr lang="en-US"/>
                    </a:p>
                  </a:txBody>
                  <a:tcPr/>
                </a:tc>
                <a:tc>
                  <a:txBody>
                    <a:bodyPr/>
                    <a:lstStyle/>
                    <a:p>
                      <a:r>
                        <a:rPr lang="en-US" smtClean="0"/>
                        <a:t>…</a:t>
                      </a:r>
                      <a:endParaRPr lang="en-US"/>
                    </a:p>
                  </a:txBody>
                  <a:tcPr/>
                </a:tc>
              </a:tr>
            </a:tbl>
          </a:graphicData>
        </a:graphic>
      </p:graphicFrame>
    </p:spTree>
    <p:extLst>
      <p:ext uri="{BB962C8B-B14F-4D97-AF65-F5344CB8AC3E}">
        <p14:creationId xmlns:p14="http://schemas.microsoft.com/office/powerpoint/2010/main" val="2379038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II.3. MÔ HÌNH DỮ LIỆU Ở MỨC VẬT </a:t>
            </a:r>
            <a:r>
              <a:rPr lang="en-US" sz="3600" smtClean="0"/>
              <a:t>LÝ (tt)</a:t>
            </a:r>
            <a:endParaRPr lang="en-US" sz="36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6629471"/>
              </p:ext>
            </p:extLst>
          </p:nvPr>
        </p:nvGraphicFramePr>
        <p:xfrm>
          <a:off x="874713" y="2270125"/>
          <a:ext cx="10494963" cy="1483360"/>
        </p:xfrm>
        <a:graphic>
          <a:graphicData uri="http://schemas.openxmlformats.org/drawingml/2006/table">
            <a:tbl>
              <a:tblPr firstRow="1" bandRow="1">
                <a:tableStyleId>{5C22544A-7EE6-4342-B048-85BDC9FD1C3A}</a:tableStyleId>
              </a:tblPr>
              <a:tblGrid>
                <a:gridCol w="3498321"/>
                <a:gridCol w="3498321"/>
                <a:gridCol w="3498321"/>
              </a:tblGrid>
              <a:tr h="370840">
                <a:tc>
                  <a:txBody>
                    <a:bodyPr/>
                    <a:lstStyle/>
                    <a:p>
                      <a:r>
                        <a:rPr lang="en-US" smtClean="0"/>
                        <a:t>Column name</a:t>
                      </a:r>
                      <a:endParaRPr lang="en-US"/>
                    </a:p>
                  </a:txBody>
                  <a:tcPr/>
                </a:tc>
                <a:tc>
                  <a:txBody>
                    <a:bodyPr/>
                    <a:lstStyle/>
                    <a:p>
                      <a:r>
                        <a:rPr lang="en-US" smtClean="0"/>
                        <a:t>Data</a:t>
                      </a:r>
                      <a:r>
                        <a:rPr lang="en-US" baseline="0" smtClean="0"/>
                        <a:t> type</a:t>
                      </a:r>
                      <a:endParaRPr lang="en-US"/>
                    </a:p>
                  </a:txBody>
                  <a:tcPr/>
                </a:tc>
                <a:tc>
                  <a:txBody>
                    <a:bodyPr/>
                    <a:lstStyle/>
                    <a:p>
                      <a:r>
                        <a:rPr lang="en-US" smtClean="0"/>
                        <a:t>Allow nulls</a:t>
                      </a:r>
                      <a:endParaRPr lang="en-US"/>
                    </a:p>
                  </a:txBody>
                  <a:tcPr/>
                </a:tc>
              </a:tr>
              <a:tr h="370840">
                <a:tc>
                  <a:txBody>
                    <a:bodyPr/>
                    <a:lstStyle/>
                    <a:p>
                      <a:r>
                        <a:rPr lang="en-US" smtClean="0"/>
                        <a:t>MaNT (K)</a:t>
                      </a:r>
                      <a:endParaRPr lang="en-US"/>
                    </a:p>
                  </a:txBody>
                  <a:tcPr/>
                </a:tc>
                <a:tc>
                  <a:txBody>
                    <a:bodyPr/>
                    <a:lstStyle/>
                    <a:p>
                      <a:r>
                        <a:rPr lang="en-US" smtClean="0"/>
                        <a:t>tinyInt</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TenNT</a:t>
                      </a:r>
                      <a:endParaRPr lang="en-US"/>
                    </a:p>
                  </a:txBody>
                  <a:tcPr/>
                </a:tc>
                <a:tc>
                  <a:txBody>
                    <a:bodyPr/>
                    <a:lstStyle/>
                    <a:p>
                      <a:r>
                        <a:rPr lang="en-US" smtClean="0"/>
                        <a:t>nvarchar(30)</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MaCM</a:t>
                      </a:r>
                      <a:endParaRPr lang="en-US"/>
                    </a:p>
                  </a:txBody>
                  <a:tcPr/>
                </a:tc>
                <a:tc>
                  <a:txBody>
                    <a:bodyPr/>
                    <a:lstStyle/>
                    <a:p>
                      <a:r>
                        <a:rPr lang="en-US" smtClean="0"/>
                        <a:t>Lookup(ChuyenMuc(MaCM))</a:t>
                      </a:r>
                      <a:endParaRPr lang="en-US"/>
                    </a:p>
                  </a:txBody>
                  <a:tcPr/>
                </a:tc>
                <a:tc>
                  <a:txBody>
                    <a:bodyPr/>
                    <a:lstStyle/>
                    <a:p>
                      <a:r>
                        <a:rPr lang="en-US" smtClean="0">
                          <a:sym typeface="Wingdings" panose="05000000000000000000" pitchFamily="2" charset="2"/>
                        </a:rPr>
                        <a:t></a:t>
                      </a:r>
                      <a:endParaRPr lang="en-US"/>
                    </a:p>
                  </a:txBody>
                  <a:tcPr/>
                </a:tc>
              </a:tr>
            </a:tbl>
          </a:graphicData>
        </a:graphic>
      </p:graphicFrame>
      <p:sp>
        <p:nvSpPr>
          <p:cNvPr id="5" name="Content Placeholder 2"/>
          <p:cNvSpPr txBox="1">
            <a:spLocks/>
          </p:cNvSpPr>
          <p:nvPr/>
        </p:nvSpPr>
        <p:spPr>
          <a:xfrm>
            <a:off x="874643" y="1484243"/>
            <a:ext cx="10495722" cy="60005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t>3</a:t>
            </a:r>
            <a:r>
              <a:rPr lang="en-US" smtClean="0"/>
              <a:t>. </a:t>
            </a:r>
            <a:r>
              <a:rPr lang="en-US"/>
              <a:t>NhomTin(</a:t>
            </a:r>
            <a:r>
              <a:rPr lang="en-US" u="sng"/>
              <a:t>MaNT</a:t>
            </a:r>
            <a:r>
              <a:rPr lang="en-US"/>
              <a:t>, TenNT, </a:t>
            </a:r>
            <a:r>
              <a:rPr lang="en-US" u="dash"/>
              <a:t>MaCM</a:t>
            </a:r>
            <a:r>
              <a:rPr lang="en-US"/>
              <a:t>)</a:t>
            </a:r>
            <a:endParaRPr lang="en-US" smtClean="0"/>
          </a:p>
          <a:p>
            <a:pPr marL="0" indent="0">
              <a:buFont typeface="Arial"/>
              <a:buNone/>
            </a:pPr>
            <a:endParaRPr lang="en-US"/>
          </a:p>
        </p:txBody>
      </p:sp>
      <p:sp>
        <p:nvSpPr>
          <p:cNvPr id="7" name="Content Placeholder 2"/>
          <p:cNvSpPr txBox="1">
            <a:spLocks/>
          </p:cNvSpPr>
          <p:nvPr/>
        </p:nvSpPr>
        <p:spPr>
          <a:xfrm>
            <a:off x="874643" y="4285713"/>
            <a:ext cx="10495722" cy="1805805"/>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b="1" u="sng" smtClean="0"/>
              <a:t>Giải thích:</a:t>
            </a:r>
          </a:p>
          <a:p>
            <a:pPr marL="0" indent="0">
              <a:buFont typeface="Arial"/>
              <a:buNone/>
            </a:pPr>
            <a:r>
              <a:rPr lang="en-US" smtClean="0"/>
              <a:t>MaNT (K): Mã nhóm tin là khóa, được đánh số 1,2,…</a:t>
            </a:r>
          </a:p>
          <a:p>
            <a:pPr marL="0" indent="0">
              <a:buFont typeface="Arial"/>
              <a:buNone/>
            </a:pPr>
            <a:r>
              <a:rPr lang="en-US" smtClean="0"/>
              <a:t>TenNT: Tên nhóm tin, là 1 chuỗi dài tối đa 30 ký tự, vd: Bóng đá, Bóng bàn…</a:t>
            </a:r>
          </a:p>
          <a:p>
            <a:pPr marL="0" indent="0">
              <a:buNone/>
            </a:pPr>
            <a:r>
              <a:rPr lang="en-US" smtClean="0"/>
              <a:t>MaCM: Mã chuyên mục là khóa ngoại, kiểu dữ liệu phải giống kiểu dữ liệu trong bảng ChuyenMuc, tra cứu cột MaCM trong bảng ChuyenMuc - Lookup(ChuyenMuc(MaCM))</a:t>
            </a:r>
            <a:endParaRPr lang="en-US"/>
          </a:p>
        </p:txBody>
      </p:sp>
    </p:spTree>
    <p:extLst>
      <p:ext uri="{BB962C8B-B14F-4D97-AF65-F5344CB8AC3E}">
        <p14:creationId xmlns:p14="http://schemas.microsoft.com/office/powerpoint/2010/main" val="416089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II.3. MÔ HÌNH DỮ LIỆU Ở MỨC VẬT </a:t>
            </a:r>
            <a:r>
              <a:rPr lang="en-US" sz="3600" smtClean="0"/>
              <a:t>LÝ (tt)</a:t>
            </a:r>
            <a:endParaRPr lang="en-US" sz="3600"/>
          </a:p>
        </p:txBody>
      </p:sp>
      <p:sp>
        <p:nvSpPr>
          <p:cNvPr id="5" name="Content Placeholder 2"/>
          <p:cNvSpPr txBox="1">
            <a:spLocks/>
          </p:cNvSpPr>
          <p:nvPr/>
        </p:nvSpPr>
        <p:spPr>
          <a:xfrm>
            <a:off x="874643" y="1484243"/>
            <a:ext cx="10495722" cy="94967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t>3</a:t>
            </a:r>
            <a:r>
              <a:rPr lang="en-US" smtClean="0"/>
              <a:t>. </a:t>
            </a:r>
            <a:r>
              <a:rPr lang="en-US"/>
              <a:t>NhomTin(</a:t>
            </a:r>
            <a:r>
              <a:rPr lang="en-US" u="sng"/>
              <a:t>MaNT</a:t>
            </a:r>
            <a:r>
              <a:rPr lang="en-US"/>
              <a:t>, TenNT, </a:t>
            </a:r>
            <a:r>
              <a:rPr lang="en-US" u="dash"/>
              <a:t>MaCM</a:t>
            </a:r>
            <a:r>
              <a:rPr lang="en-US"/>
              <a:t>)</a:t>
            </a:r>
            <a:endParaRPr lang="en-US" smtClean="0"/>
          </a:p>
          <a:p>
            <a:pPr marL="0" indent="0">
              <a:buNone/>
            </a:pPr>
            <a:r>
              <a:rPr lang="en-US" smtClean="0"/>
              <a:t>Dữ liệu mẫu</a:t>
            </a:r>
          </a:p>
          <a:p>
            <a:pPr marL="0" indent="0">
              <a:buFont typeface="Arial"/>
              <a:buNone/>
            </a:pP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687249522"/>
              </p:ext>
            </p:extLst>
          </p:nvPr>
        </p:nvGraphicFramePr>
        <p:xfrm>
          <a:off x="969681" y="2554940"/>
          <a:ext cx="10400684" cy="2966720"/>
        </p:xfrm>
        <a:graphic>
          <a:graphicData uri="http://schemas.openxmlformats.org/drawingml/2006/table">
            <a:tbl>
              <a:tblPr firstRow="1" bandRow="1">
                <a:tableStyleId>{5C22544A-7EE6-4342-B048-85BDC9FD1C3A}</a:tableStyleId>
              </a:tblPr>
              <a:tblGrid>
                <a:gridCol w="953248"/>
                <a:gridCol w="8175812"/>
                <a:gridCol w="1271624"/>
              </a:tblGrid>
              <a:tr h="370840">
                <a:tc>
                  <a:txBody>
                    <a:bodyPr/>
                    <a:lstStyle/>
                    <a:p>
                      <a:r>
                        <a:rPr lang="en-US" smtClean="0"/>
                        <a:t>MaNT</a:t>
                      </a:r>
                      <a:endParaRPr lang="en-US"/>
                    </a:p>
                  </a:txBody>
                  <a:tcPr/>
                </a:tc>
                <a:tc>
                  <a:txBody>
                    <a:bodyPr/>
                    <a:lstStyle/>
                    <a:p>
                      <a:r>
                        <a:rPr lang="en-US" smtClean="0"/>
                        <a:t>TenNT</a:t>
                      </a:r>
                      <a:endParaRPr lang="en-US"/>
                    </a:p>
                  </a:txBody>
                  <a:tcPr/>
                </a:tc>
                <a:tc>
                  <a:txBody>
                    <a:bodyPr/>
                    <a:lstStyle/>
                    <a:p>
                      <a:r>
                        <a:rPr lang="en-US" smtClean="0"/>
                        <a:t>MaCM</a:t>
                      </a:r>
                      <a:endParaRPr lang="en-US"/>
                    </a:p>
                  </a:txBody>
                  <a:tcPr/>
                </a:tc>
              </a:tr>
              <a:tr h="370840">
                <a:tc>
                  <a:txBody>
                    <a:bodyPr/>
                    <a:lstStyle/>
                    <a:p>
                      <a:pPr algn="ctr"/>
                      <a:r>
                        <a:rPr lang="en-US" smtClean="0"/>
                        <a:t>1</a:t>
                      </a:r>
                      <a:endParaRPr lang="en-US"/>
                    </a:p>
                  </a:txBody>
                  <a:tcPr/>
                </a:tc>
                <a:tc>
                  <a:txBody>
                    <a:bodyPr/>
                    <a:lstStyle/>
                    <a:p>
                      <a:r>
                        <a:rPr lang="en-US" smtClean="0"/>
                        <a:t>Bóng</a:t>
                      </a:r>
                      <a:r>
                        <a:rPr lang="en-US" baseline="0" smtClean="0"/>
                        <a:t> đá</a:t>
                      </a:r>
                      <a:endParaRPr lang="en-US"/>
                    </a:p>
                  </a:txBody>
                  <a:tcPr/>
                </a:tc>
                <a:tc>
                  <a:txBody>
                    <a:bodyPr/>
                    <a:lstStyle/>
                    <a:p>
                      <a:pPr algn="ctr"/>
                      <a:r>
                        <a:rPr lang="en-US" smtClean="0"/>
                        <a:t>2</a:t>
                      </a:r>
                      <a:endParaRPr lang="en-US"/>
                    </a:p>
                  </a:txBody>
                  <a:tcPr/>
                </a:tc>
              </a:tr>
              <a:tr h="370840">
                <a:tc>
                  <a:txBody>
                    <a:bodyPr/>
                    <a:lstStyle/>
                    <a:p>
                      <a:pPr algn="ctr"/>
                      <a:r>
                        <a:rPr lang="en-US" smtClean="0"/>
                        <a:t>2</a:t>
                      </a:r>
                      <a:endParaRPr lang="en-US"/>
                    </a:p>
                  </a:txBody>
                  <a:tcPr/>
                </a:tc>
                <a:tc>
                  <a:txBody>
                    <a:bodyPr/>
                    <a:lstStyle/>
                    <a:p>
                      <a:r>
                        <a:rPr lang="en-US" smtClean="0"/>
                        <a:t>Bóng</a:t>
                      </a:r>
                      <a:r>
                        <a:rPr lang="en-US" baseline="0" smtClean="0"/>
                        <a:t> bàn</a:t>
                      </a:r>
                      <a:endParaRPr lang="en-US"/>
                    </a:p>
                  </a:txBody>
                  <a:tcPr/>
                </a:tc>
                <a:tc>
                  <a:txBody>
                    <a:bodyPr/>
                    <a:lstStyle/>
                    <a:p>
                      <a:pPr algn="ctr"/>
                      <a:r>
                        <a:rPr lang="en-US" smtClean="0"/>
                        <a:t>2</a:t>
                      </a:r>
                      <a:endParaRPr lang="en-US"/>
                    </a:p>
                  </a:txBody>
                  <a:tcPr/>
                </a:tc>
              </a:tr>
              <a:tr h="370840">
                <a:tc>
                  <a:txBody>
                    <a:bodyPr/>
                    <a:lstStyle/>
                    <a:p>
                      <a:pPr algn="ctr"/>
                      <a:r>
                        <a:rPr lang="en-US" smtClean="0"/>
                        <a:t>…</a:t>
                      </a:r>
                      <a:endParaRPr lang="en-US"/>
                    </a:p>
                  </a:txBody>
                  <a:tcPr/>
                </a:tc>
                <a:tc>
                  <a:txBody>
                    <a:bodyPr/>
                    <a:lstStyle/>
                    <a:p>
                      <a:r>
                        <a:rPr lang="en-US" smtClean="0"/>
                        <a:t>…</a:t>
                      </a:r>
                      <a:endParaRPr lang="en-US"/>
                    </a:p>
                  </a:txBody>
                  <a:tcPr/>
                </a:tc>
                <a:tc>
                  <a:txBody>
                    <a:bodyPr/>
                    <a:lstStyle/>
                    <a:p>
                      <a:pPr algn="ctr"/>
                      <a:r>
                        <a:rPr lang="en-US" smtClean="0"/>
                        <a:t>…</a:t>
                      </a:r>
                      <a:endParaRPr lang="en-US"/>
                    </a:p>
                  </a:txBody>
                  <a:tcPr/>
                </a:tc>
              </a:tr>
              <a:tr h="370840">
                <a:tc>
                  <a:txBody>
                    <a:bodyPr/>
                    <a:lstStyle/>
                    <a:p>
                      <a:pPr algn="ctr"/>
                      <a:r>
                        <a:rPr lang="en-US" smtClean="0"/>
                        <a:t>7</a:t>
                      </a:r>
                      <a:endParaRPr lang="en-US"/>
                    </a:p>
                  </a:txBody>
                  <a:tcPr/>
                </a:tc>
                <a:tc>
                  <a:txBody>
                    <a:bodyPr/>
                    <a:lstStyle/>
                    <a:p>
                      <a:r>
                        <a:rPr lang="vi-VN" smtClean="0"/>
                        <a:t>Tư</a:t>
                      </a:r>
                      <a:r>
                        <a:rPr lang="en-US" smtClean="0"/>
                        <a:t> liệu</a:t>
                      </a:r>
                      <a:endParaRPr lang="en-US"/>
                    </a:p>
                  </a:txBody>
                  <a:tcPr/>
                </a:tc>
                <a:tc>
                  <a:txBody>
                    <a:bodyPr/>
                    <a:lstStyle/>
                    <a:p>
                      <a:pPr algn="ctr"/>
                      <a:r>
                        <a:rPr lang="en-US" smtClean="0"/>
                        <a:t>1</a:t>
                      </a:r>
                      <a:endParaRPr lang="en-US"/>
                    </a:p>
                  </a:txBody>
                  <a:tcPr/>
                </a:tc>
              </a:tr>
              <a:tr h="370840">
                <a:tc>
                  <a:txBody>
                    <a:bodyPr/>
                    <a:lstStyle/>
                    <a:p>
                      <a:pPr algn="ctr"/>
                      <a:r>
                        <a:rPr lang="en-US" smtClean="0"/>
                        <a:t>8</a:t>
                      </a:r>
                      <a:endParaRPr lang="en-US"/>
                    </a:p>
                  </a:txBody>
                  <a:tcPr/>
                </a:tc>
                <a:tc>
                  <a:txBody>
                    <a:bodyPr/>
                    <a:lstStyle/>
                    <a:p>
                      <a:r>
                        <a:rPr lang="en-US" smtClean="0"/>
                        <a:t>Phân</a:t>
                      </a:r>
                      <a:r>
                        <a:rPr lang="en-US" baseline="0" smtClean="0"/>
                        <a:t> tích</a:t>
                      </a:r>
                      <a:endParaRPr lang="en-US"/>
                    </a:p>
                  </a:txBody>
                  <a:tcPr/>
                </a:tc>
                <a:tc>
                  <a:txBody>
                    <a:bodyPr/>
                    <a:lstStyle/>
                    <a:p>
                      <a:pPr algn="ctr"/>
                      <a:r>
                        <a:rPr lang="en-US" smtClean="0"/>
                        <a:t>1</a:t>
                      </a:r>
                      <a:endParaRPr lang="en-US"/>
                    </a:p>
                  </a:txBody>
                  <a:tcPr/>
                </a:tc>
              </a:tr>
              <a:tr h="370840">
                <a:tc>
                  <a:txBody>
                    <a:bodyPr/>
                    <a:lstStyle/>
                    <a:p>
                      <a:pPr algn="ctr"/>
                      <a:r>
                        <a:rPr lang="en-US" smtClean="0"/>
                        <a:t>9</a:t>
                      </a:r>
                      <a:endParaRPr lang="en-US"/>
                    </a:p>
                  </a:txBody>
                  <a:tcPr/>
                </a:tc>
                <a:tc>
                  <a:txBody>
                    <a:bodyPr/>
                    <a:lstStyle/>
                    <a:p>
                      <a:r>
                        <a:rPr lang="en-US" smtClean="0"/>
                        <a:t>Người</a:t>
                      </a:r>
                      <a:r>
                        <a:rPr lang="en-US" baseline="0" smtClean="0"/>
                        <a:t> Việt năm châu</a:t>
                      </a:r>
                      <a:endParaRPr lang="en-US"/>
                    </a:p>
                  </a:txBody>
                  <a:tcPr/>
                </a:tc>
                <a:tc>
                  <a:txBody>
                    <a:bodyPr/>
                    <a:lstStyle/>
                    <a:p>
                      <a:pPr algn="ctr"/>
                      <a:r>
                        <a:rPr lang="en-US" smtClean="0"/>
                        <a:t>1</a:t>
                      </a:r>
                      <a:endParaRPr lang="en-US"/>
                    </a:p>
                  </a:txBody>
                  <a:tcPr/>
                </a:tc>
              </a:tr>
              <a:tr h="370840">
                <a:tc>
                  <a:txBody>
                    <a:bodyPr/>
                    <a:lstStyle/>
                    <a:p>
                      <a:pPr algn="ctr"/>
                      <a:r>
                        <a:rPr lang="en-US" smtClean="0"/>
                        <a:t>…</a:t>
                      </a:r>
                      <a:endParaRPr lang="en-US"/>
                    </a:p>
                  </a:txBody>
                  <a:tcPr/>
                </a:tc>
                <a:tc>
                  <a:txBody>
                    <a:bodyPr/>
                    <a:lstStyle/>
                    <a:p>
                      <a:r>
                        <a:rPr lang="en-US" smtClean="0"/>
                        <a:t>…</a:t>
                      </a:r>
                      <a:endParaRPr lang="en-US"/>
                    </a:p>
                  </a:txBody>
                  <a:tcPr/>
                </a:tc>
                <a:tc>
                  <a:txBody>
                    <a:bodyPr/>
                    <a:lstStyle/>
                    <a:p>
                      <a:pPr algn="ctr"/>
                      <a:r>
                        <a:rPr lang="en-US" smtClean="0"/>
                        <a:t>…</a:t>
                      </a:r>
                      <a:endParaRPr lang="en-US"/>
                    </a:p>
                  </a:txBody>
                  <a:tcPr/>
                </a:tc>
              </a:tr>
            </a:tbl>
          </a:graphicData>
        </a:graphic>
      </p:graphicFrame>
    </p:spTree>
    <p:extLst>
      <p:ext uri="{BB962C8B-B14F-4D97-AF65-F5344CB8AC3E}">
        <p14:creationId xmlns:p14="http://schemas.microsoft.com/office/powerpoint/2010/main" val="4204601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II.3. MÔ HÌNH DỮ LIỆU Ở MỨC VẬT </a:t>
            </a:r>
            <a:r>
              <a:rPr lang="en-US" sz="3600" smtClean="0"/>
              <a:t>LÝ (tt)</a:t>
            </a:r>
            <a:endParaRPr lang="en-US" sz="36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5892379"/>
              </p:ext>
            </p:extLst>
          </p:nvPr>
        </p:nvGraphicFramePr>
        <p:xfrm>
          <a:off x="874713" y="2270125"/>
          <a:ext cx="10494963" cy="3337560"/>
        </p:xfrm>
        <a:graphic>
          <a:graphicData uri="http://schemas.openxmlformats.org/drawingml/2006/table">
            <a:tbl>
              <a:tblPr firstRow="1" bandRow="1">
                <a:tableStyleId>{5C22544A-7EE6-4342-B048-85BDC9FD1C3A}</a:tableStyleId>
              </a:tblPr>
              <a:tblGrid>
                <a:gridCol w="3498321"/>
                <a:gridCol w="3498321"/>
                <a:gridCol w="3498321"/>
              </a:tblGrid>
              <a:tr h="370840">
                <a:tc>
                  <a:txBody>
                    <a:bodyPr/>
                    <a:lstStyle/>
                    <a:p>
                      <a:r>
                        <a:rPr lang="en-US" smtClean="0"/>
                        <a:t>Column name</a:t>
                      </a:r>
                      <a:endParaRPr lang="en-US"/>
                    </a:p>
                  </a:txBody>
                  <a:tcPr/>
                </a:tc>
                <a:tc>
                  <a:txBody>
                    <a:bodyPr/>
                    <a:lstStyle/>
                    <a:p>
                      <a:r>
                        <a:rPr lang="en-US" smtClean="0"/>
                        <a:t>Data</a:t>
                      </a:r>
                      <a:r>
                        <a:rPr lang="en-US" baseline="0" smtClean="0"/>
                        <a:t> type</a:t>
                      </a:r>
                      <a:endParaRPr lang="en-US"/>
                    </a:p>
                  </a:txBody>
                  <a:tcPr/>
                </a:tc>
                <a:tc>
                  <a:txBody>
                    <a:bodyPr/>
                    <a:lstStyle/>
                    <a:p>
                      <a:r>
                        <a:rPr lang="en-US" smtClean="0"/>
                        <a:t>Allow nulls</a:t>
                      </a:r>
                      <a:endParaRPr lang="en-US"/>
                    </a:p>
                  </a:txBody>
                  <a:tcPr/>
                </a:tc>
              </a:tr>
              <a:tr h="370840">
                <a:tc>
                  <a:txBody>
                    <a:bodyPr/>
                    <a:lstStyle/>
                    <a:p>
                      <a:r>
                        <a:rPr lang="en-US" smtClean="0"/>
                        <a:t>MaTT (K)</a:t>
                      </a:r>
                      <a:endParaRPr lang="en-US"/>
                    </a:p>
                  </a:txBody>
                  <a:tcPr/>
                </a:tc>
                <a:tc>
                  <a:txBody>
                    <a:bodyPr/>
                    <a:lstStyle/>
                    <a:p>
                      <a:r>
                        <a:rPr lang="en-US" smtClean="0"/>
                        <a:t>Char(9)</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TieuDe</a:t>
                      </a:r>
                      <a:endParaRPr lang="en-US"/>
                    </a:p>
                  </a:txBody>
                  <a:tcPr/>
                </a:tc>
                <a:tc>
                  <a:txBody>
                    <a:bodyPr/>
                    <a:lstStyle/>
                    <a:p>
                      <a:r>
                        <a:rPr lang="en-US" smtClean="0"/>
                        <a:t>Nvarchar(100)</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TomTat</a:t>
                      </a:r>
                      <a:endParaRPr lang="en-US"/>
                    </a:p>
                  </a:txBody>
                  <a:tcPr/>
                </a:tc>
                <a:tc>
                  <a:txBody>
                    <a:bodyPr/>
                    <a:lstStyle/>
                    <a:p>
                      <a:r>
                        <a:rPr lang="en-US" smtClean="0"/>
                        <a:t>Nvarchar(250)</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ChiTiet</a:t>
                      </a:r>
                      <a:endParaRPr lang="en-US"/>
                    </a:p>
                  </a:txBody>
                  <a:tcPr/>
                </a:tc>
                <a:tc>
                  <a:txBody>
                    <a:bodyPr/>
                    <a:lstStyle/>
                    <a:p>
                      <a:r>
                        <a:rPr lang="en-US" smtClean="0"/>
                        <a:t>Ntext</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NgayDang</a:t>
                      </a:r>
                      <a:endParaRPr lang="en-US"/>
                    </a:p>
                  </a:txBody>
                  <a:tcPr/>
                </a:tc>
                <a:tc>
                  <a:txBody>
                    <a:bodyPr/>
                    <a:lstStyle/>
                    <a:p>
                      <a:r>
                        <a:rPr lang="en-US" smtClean="0"/>
                        <a:t>Smalldatetime</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AnhMH</a:t>
                      </a:r>
                      <a:endParaRPr lang="en-US"/>
                    </a:p>
                  </a:txBody>
                  <a:tcPr/>
                </a:tc>
                <a:tc>
                  <a:txBody>
                    <a:bodyPr/>
                    <a:lstStyle/>
                    <a:p>
                      <a:r>
                        <a:rPr lang="en-US" smtClean="0"/>
                        <a:t>Nvarchar(50)</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MaNT</a:t>
                      </a:r>
                      <a:endParaRPr lang="en-US"/>
                    </a:p>
                  </a:txBody>
                  <a:tcPr/>
                </a:tc>
                <a:tc>
                  <a:txBody>
                    <a:bodyPr/>
                    <a:lstStyle/>
                    <a:p>
                      <a:r>
                        <a:rPr lang="en-US" smtClean="0"/>
                        <a:t>Lookup(NhomTin(MaNT))</a:t>
                      </a:r>
                      <a:endParaRPr lang="en-US"/>
                    </a:p>
                  </a:txBody>
                  <a:tcPr/>
                </a:tc>
                <a:tc>
                  <a:txBody>
                    <a:bodyPr/>
                    <a:lstStyle/>
                    <a:p>
                      <a:r>
                        <a:rPr lang="en-US" smtClean="0">
                          <a:sym typeface="Wingdings" panose="05000000000000000000" pitchFamily="2" charset="2"/>
                        </a:rPr>
                        <a:t></a:t>
                      </a:r>
                      <a:endParaRPr lang="en-US"/>
                    </a:p>
                  </a:txBody>
                  <a:tcPr/>
                </a:tc>
              </a:tr>
              <a:tr h="370840">
                <a:tc>
                  <a:txBody>
                    <a:bodyPr/>
                    <a:lstStyle/>
                    <a:p>
                      <a:r>
                        <a:rPr lang="en-US" smtClean="0"/>
                        <a:t>MaTG</a:t>
                      </a:r>
                      <a:endParaRPr lang="en-US"/>
                    </a:p>
                  </a:txBody>
                  <a:tcPr/>
                </a:tc>
                <a:tc>
                  <a:txBody>
                    <a:bodyPr/>
                    <a:lstStyle/>
                    <a:p>
                      <a:r>
                        <a:rPr lang="en-US" smtClean="0"/>
                        <a:t>Lookup(TacGia(MaTG))</a:t>
                      </a:r>
                      <a:endParaRPr lang="en-US"/>
                    </a:p>
                  </a:txBody>
                  <a:tcPr/>
                </a:tc>
                <a:tc>
                  <a:txBody>
                    <a:bodyPr/>
                    <a:lstStyle/>
                    <a:p>
                      <a:r>
                        <a:rPr lang="en-US" smtClean="0">
                          <a:sym typeface="Wingdings" panose="05000000000000000000" pitchFamily="2" charset="2"/>
                        </a:rPr>
                        <a:t></a:t>
                      </a:r>
                      <a:endParaRPr lang="en-US"/>
                    </a:p>
                  </a:txBody>
                  <a:tcPr/>
                </a:tc>
              </a:tr>
            </a:tbl>
          </a:graphicData>
        </a:graphic>
      </p:graphicFrame>
      <p:sp>
        <p:nvSpPr>
          <p:cNvPr id="5" name="Content Placeholder 2"/>
          <p:cNvSpPr txBox="1">
            <a:spLocks/>
          </p:cNvSpPr>
          <p:nvPr/>
        </p:nvSpPr>
        <p:spPr>
          <a:xfrm>
            <a:off x="874643" y="1484243"/>
            <a:ext cx="10495722" cy="60005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t>4</a:t>
            </a:r>
            <a:r>
              <a:rPr lang="en-US" smtClean="0"/>
              <a:t>. </a:t>
            </a:r>
            <a:r>
              <a:rPr lang="en-US"/>
              <a:t>TinTuc(</a:t>
            </a:r>
            <a:r>
              <a:rPr lang="en-US" u="sng"/>
              <a:t>MaTT</a:t>
            </a:r>
            <a:r>
              <a:rPr lang="en-US"/>
              <a:t>, TieuDe, TomTat, ChiTiet, NgayDang, AnhMH, </a:t>
            </a:r>
            <a:r>
              <a:rPr lang="en-US" u="dash"/>
              <a:t>MaNT</a:t>
            </a:r>
            <a:r>
              <a:rPr lang="en-US"/>
              <a:t>, </a:t>
            </a:r>
            <a:r>
              <a:rPr lang="en-US" u="dash"/>
              <a:t>MaTG</a:t>
            </a:r>
            <a:r>
              <a:rPr lang="en-US"/>
              <a:t>)</a:t>
            </a:r>
            <a:endParaRPr lang="en-US" smtClean="0"/>
          </a:p>
          <a:p>
            <a:pPr marL="0" indent="0">
              <a:buFont typeface="Arial"/>
              <a:buNone/>
            </a:pPr>
            <a:endParaRPr lang="en-US"/>
          </a:p>
        </p:txBody>
      </p:sp>
    </p:spTree>
    <p:extLst>
      <p:ext uri="{BB962C8B-B14F-4D97-AF65-F5344CB8AC3E}">
        <p14:creationId xmlns:p14="http://schemas.microsoft.com/office/powerpoint/2010/main" val="1772220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II.3. MÔ HÌNH DỮ LIỆU Ở MỨC VẬT </a:t>
            </a:r>
            <a:r>
              <a:rPr lang="en-US" sz="3600" smtClean="0"/>
              <a:t>LÝ (tt)</a:t>
            </a:r>
            <a:endParaRPr lang="en-US" sz="3600"/>
          </a:p>
        </p:txBody>
      </p:sp>
      <p:sp>
        <p:nvSpPr>
          <p:cNvPr id="5" name="Content Placeholder 2"/>
          <p:cNvSpPr txBox="1">
            <a:spLocks/>
          </p:cNvSpPr>
          <p:nvPr/>
        </p:nvSpPr>
        <p:spPr>
          <a:xfrm>
            <a:off x="874643" y="1484243"/>
            <a:ext cx="10495722" cy="60005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t>4</a:t>
            </a:r>
            <a:r>
              <a:rPr lang="en-US" smtClean="0"/>
              <a:t>. </a:t>
            </a:r>
            <a:r>
              <a:rPr lang="en-US"/>
              <a:t>TinTuc(</a:t>
            </a:r>
            <a:r>
              <a:rPr lang="en-US" u="sng"/>
              <a:t>MaTT</a:t>
            </a:r>
            <a:r>
              <a:rPr lang="en-US"/>
              <a:t>, TieuDe, TomTat, ChiTiet, NgayDang, AnhMH, </a:t>
            </a:r>
            <a:r>
              <a:rPr lang="en-US" u="dash"/>
              <a:t>MaNT</a:t>
            </a:r>
            <a:r>
              <a:rPr lang="en-US"/>
              <a:t>, </a:t>
            </a:r>
            <a:r>
              <a:rPr lang="en-US" u="dash"/>
              <a:t>MaTG</a:t>
            </a:r>
            <a:r>
              <a:rPr lang="en-US"/>
              <a:t>)</a:t>
            </a:r>
            <a:endParaRPr lang="en-US" smtClean="0"/>
          </a:p>
          <a:p>
            <a:pPr marL="0" indent="0">
              <a:buFont typeface="Arial"/>
              <a:buNone/>
            </a:pPr>
            <a:endParaRPr lang="en-US"/>
          </a:p>
        </p:txBody>
      </p:sp>
      <p:sp>
        <p:nvSpPr>
          <p:cNvPr id="7" name="Content Placeholder 2"/>
          <p:cNvSpPr txBox="1">
            <a:spLocks/>
          </p:cNvSpPr>
          <p:nvPr/>
        </p:nvSpPr>
        <p:spPr>
          <a:xfrm>
            <a:off x="874643" y="1972823"/>
            <a:ext cx="10495722" cy="4145589"/>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b="1" u="sng" smtClean="0"/>
              <a:t>Giải thích:</a:t>
            </a:r>
          </a:p>
          <a:p>
            <a:pPr marL="0" indent="0">
              <a:buFont typeface="Arial"/>
              <a:buNone/>
            </a:pPr>
            <a:r>
              <a:rPr lang="en-US" smtClean="0"/>
              <a:t>MaTT (K): Mã tin tức là khóa, được đánh số theo nguyên tắc: 2 ký tự đầu là năm, 2 ký tự tiếp theo là tháng, 2 ký tự tiếp theo là ngày, 3 ký tự còn lại là số thứ tự tin đăng trong ngày, ví dụ tin thứ 5 đăng trong ngày 06/12/2019 là 191206005</a:t>
            </a:r>
          </a:p>
          <a:p>
            <a:pPr marL="0" indent="0">
              <a:buFont typeface="Arial"/>
              <a:buNone/>
            </a:pPr>
            <a:r>
              <a:rPr lang="en-US" smtClean="0"/>
              <a:t>TieuDe: Tiêu đề tin, là một chuỗi tối đa 100 ký tự</a:t>
            </a:r>
          </a:p>
          <a:p>
            <a:pPr marL="0" indent="0">
              <a:buNone/>
            </a:pPr>
            <a:r>
              <a:rPr lang="en-US" smtClean="0"/>
              <a:t>TomTat: thông tin tóm tắt, </a:t>
            </a:r>
            <a:r>
              <a:rPr lang="en-US"/>
              <a:t>là một chuỗi tối đa </a:t>
            </a:r>
            <a:r>
              <a:rPr lang="en-US" smtClean="0"/>
              <a:t>250 </a:t>
            </a:r>
            <a:r>
              <a:rPr lang="en-US"/>
              <a:t>ký </a:t>
            </a:r>
            <a:r>
              <a:rPr lang="en-US" smtClean="0"/>
              <a:t>tự</a:t>
            </a:r>
          </a:p>
          <a:p>
            <a:pPr marL="0" indent="0">
              <a:buNone/>
            </a:pPr>
            <a:r>
              <a:rPr lang="en-US" smtClean="0"/>
              <a:t>ChiTiet: thông tin chi tiết của tin, có thể bao gồm văn bản, hình ảnh…</a:t>
            </a:r>
          </a:p>
          <a:p>
            <a:pPr marL="0" indent="0">
              <a:buNone/>
            </a:pPr>
            <a:r>
              <a:rPr lang="en-US" smtClean="0"/>
              <a:t>NgayDang: Ngày đăng, bao gồm ngày tháng năm, giờ phút giây</a:t>
            </a:r>
          </a:p>
          <a:p>
            <a:pPr marL="0" indent="0">
              <a:buNone/>
            </a:pPr>
            <a:r>
              <a:rPr lang="en-US" smtClean="0"/>
              <a:t>AnhMH: Ảnh minh họa (có thể không có), lưu tên ảnh chứa trong thư mục quy định khi lập trình web</a:t>
            </a:r>
          </a:p>
          <a:p>
            <a:pPr marL="0" indent="0">
              <a:buNone/>
            </a:pPr>
            <a:r>
              <a:rPr lang="en-US" smtClean="0"/>
              <a:t>MaNT: Mã nhóm tin là khóa ngoại, việc tra cứu tương tự MaCM trong bảng NhomTin</a:t>
            </a:r>
          </a:p>
          <a:p>
            <a:pPr marL="0" indent="0">
              <a:buNone/>
            </a:pPr>
            <a:r>
              <a:rPr lang="en-US" smtClean="0"/>
              <a:t>MaTG: Mã tác giả là khóa ngoại, </a:t>
            </a:r>
            <a:r>
              <a:rPr lang="en-US"/>
              <a:t>việc tra cứu tương tự </a:t>
            </a:r>
            <a:r>
              <a:rPr lang="en-US" smtClean="0"/>
              <a:t>MaCM </a:t>
            </a:r>
            <a:r>
              <a:rPr lang="en-US"/>
              <a:t>trong bảng NhomTin</a:t>
            </a:r>
            <a:endParaRPr lang="en-US" smtClean="0"/>
          </a:p>
          <a:p>
            <a:pPr marL="0" indent="0">
              <a:buNone/>
            </a:pPr>
            <a:endParaRPr lang="en-US"/>
          </a:p>
        </p:txBody>
      </p:sp>
    </p:spTree>
    <p:extLst>
      <p:ext uri="{BB962C8B-B14F-4D97-AF65-F5344CB8AC3E}">
        <p14:creationId xmlns:p14="http://schemas.microsoft.com/office/powerpoint/2010/main" val="269949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NỘI DUNG TRÌNH BÀY</a:t>
            </a:r>
            <a:endParaRPr lang="en-US"/>
          </a:p>
        </p:txBody>
      </p:sp>
      <p:sp>
        <p:nvSpPr>
          <p:cNvPr id="3" name="Content Placeholder 2"/>
          <p:cNvSpPr>
            <a:spLocks noGrp="1"/>
          </p:cNvSpPr>
          <p:nvPr>
            <p:ph idx="1"/>
          </p:nvPr>
        </p:nvSpPr>
        <p:spPr/>
        <p:txBody>
          <a:bodyPr/>
          <a:lstStyle/>
          <a:p>
            <a:pPr marL="0" indent="0">
              <a:buNone/>
            </a:pPr>
            <a:r>
              <a:rPr lang="en-US" smtClean="0"/>
              <a:t>I. Khảo sát và mô tả bài toán</a:t>
            </a:r>
          </a:p>
          <a:p>
            <a:pPr marL="0" indent="0">
              <a:buNone/>
            </a:pPr>
            <a:r>
              <a:rPr lang="en-US" smtClean="0"/>
              <a:t>II. Phân tích thiết kế CSDL</a:t>
            </a:r>
          </a:p>
          <a:p>
            <a:pPr marL="0" indent="0">
              <a:buNone/>
            </a:pPr>
            <a:r>
              <a:rPr lang="en-US" smtClean="0"/>
              <a:t>III. Cài đặt CSDL</a:t>
            </a:r>
          </a:p>
          <a:p>
            <a:pPr marL="0" indent="0">
              <a:buNone/>
            </a:pPr>
            <a:r>
              <a:rPr lang="en-US" smtClean="0"/>
              <a:t>IV. Cài đặt ứng dụng</a:t>
            </a:r>
            <a:endParaRPr lang="en-US"/>
          </a:p>
        </p:txBody>
      </p:sp>
    </p:spTree>
    <p:extLst>
      <p:ext uri="{BB962C8B-B14F-4D97-AF65-F5344CB8AC3E}">
        <p14:creationId xmlns:p14="http://schemas.microsoft.com/office/powerpoint/2010/main" val="1156094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II.3. MÔ HÌNH DỮ LIỆU Ở MỨC VẬT </a:t>
            </a:r>
            <a:r>
              <a:rPr lang="en-US" sz="3600" smtClean="0"/>
              <a:t>LÝ (tt)</a:t>
            </a:r>
            <a:endParaRPr lang="en-US" sz="3600"/>
          </a:p>
        </p:txBody>
      </p:sp>
      <p:sp>
        <p:nvSpPr>
          <p:cNvPr id="5" name="Content Placeholder 2"/>
          <p:cNvSpPr txBox="1">
            <a:spLocks/>
          </p:cNvSpPr>
          <p:nvPr/>
        </p:nvSpPr>
        <p:spPr>
          <a:xfrm>
            <a:off x="874643" y="1484243"/>
            <a:ext cx="10495722" cy="94967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a:t>4</a:t>
            </a:r>
            <a:r>
              <a:rPr lang="en-US" smtClean="0"/>
              <a:t>. </a:t>
            </a:r>
            <a:r>
              <a:rPr lang="en-US"/>
              <a:t>TinTuc(</a:t>
            </a:r>
            <a:r>
              <a:rPr lang="en-US" u="sng"/>
              <a:t>MaTT</a:t>
            </a:r>
            <a:r>
              <a:rPr lang="en-US"/>
              <a:t>, TieuDe, TomTat, ChiTiet, NgayDang, AnhMH, </a:t>
            </a:r>
            <a:r>
              <a:rPr lang="en-US" u="dash"/>
              <a:t>MaNT</a:t>
            </a:r>
            <a:r>
              <a:rPr lang="en-US"/>
              <a:t>, </a:t>
            </a:r>
            <a:r>
              <a:rPr lang="en-US" u="dash"/>
              <a:t>MaTG</a:t>
            </a:r>
            <a:r>
              <a:rPr lang="en-US"/>
              <a:t>)</a:t>
            </a:r>
            <a:endParaRPr lang="en-US" smtClean="0"/>
          </a:p>
          <a:p>
            <a:pPr marL="0" indent="0">
              <a:buNone/>
            </a:pPr>
            <a:r>
              <a:rPr lang="en-US" smtClean="0"/>
              <a:t>Dữ liệu mẫu</a:t>
            </a:r>
          </a:p>
          <a:p>
            <a:pPr marL="0" indent="0">
              <a:buFont typeface="Arial"/>
              <a:buNone/>
            </a:pP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522210336"/>
              </p:ext>
            </p:extLst>
          </p:nvPr>
        </p:nvGraphicFramePr>
        <p:xfrm>
          <a:off x="969681" y="2554940"/>
          <a:ext cx="10400684" cy="3581400"/>
        </p:xfrm>
        <a:graphic>
          <a:graphicData uri="http://schemas.openxmlformats.org/drawingml/2006/table">
            <a:tbl>
              <a:tblPr firstRow="1" bandRow="1">
                <a:tableStyleId>{5C22544A-7EE6-4342-B048-85BDC9FD1C3A}</a:tableStyleId>
              </a:tblPr>
              <a:tblGrid>
                <a:gridCol w="1195295"/>
                <a:gridCol w="2635625"/>
                <a:gridCol w="1653988"/>
                <a:gridCol w="4915776"/>
              </a:tblGrid>
              <a:tr h="370840">
                <a:tc>
                  <a:txBody>
                    <a:bodyPr/>
                    <a:lstStyle/>
                    <a:p>
                      <a:r>
                        <a:rPr lang="en-US" smtClean="0"/>
                        <a:t>MaTT</a:t>
                      </a:r>
                      <a:endParaRPr lang="en-US"/>
                    </a:p>
                  </a:txBody>
                  <a:tcPr/>
                </a:tc>
                <a:tc>
                  <a:txBody>
                    <a:bodyPr/>
                    <a:lstStyle/>
                    <a:p>
                      <a:r>
                        <a:rPr lang="en-US" smtClean="0"/>
                        <a:t>TieuDe</a:t>
                      </a:r>
                      <a:endParaRPr lang="en-US"/>
                    </a:p>
                  </a:txBody>
                  <a:tcPr/>
                </a:tc>
                <a:tc>
                  <a:txBody>
                    <a:bodyPr/>
                    <a:lstStyle/>
                    <a:p>
                      <a:r>
                        <a:rPr lang="en-US" smtClean="0"/>
                        <a:t>…</a:t>
                      </a:r>
                      <a:endParaRPr lang="en-US"/>
                    </a:p>
                  </a:txBody>
                  <a:tcPr/>
                </a:tc>
                <a:tc>
                  <a:txBody>
                    <a:bodyPr/>
                    <a:lstStyle/>
                    <a:p>
                      <a:r>
                        <a:rPr lang="en-US" smtClean="0"/>
                        <a:t>NgayDang</a:t>
                      </a:r>
                      <a:endParaRPr lang="en-US"/>
                    </a:p>
                  </a:txBody>
                  <a:tcPr/>
                </a:tc>
              </a:tr>
              <a:tr h="370840">
                <a:tc>
                  <a:txBody>
                    <a:bodyPr/>
                    <a:lstStyle/>
                    <a:p>
                      <a:pPr algn="ctr"/>
                      <a:r>
                        <a:rPr lang="en-US" smtClean="0"/>
                        <a:t>191205001</a:t>
                      </a:r>
                      <a:endParaRPr lang="en-US"/>
                    </a:p>
                  </a:txBody>
                  <a:tcPr/>
                </a:tc>
                <a:tc>
                  <a:txBody>
                    <a:bodyPr/>
                    <a:lstStyle/>
                    <a:p>
                      <a:r>
                        <a:rPr lang="en-US" smtClean="0"/>
                        <a:t> Việt Nam loại Thái Lan ở SEA Games 30</a:t>
                      </a:r>
                      <a:endParaRPr lang="en-US"/>
                    </a:p>
                  </a:txBody>
                  <a:tcPr/>
                </a:tc>
                <a:tc>
                  <a:txBody>
                    <a:bodyPr/>
                    <a:lstStyle/>
                    <a:p>
                      <a:r>
                        <a:rPr lang="en-US" smtClean="0"/>
                        <a:t>…</a:t>
                      </a:r>
                      <a:endParaRPr lang="en-US"/>
                    </a:p>
                  </a:txBody>
                  <a:tcPr/>
                </a:tc>
                <a:tc>
                  <a:txBody>
                    <a:bodyPr/>
                    <a:lstStyle/>
                    <a:p>
                      <a:r>
                        <a:rPr lang="en-US" smtClean="0"/>
                        <a:t>05/12/2019</a:t>
                      </a:r>
                      <a:endParaRPr lang="en-US"/>
                    </a:p>
                  </a:txBody>
                  <a:tcPr/>
                </a:tc>
              </a:tr>
              <a:tr h="370840">
                <a:tc>
                  <a:txBody>
                    <a:bodyPr/>
                    <a:lstStyle/>
                    <a:p>
                      <a:pPr algn="ctr"/>
                      <a:r>
                        <a:rPr lang="en-US" smtClean="0"/>
                        <a:t>191205002</a:t>
                      </a:r>
                      <a:endParaRPr lang="en-US"/>
                    </a:p>
                  </a:txBody>
                  <a:tcPr/>
                </a:tc>
                <a:tc>
                  <a:txBody>
                    <a:bodyPr/>
                    <a:lstStyle/>
                    <a:p>
                      <a:r>
                        <a:rPr lang="en-US" smtClean="0"/>
                        <a:t> SEA Games ngày 5/12: Huy Hoàng phá sâu kỷ lục đại hội</a:t>
                      </a:r>
                      <a:endParaRPr lang="en-US"/>
                    </a:p>
                  </a:txBody>
                  <a:tcPr/>
                </a:tc>
                <a:tc>
                  <a:txBody>
                    <a:bodyPr/>
                    <a:lstStyle/>
                    <a:p>
                      <a:r>
                        <a:rPr lang="en-US" smtClean="0"/>
                        <a:t>…</a:t>
                      </a:r>
                      <a:endParaRPr lang="en-US"/>
                    </a:p>
                  </a:txBody>
                  <a:tcPr/>
                </a:tc>
                <a:tc>
                  <a:txBody>
                    <a:bodyPr/>
                    <a:lstStyle/>
                    <a:p>
                      <a:r>
                        <a:rPr lang="en-US" smtClean="0"/>
                        <a:t>05/12/2019</a:t>
                      </a:r>
                      <a:endParaRPr lang="en-US"/>
                    </a:p>
                  </a:txBody>
                  <a:tcPr/>
                </a:tc>
              </a:tr>
              <a:tr h="370840">
                <a:tc>
                  <a:txBody>
                    <a:bodyPr/>
                    <a:lstStyle/>
                    <a:p>
                      <a:pPr algn="ctr"/>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r>
              <a:tr h="370840">
                <a:tc>
                  <a:txBody>
                    <a:bodyPr/>
                    <a:lstStyle/>
                    <a:p>
                      <a:pPr algn="ctr"/>
                      <a:r>
                        <a:rPr lang="en-US" smtClean="0"/>
                        <a:t>191206001</a:t>
                      </a:r>
                      <a:endParaRPr lang="en-US"/>
                    </a:p>
                  </a:txBody>
                  <a:tcPr/>
                </a:tc>
                <a:tc>
                  <a:txBody>
                    <a:bodyPr/>
                    <a:lstStyle/>
                    <a:p>
                      <a:r>
                        <a:rPr lang="vi-VN" smtClean="0"/>
                        <a:t>Tiền đạo Thái Lan chưa nuốt trôi trận hòa Việt Nam</a:t>
                      </a:r>
                      <a:endParaRPr lang="en-US"/>
                    </a:p>
                  </a:txBody>
                  <a:tcPr/>
                </a:tc>
                <a:tc>
                  <a:txBody>
                    <a:bodyPr/>
                    <a:lstStyle/>
                    <a:p>
                      <a:r>
                        <a:rPr lang="en-US" smtClean="0"/>
                        <a:t>…</a:t>
                      </a:r>
                      <a:endParaRPr lang="en-US"/>
                    </a:p>
                  </a:txBody>
                  <a:tcPr/>
                </a:tc>
                <a:tc>
                  <a:txBody>
                    <a:bodyPr/>
                    <a:lstStyle/>
                    <a:p>
                      <a:r>
                        <a:rPr lang="en-US" smtClean="0"/>
                        <a:t>06/12/2019</a:t>
                      </a:r>
                      <a:endParaRPr lang="en-US"/>
                    </a:p>
                  </a:txBody>
                  <a:tcPr/>
                </a:tc>
              </a:tr>
              <a:tr h="370840">
                <a:tc>
                  <a:txBody>
                    <a:bodyPr/>
                    <a:lstStyle/>
                    <a:p>
                      <a:pPr algn="ctr"/>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c>
                  <a:txBody>
                    <a:bodyPr/>
                    <a:lstStyle/>
                    <a:p>
                      <a:r>
                        <a:rPr lang="en-US" smtClean="0"/>
                        <a:t>…</a:t>
                      </a:r>
                      <a:endParaRPr lang="en-US"/>
                    </a:p>
                  </a:txBody>
                  <a:tcPr/>
                </a:tc>
              </a:tr>
            </a:tbl>
          </a:graphicData>
        </a:graphic>
      </p:graphicFrame>
    </p:spTree>
    <p:extLst>
      <p:ext uri="{BB962C8B-B14F-4D97-AF65-F5344CB8AC3E}">
        <p14:creationId xmlns:p14="http://schemas.microsoft.com/office/powerpoint/2010/main" val="4191507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III. CÀI ĐẶT CSDL</a:t>
            </a:r>
            <a:endParaRPr lang="en-US"/>
          </a:p>
        </p:txBody>
      </p:sp>
      <p:sp>
        <p:nvSpPr>
          <p:cNvPr id="3" name="Content Placeholder 2"/>
          <p:cNvSpPr>
            <a:spLocks noGrp="1"/>
          </p:cNvSpPr>
          <p:nvPr>
            <p:ph idx="1"/>
          </p:nvPr>
        </p:nvSpPr>
        <p:spPr/>
        <p:txBody>
          <a:bodyPr/>
          <a:lstStyle/>
          <a:p>
            <a:pPr marL="0" indent="0">
              <a:buNone/>
            </a:pPr>
            <a:r>
              <a:rPr lang="en-US" smtClean="0"/>
              <a:t>III.1. Tạo CSDL </a:t>
            </a:r>
          </a:p>
          <a:p>
            <a:pPr marL="0" indent="0">
              <a:buNone/>
            </a:pPr>
            <a:r>
              <a:rPr lang="en-US" smtClean="0"/>
              <a:t>III.2. Tạo các bảng dữ liệu</a:t>
            </a:r>
          </a:p>
          <a:p>
            <a:pPr marL="0" indent="0">
              <a:buNone/>
            </a:pPr>
            <a:r>
              <a:rPr lang="en-US" smtClean="0"/>
              <a:t>III.3. Tạo mối kết hợp giữa các bảng (Database Diagrams)</a:t>
            </a:r>
          </a:p>
          <a:p>
            <a:pPr marL="0" indent="0">
              <a:buNone/>
            </a:pPr>
            <a:r>
              <a:rPr lang="en-US" smtClean="0"/>
              <a:t>III.4. </a:t>
            </a:r>
            <a:r>
              <a:rPr lang="en-US"/>
              <a:t>Tạo các thủ tục lưu trữ </a:t>
            </a:r>
            <a:r>
              <a:rPr lang="en-US" smtClean="0"/>
              <a:t>SQL</a:t>
            </a:r>
          </a:p>
        </p:txBody>
      </p:sp>
    </p:spTree>
    <p:extLst>
      <p:ext uri="{BB962C8B-B14F-4D97-AF65-F5344CB8AC3E}">
        <p14:creationId xmlns:p14="http://schemas.microsoft.com/office/powerpoint/2010/main" val="2160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III.1. Tạo CSDL trên MS SQL Server 2008 R2</a:t>
            </a:r>
          </a:p>
        </p:txBody>
      </p:sp>
      <p:sp>
        <p:nvSpPr>
          <p:cNvPr id="3" name="Content Placeholder 2"/>
          <p:cNvSpPr>
            <a:spLocks noGrp="1"/>
          </p:cNvSpPr>
          <p:nvPr>
            <p:ph idx="1"/>
          </p:nvPr>
        </p:nvSpPr>
        <p:spPr/>
        <p:txBody>
          <a:bodyPr/>
          <a:lstStyle/>
          <a:p>
            <a:pPr marL="0" indent="0">
              <a:buNone/>
            </a:pPr>
            <a:r>
              <a:rPr lang="en-US" smtClean="0"/>
              <a:t>Cơ sở dữ liệu đã được tạo, đặt tên DangTin1702123656, lưu trong thư mục: 1702123656</a:t>
            </a:r>
            <a:r>
              <a:rPr lang="en-US" smtClean="0">
                <a:sym typeface="Wingdings" panose="05000000000000000000" pitchFamily="2" charset="2"/>
              </a:rPr>
              <a:t></a:t>
            </a:r>
            <a:r>
              <a:rPr lang="en-US" smtClean="0"/>
              <a:t>Data</a:t>
            </a:r>
          </a:p>
          <a:p>
            <a:pPr marL="0" indent="0">
              <a:buNone/>
            </a:pPr>
            <a:r>
              <a:rPr lang="en-US" i="1" smtClean="0">
                <a:solidFill>
                  <a:srgbClr val="FF0000"/>
                </a:solidFill>
              </a:rPr>
              <a:t>Lưu ý: </a:t>
            </a:r>
          </a:p>
          <a:p>
            <a:pPr marL="0" indent="0">
              <a:buNone/>
            </a:pPr>
            <a:r>
              <a:rPr lang="en-US" i="1">
                <a:solidFill>
                  <a:srgbClr val="FF0000"/>
                </a:solidFill>
              </a:rPr>
              <a:t>	</a:t>
            </a:r>
            <a:r>
              <a:rPr lang="en-US" i="1" smtClean="0">
                <a:solidFill>
                  <a:srgbClr val="FF0000"/>
                </a:solidFill>
              </a:rPr>
              <a:t>- Sửa lại MSSV cho đúng của bạn trước khi nộp</a:t>
            </a:r>
          </a:p>
          <a:p>
            <a:pPr marL="0" indent="0">
              <a:buNone/>
            </a:pPr>
            <a:r>
              <a:rPr lang="en-US" i="1">
                <a:solidFill>
                  <a:srgbClr val="FF0000"/>
                </a:solidFill>
              </a:rPr>
              <a:t>	</a:t>
            </a:r>
            <a:r>
              <a:rPr lang="en-US" i="1" smtClean="0">
                <a:solidFill>
                  <a:srgbClr val="FF0000"/>
                </a:solidFill>
              </a:rPr>
              <a:t>- Bài tập nộp tạo thư mục là MSSV của bạn, trong thư mục này tạo 2 thư mục con: Thư mục Data chứa 2 file CSDL, thư mục Web chứa các trang web đã tạo</a:t>
            </a:r>
            <a:endParaRPr lang="en-US" i="1">
              <a:solidFill>
                <a:srgbClr val="FF0000"/>
              </a:solidFill>
            </a:endParaRPr>
          </a:p>
        </p:txBody>
      </p:sp>
    </p:spTree>
    <p:extLst>
      <p:ext uri="{BB962C8B-B14F-4D97-AF65-F5344CB8AC3E}">
        <p14:creationId xmlns:p14="http://schemas.microsoft.com/office/powerpoint/2010/main" val="714754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III.2. Tạo các bảng dữ liệu</a:t>
            </a:r>
          </a:p>
        </p:txBody>
      </p:sp>
      <p:pic>
        <p:nvPicPr>
          <p:cNvPr id="4" name="Picture 3"/>
          <p:cNvPicPr>
            <a:picLocks noChangeAspect="1"/>
          </p:cNvPicPr>
          <p:nvPr/>
        </p:nvPicPr>
        <p:blipFill>
          <a:blip r:embed="rId2"/>
          <a:stretch>
            <a:fillRect/>
          </a:stretch>
        </p:blipFill>
        <p:spPr>
          <a:xfrm>
            <a:off x="778721" y="1991048"/>
            <a:ext cx="5304025" cy="1586541"/>
          </a:xfrm>
          <a:prstGeom prst="rect">
            <a:avLst/>
          </a:prstGeom>
        </p:spPr>
      </p:pic>
      <p:sp>
        <p:nvSpPr>
          <p:cNvPr id="8" name="Rectangle 7"/>
          <p:cNvSpPr/>
          <p:nvPr/>
        </p:nvSpPr>
        <p:spPr>
          <a:xfrm>
            <a:off x="662608" y="1523111"/>
            <a:ext cx="10840277" cy="369332"/>
          </a:xfrm>
          <a:prstGeom prst="rect">
            <a:avLst/>
          </a:prstGeom>
        </p:spPr>
        <p:txBody>
          <a:bodyPr wrap="square">
            <a:spAutoFit/>
          </a:bodyPr>
          <a:lstStyle/>
          <a:p>
            <a:r>
              <a:rPr lang="en-US" smtClean="0"/>
              <a:t>1. TacGia(</a:t>
            </a:r>
            <a:r>
              <a:rPr lang="en-US" u="sng" smtClean="0"/>
              <a:t>MaTG</a:t>
            </a:r>
            <a:r>
              <a:rPr lang="en-US" smtClean="0"/>
              <a:t>, HoTG, TenTG, ButDanh)</a:t>
            </a:r>
            <a:endParaRPr lang="en-US"/>
          </a:p>
        </p:txBody>
      </p:sp>
    </p:spTree>
    <p:extLst>
      <p:ext uri="{BB962C8B-B14F-4D97-AF65-F5344CB8AC3E}">
        <p14:creationId xmlns:p14="http://schemas.microsoft.com/office/powerpoint/2010/main" val="1314453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III.2. Tạo các bảng dữ </a:t>
            </a:r>
            <a:r>
              <a:rPr lang="en-US" smtClean="0"/>
              <a:t>liệu (tt)</a:t>
            </a:r>
            <a:endParaRPr lang="en-US"/>
          </a:p>
        </p:txBody>
      </p:sp>
      <p:pic>
        <p:nvPicPr>
          <p:cNvPr id="5" name="Picture 4"/>
          <p:cNvPicPr>
            <a:picLocks noChangeAspect="1"/>
          </p:cNvPicPr>
          <p:nvPr/>
        </p:nvPicPr>
        <p:blipFill>
          <a:blip r:embed="rId2"/>
          <a:stretch>
            <a:fillRect/>
          </a:stretch>
        </p:blipFill>
        <p:spPr>
          <a:xfrm>
            <a:off x="806710" y="2005685"/>
            <a:ext cx="5276037" cy="926447"/>
          </a:xfrm>
          <a:prstGeom prst="rect">
            <a:avLst/>
          </a:prstGeom>
        </p:spPr>
      </p:pic>
      <p:sp>
        <p:nvSpPr>
          <p:cNvPr id="3" name="Rectangle 2"/>
          <p:cNvSpPr/>
          <p:nvPr/>
        </p:nvSpPr>
        <p:spPr>
          <a:xfrm>
            <a:off x="662609" y="1523111"/>
            <a:ext cx="10840277" cy="369332"/>
          </a:xfrm>
          <a:prstGeom prst="rect">
            <a:avLst/>
          </a:prstGeom>
        </p:spPr>
        <p:txBody>
          <a:bodyPr wrap="square">
            <a:spAutoFit/>
          </a:bodyPr>
          <a:lstStyle/>
          <a:p>
            <a:r>
              <a:rPr lang="en-US" smtClean="0"/>
              <a:t>2. ChuyenMuc(</a:t>
            </a:r>
            <a:r>
              <a:rPr lang="en-US" u="sng" smtClean="0"/>
              <a:t>MaCM</a:t>
            </a:r>
            <a:r>
              <a:rPr lang="en-US" smtClean="0"/>
              <a:t>, TenCM)</a:t>
            </a:r>
          </a:p>
        </p:txBody>
      </p:sp>
    </p:spTree>
    <p:extLst>
      <p:ext uri="{BB962C8B-B14F-4D97-AF65-F5344CB8AC3E}">
        <p14:creationId xmlns:p14="http://schemas.microsoft.com/office/powerpoint/2010/main" val="1360073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III.2. Tạo các bảng dữ </a:t>
            </a:r>
            <a:r>
              <a:rPr lang="en-US" smtClean="0"/>
              <a:t>liệu</a:t>
            </a:r>
            <a:r>
              <a:rPr lang="en-US"/>
              <a:t> (tt)</a:t>
            </a:r>
          </a:p>
        </p:txBody>
      </p:sp>
      <p:pic>
        <p:nvPicPr>
          <p:cNvPr id="6" name="Picture 5"/>
          <p:cNvPicPr>
            <a:picLocks noChangeAspect="1"/>
          </p:cNvPicPr>
          <p:nvPr/>
        </p:nvPicPr>
        <p:blipFill>
          <a:blip r:embed="rId2"/>
          <a:stretch>
            <a:fillRect/>
          </a:stretch>
        </p:blipFill>
        <p:spPr>
          <a:xfrm>
            <a:off x="835683" y="2036153"/>
            <a:ext cx="5197173" cy="1234519"/>
          </a:xfrm>
          <a:prstGeom prst="rect">
            <a:avLst/>
          </a:prstGeom>
        </p:spPr>
      </p:pic>
      <p:sp>
        <p:nvSpPr>
          <p:cNvPr id="3" name="Rectangle 2"/>
          <p:cNvSpPr/>
          <p:nvPr/>
        </p:nvSpPr>
        <p:spPr>
          <a:xfrm>
            <a:off x="662608" y="1482769"/>
            <a:ext cx="10740497" cy="369332"/>
          </a:xfrm>
          <a:prstGeom prst="rect">
            <a:avLst/>
          </a:prstGeom>
        </p:spPr>
        <p:txBody>
          <a:bodyPr wrap="square">
            <a:spAutoFit/>
          </a:bodyPr>
          <a:lstStyle/>
          <a:p>
            <a:r>
              <a:rPr lang="en-US" smtClean="0"/>
              <a:t>3. NhomTin(</a:t>
            </a:r>
            <a:r>
              <a:rPr lang="en-US" u="sng" smtClean="0"/>
              <a:t>MaNT</a:t>
            </a:r>
            <a:r>
              <a:rPr lang="en-US" smtClean="0"/>
              <a:t>, TenNT, </a:t>
            </a:r>
            <a:r>
              <a:rPr lang="en-US" u="dash" smtClean="0"/>
              <a:t>MaCM</a:t>
            </a:r>
            <a:r>
              <a:rPr lang="en-US" smtClean="0"/>
              <a:t>)</a:t>
            </a:r>
            <a:endParaRPr lang="en-US"/>
          </a:p>
        </p:txBody>
      </p:sp>
    </p:spTree>
    <p:extLst>
      <p:ext uri="{BB962C8B-B14F-4D97-AF65-F5344CB8AC3E}">
        <p14:creationId xmlns:p14="http://schemas.microsoft.com/office/powerpoint/2010/main" val="3780088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III.2. Tạo các bảng dữ </a:t>
            </a:r>
            <a:r>
              <a:rPr lang="en-US" smtClean="0"/>
              <a:t>liệu</a:t>
            </a:r>
            <a:r>
              <a:rPr lang="en-US"/>
              <a:t> (tt)</a:t>
            </a:r>
          </a:p>
        </p:txBody>
      </p:sp>
      <p:pic>
        <p:nvPicPr>
          <p:cNvPr id="7" name="Picture 6"/>
          <p:cNvPicPr>
            <a:picLocks noChangeAspect="1"/>
          </p:cNvPicPr>
          <p:nvPr/>
        </p:nvPicPr>
        <p:blipFill>
          <a:blip r:embed="rId2"/>
          <a:stretch>
            <a:fillRect/>
          </a:stretch>
        </p:blipFill>
        <p:spPr>
          <a:xfrm>
            <a:off x="989199" y="2028095"/>
            <a:ext cx="5197173" cy="2758617"/>
          </a:xfrm>
          <a:prstGeom prst="rect">
            <a:avLst/>
          </a:prstGeom>
        </p:spPr>
      </p:pic>
      <p:sp>
        <p:nvSpPr>
          <p:cNvPr id="3" name="Rectangle 2"/>
          <p:cNvSpPr/>
          <p:nvPr/>
        </p:nvSpPr>
        <p:spPr>
          <a:xfrm>
            <a:off x="662609" y="1478740"/>
            <a:ext cx="10821904" cy="369332"/>
          </a:xfrm>
          <a:prstGeom prst="rect">
            <a:avLst/>
          </a:prstGeom>
        </p:spPr>
        <p:txBody>
          <a:bodyPr wrap="square">
            <a:spAutoFit/>
          </a:bodyPr>
          <a:lstStyle/>
          <a:p>
            <a:r>
              <a:rPr lang="en-US" smtClean="0"/>
              <a:t>4. TinTuc(</a:t>
            </a:r>
            <a:r>
              <a:rPr lang="en-US" u="sng" smtClean="0"/>
              <a:t>MaTT</a:t>
            </a:r>
            <a:r>
              <a:rPr lang="en-US" smtClean="0"/>
              <a:t>, TieuDe, TomTat, ChiTiet, NgayDang, AnhMH, </a:t>
            </a:r>
            <a:r>
              <a:rPr lang="en-US" u="dash" smtClean="0"/>
              <a:t>MaNT</a:t>
            </a:r>
            <a:r>
              <a:rPr lang="en-US" smtClean="0"/>
              <a:t>, </a:t>
            </a:r>
            <a:r>
              <a:rPr lang="en-US" u="dash" smtClean="0"/>
              <a:t>MaTG</a:t>
            </a:r>
            <a:r>
              <a:rPr lang="en-US" smtClean="0"/>
              <a:t>)</a:t>
            </a:r>
          </a:p>
        </p:txBody>
      </p:sp>
    </p:spTree>
    <p:extLst>
      <p:ext uri="{BB962C8B-B14F-4D97-AF65-F5344CB8AC3E}">
        <p14:creationId xmlns:p14="http://schemas.microsoft.com/office/powerpoint/2010/main" val="2017308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t>III.3. Tạo Mối kết hợp giữa các bảng (Database Diagrams)</a:t>
            </a:r>
          </a:p>
        </p:txBody>
      </p:sp>
      <p:pic>
        <p:nvPicPr>
          <p:cNvPr id="5" name="Picture 4"/>
          <p:cNvPicPr>
            <a:picLocks noChangeAspect="1"/>
          </p:cNvPicPr>
          <p:nvPr/>
        </p:nvPicPr>
        <p:blipFill>
          <a:blip r:embed="rId2"/>
          <a:stretch>
            <a:fillRect/>
          </a:stretch>
        </p:blipFill>
        <p:spPr>
          <a:xfrm>
            <a:off x="1105740" y="1580589"/>
            <a:ext cx="9781331" cy="4497481"/>
          </a:xfrm>
          <a:prstGeom prst="rect">
            <a:avLst/>
          </a:prstGeom>
        </p:spPr>
      </p:pic>
    </p:spTree>
    <p:extLst>
      <p:ext uri="{BB962C8B-B14F-4D97-AF65-F5344CB8AC3E}">
        <p14:creationId xmlns:p14="http://schemas.microsoft.com/office/powerpoint/2010/main" val="979764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III.4. Tạo các thủ tục lưu trữ SQL </a:t>
            </a:r>
          </a:p>
        </p:txBody>
      </p:sp>
      <p:sp>
        <p:nvSpPr>
          <p:cNvPr id="3" name="Content Placeholder 2"/>
          <p:cNvSpPr>
            <a:spLocks noGrp="1"/>
          </p:cNvSpPr>
          <p:nvPr>
            <p:ph idx="1"/>
          </p:nvPr>
        </p:nvSpPr>
        <p:spPr/>
        <p:txBody>
          <a:bodyPr>
            <a:normAutofit lnSpcReduction="10000"/>
          </a:bodyPr>
          <a:lstStyle/>
          <a:p>
            <a:pPr marL="0" indent="0">
              <a:buNone/>
            </a:pPr>
            <a:r>
              <a:rPr lang="en-US" smtClean="0"/>
              <a:t>Mỗi bảng dữ liệu đã tạo ít nhất 5 thủ tục lưu trữ, </a:t>
            </a:r>
            <a:r>
              <a:rPr lang="en-US"/>
              <a:t>thực hiện các chức năng: hiển thị danh sách, xem thông tin chi tiết, thêm, xóa, sửa từng dòng dữ </a:t>
            </a:r>
            <a:r>
              <a:rPr lang="en-US" smtClean="0"/>
              <a:t>liệu.</a:t>
            </a:r>
          </a:p>
          <a:p>
            <a:pPr marL="0" indent="0">
              <a:buNone/>
            </a:pPr>
            <a:r>
              <a:rPr lang="en-US" smtClean="0"/>
              <a:t>Ví dụ với bảng TacGia, đã tạo: </a:t>
            </a:r>
          </a:p>
          <a:p>
            <a:pPr lvl="1"/>
            <a:r>
              <a:rPr lang="en-US" smtClean="0"/>
              <a:t>TacGia_Them</a:t>
            </a:r>
          </a:p>
          <a:p>
            <a:pPr lvl="1"/>
            <a:r>
              <a:rPr lang="en-US" smtClean="0"/>
              <a:t>TacGia_Sua</a:t>
            </a:r>
          </a:p>
          <a:p>
            <a:pPr lvl="1"/>
            <a:r>
              <a:rPr lang="en-US" smtClean="0"/>
              <a:t>TacGia_Xoa</a:t>
            </a:r>
          </a:p>
          <a:p>
            <a:pPr lvl="1"/>
            <a:r>
              <a:rPr lang="en-US" smtClean="0"/>
              <a:t>TacGia_DS</a:t>
            </a:r>
          </a:p>
          <a:p>
            <a:pPr lvl="1"/>
            <a:r>
              <a:rPr lang="en-US" smtClean="0"/>
              <a:t>TacGia_CT</a:t>
            </a:r>
          </a:p>
          <a:p>
            <a:pPr marL="0" indent="0">
              <a:buNone/>
            </a:pPr>
            <a:r>
              <a:rPr lang="en-US" smtClean="0"/>
              <a:t>Riêng bảng NhomTin có thêm NhomTin_Theo_ChuyenMuc, bảng TinTuc có them TinTuc_Theo_NhomTin, TinTuc_Theo_TacGia</a:t>
            </a:r>
          </a:p>
        </p:txBody>
      </p:sp>
    </p:spTree>
    <p:extLst>
      <p:ext uri="{BB962C8B-B14F-4D97-AF65-F5344CB8AC3E}">
        <p14:creationId xmlns:p14="http://schemas.microsoft.com/office/powerpoint/2010/main" val="2289055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IV. CÀI ĐẶT ỨNG DỤNG WEB</a:t>
            </a:r>
            <a:endParaRPr lang="en-US"/>
          </a:p>
        </p:txBody>
      </p:sp>
      <p:sp>
        <p:nvSpPr>
          <p:cNvPr id="3" name="Content Placeholder 2"/>
          <p:cNvSpPr>
            <a:spLocks noGrp="1"/>
          </p:cNvSpPr>
          <p:nvPr>
            <p:ph idx="1"/>
          </p:nvPr>
        </p:nvSpPr>
        <p:spPr/>
        <p:txBody>
          <a:bodyPr/>
          <a:lstStyle/>
          <a:p>
            <a:pPr marL="0" indent="0">
              <a:buNone/>
            </a:pPr>
            <a:r>
              <a:rPr lang="en-US" smtClean="0"/>
              <a:t>IV.1. Tạo web site trên MS Visual Studio 2010 </a:t>
            </a:r>
          </a:p>
          <a:p>
            <a:pPr marL="0" indent="0">
              <a:buNone/>
            </a:pPr>
            <a:r>
              <a:rPr lang="en-US" smtClean="0"/>
              <a:t>IV.2. Tạo các lớp xử lý để thực hiện các chức năng trên từng bảng dữ liệu trong cơ sở dữ liệu, tối thiểu 5 chức năng trên 1 bảng: hiển thị danh sách, xem thông tin chi tiết, thêm, xóa, sửa từng dòng dữ liệu</a:t>
            </a:r>
          </a:p>
          <a:p>
            <a:pPr marL="0" indent="0">
              <a:buNone/>
            </a:pPr>
            <a:r>
              <a:rPr lang="en-US" smtClean="0"/>
              <a:t>IV.3. Tạo các trang web thực hiện các chức năng: </a:t>
            </a:r>
            <a:r>
              <a:rPr lang="en-US"/>
              <a:t>hiển thị danh sách, xem thông tin chi tiết, thêm, xóa, sửa từng dòng dữ </a:t>
            </a:r>
            <a:r>
              <a:rPr lang="en-US" smtClean="0"/>
              <a:t>liệu</a:t>
            </a:r>
          </a:p>
          <a:p>
            <a:pPr marL="0" indent="0">
              <a:buNone/>
            </a:pPr>
            <a:r>
              <a:rPr lang="en-US" smtClean="0"/>
              <a:t>IV.4. Một số trang giao diện minh họa</a:t>
            </a:r>
          </a:p>
        </p:txBody>
      </p:sp>
    </p:spTree>
    <p:extLst>
      <p:ext uri="{BB962C8B-B14F-4D97-AF65-F5344CB8AC3E}">
        <p14:creationId xmlns:p14="http://schemas.microsoft.com/office/powerpoint/2010/main" val="137105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 KHẢO SÁT VÀ MÔ TẢ BÀI TOÁN</a:t>
            </a:r>
            <a:endParaRPr lang="en-US"/>
          </a:p>
        </p:txBody>
      </p:sp>
      <p:sp>
        <p:nvSpPr>
          <p:cNvPr id="3" name="Content Placeholder 2"/>
          <p:cNvSpPr>
            <a:spLocks noGrp="1"/>
          </p:cNvSpPr>
          <p:nvPr>
            <p:ph idx="1"/>
          </p:nvPr>
        </p:nvSpPr>
        <p:spPr>
          <a:xfrm>
            <a:off x="874643" y="1484243"/>
            <a:ext cx="10628243" cy="4593827"/>
          </a:xfrm>
        </p:spPr>
        <p:txBody>
          <a:bodyPr>
            <a:normAutofit/>
          </a:bodyPr>
          <a:lstStyle/>
          <a:p>
            <a:pPr marL="0" indent="0">
              <a:buNone/>
            </a:pPr>
            <a:r>
              <a:rPr lang="en-US" smtClean="0"/>
              <a:t>I.1. Khảo sát bài toán</a:t>
            </a:r>
          </a:p>
          <a:p>
            <a:pPr marL="0" indent="0">
              <a:buNone/>
            </a:pPr>
            <a:r>
              <a:rPr lang="en-US" smtClean="0"/>
              <a:t>I.2. Mô tả bài toán</a:t>
            </a:r>
          </a:p>
        </p:txBody>
      </p:sp>
    </p:spTree>
    <p:extLst>
      <p:ext uri="{BB962C8B-B14F-4D97-AF65-F5344CB8AC3E}">
        <p14:creationId xmlns:p14="http://schemas.microsoft.com/office/powerpoint/2010/main" val="2498454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IV.1. Tạo web site trên MS Visual Studio 2010</a:t>
            </a:r>
          </a:p>
        </p:txBody>
      </p:sp>
      <p:sp>
        <p:nvSpPr>
          <p:cNvPr id="3" name="Content Placeholder 2"/>
          <p:cNvSpPr>
            <a:spLocks noGrp="1"/>
          </p:cNvSpPr>
          <p:nvPr>
            <p:ph idx="1"/>
          </p:nvPr>
        </p:nvSpPr>
        <p:spPr>
          <a:xfrm>
            <a:off x="874643" y="1484244"/>
            <a:ext cx="10495722" cy="4540038"/>
          </a:xfrm>
        </p:spPr>
        <p:txBody>
          <a:bodyPr>
            <a:normAutofit fontScale="92500" lnSpcReduction="10000"/>
          </a:bodyPr>
          <a:lstStyle/>
          <a:p>
            <a:pPr marL="0" indent="0">
              <a:buNone/>
            </a:pPr>
            <a:r>
              <a:rPr lang="en-US" smtClean="0"/>
              <a:t>Ứng dụng web </a:t>
            </a:r>
            <a:r>
              <a:rPr lang="en-US"/>
              <a:t>đã được tạo, </a:t>
            </a:r>
            <a:r>
              <a:rPr lang="en-US" smtClean="0"/>
              <a:t>lưu </a:t>
            </a:r>
            <a:r>
              <a:rPr lang="en-US"/>
              <a:t>trong thư mục: 1702123656</a:t>
            </a:r>
            <a:r>
              <a:rPr lang="en-US" smtClean="0">
                <a:sym typeface="Wingdings" panose="05000000000000000000" pitchFamily="2" charset="2"/>
              </a:rPr>
              <a:t>Web, đã hoàn thiện (hiển thị danh sách, chọn để xem chi tiết, có các chức năng thêm, sửa, xóa) các trang sau:</a:t>
            </a:r>
          </a:p>
          <a:p>
            <a:pPr marL="0" indent="0">
              <a:buNone/>
            </a:pPr>
            <a:r>
              <a:rPr lang="en-US" smtClean="0">
                <a:sym typeface="Wingdings" panose="05000000000000000000" pitchFamily="2" charset="2"/>
              </a:rPr>
              <a:t>1. </a:t>
            </a:r>
            <a:r>
              <a:rPr lang="en-US">
                <a:sym typeface="Wingdings" panose="05000000000000000000" pitchFamily="2" charset="2"/>
              </a:rPr>
              <a:t>TacGia_admin.aspx </a:t>
            </a:r>
            <a:endParaRPr lang="en-US" smtClean="0">
              <a:sym typeface="Wingdings" panose="05000000000000000000" pitchFamily="2" charset="2"/>
            </a:endParaRPr>
          </a:p>
          <a:p>
            <a:pPr marL="0" indent="0">
              <a:buNone/>
            </a:pPr>
            <a:r>
              <a:rPr lang="en-US">
                <a:sym typeface="Wingdings" panose="05000000000000000000" pitchFamily="2" charset="2"/>
              </a:rPr>
              <a:t>2</a:t>
            </a:r>
            <a:r>
              <a:rPr lang="en-US" smtClean="0">
                <a:sym typeface="Wingdings" panose="05000000000000000000" pitchFamily="2" charset="2"/>
              </a:rPr>
              <a:t>. ChuyenMuc_admin.aspx</a:t>
            </a:r>
          </a:p>
          <a:p>
            <a:pPr marL="0" indent="0">
              <a:buNone/>
            </a:pPr>
            <a:r>
              <a:rPr lang="en-US">
                <a:sym typeface="Wingdings" panose="05000000000000000000" pitchFamily="2" charset="2"/>
              </a:rPr>
              <a:t>3</a:t>
            </a:r>
            <a:r>
              <a:rPr lang="en-US" smtClean="0">
                <a:sym typeface="Wingdings" panose="05000000000000000000" pitchFamily="2" charset="2"/>
              </a:rPr>
              <a:t>. NhomTin_admin.aspx</a:t>
            </a:r>
          </a:p>
          <a:p>
            <a:pPr marL="0" indent="0">
              <a:buNone/>
            </a:pPr>
            <a:r>
              <a:rPr lang="en-US" smtClean="0">
                <a:sym typeface="Wingdings" panose="05000000000000000000" pitchFamily="2" charset="2"/>
              </a:rPr>
              <a:t>Riêng bảng thứ tư, TinTuc_admin.aspx chưa biên tập được thông tin chi tiết vừa có văn bản vừa có hình ảnh.</a:t>
            </a:r>
          </a:p>
          <a:p>
            <a:pPr marL="0" indent="0">
              <a:buNone/>
            </a:pPr>
            <a:r>
              <a:rPr lang="en-US" i="1">
                <a:solidFill>
                  <a:srgbClr val="FF0000"/>
                </a:solidFill>
              </a:rPr>
              <a:t>Lưu ý: </a:t>
            </a:r>
          </a:p>
          <a:p>
            <a:pPr marL="0" indent="0">
              <a:buNone/>
            </a:pPr>
            <a:r>
              <a:rPr lang="en-US" i="1">
                <a:solidFill>
                  <a:srgbClr val="FF0000"/>
                </a:solidFill>
              </a:rPr>
              <a:t>	- Sửa lại MSSV cho đúng của bạn trước khi nộp</a:t>
            </a:r>
          </a:p>
          <a:p>
            <a:pPr marL="0" indent="0">
              <a:buNone/>
            </a:pPr>
            <a:r>
              <a:rPr lang="en-US" i="1">
                <a:solidFill>
                  <a:srgbClr val="FF0000"/>
                </a:solidFill>
              </a:rPr>
              <a:t>	- Bài tập nộp tạo thư mục là MSSV của bạn, trong thư mục này tạo 2 thư mục con: Thư mục Data chứa 2 file CSDL, thư mục Web </a:t>
            </a:r>
            <a:r>
              <a:rPr lang="en-US" i="1" smtClean="0">
                <a:solidFill>
                  <a:srgbClr val="FF0000"/>
                </a:solidFill>
              </a:rPr>
              <a:t>chứa </a:t>
            </a:r>
            <a:r>
              <a:rPr lang="en-US" i="1">
                <a:solidFill>
                  <a:srgbClr val="FF0000"/>
                </a:solidFill>
              </a:rPr>
              <a:t>các trang web đã tạo</a:t>
            </a:r>
            <a:endParaRPr lang="en-US" smtClean="0"/>
          </a:p>
        </p:txBody>
      </p:sp>
    </p:spTree>
    <p:extLst>
      <p:ext uri="{BB962C8B-B14F-4D97-AF65-F5344CB8AC3E}">
        <p14:creationId xmlns:p14="http://schemas.microsoft.com/office/powerpoint/2010/main" val="20759706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IV.2. </a:t>
            </a:r>
            <a:r>
              <a:rPr lang="en-US" smtClean="0"/>
              <a:t>Tạo các </a:t>
            </a:r>
            <a:r>
              <a:rPr lang="en-US"/>
              <a:t>lớp xử lý</a:t>
            </a:r>
          </a:p>
        </p:txBody>
      </p:sp>
      <p:sp>
        <p:nvSpPr>
          <p:cNvPr id="3" name="Content Placeholder 2"/>
          <p:cNvSpPr>
            <a:spLocks noGrp="1"/>
          </p:cNvSpPr>
          <p:nvPr>
            <p:ph idx="1"/>
          </p:nvPr>
        </p:nvSpPr>
        <p:spPr/>
        <p:txBody>
          <a:bodyPr/>
          <a:lstStyle/>
          <a:p>
            <a:pPr marL="0" indent="0">
              <a:buNone/>
            </a:pPr>
            <a:r>
              <a:rPr lang="en-US" smtClean="0"/>
              <a:t>Đã tạo lớp xử lý tên xuly.cs để thực hiện các chức năng trên từng bảng dữ liệu trong cơ sở dữ liệu, tối thiểu 5 chức năng trên 1 bảng: hiển thị danh sách, xem thông tin chi tiết, thêm, xóa, sửa từng dòng dữ liệu</a:t>
            </a:r>
          </a:p>
          <a:p>
            <a:pPr marL="0" indent="0">
              <a:buNone/>
            </a:pPr>
            <a:r>
              <a:rPr lang="en-US" smtClean="0"/>
              <a:t>Các lớp xử lý đặt trong thư viện (namespace) tên TinTucDB, có tất cả 4 lớp xử lý tương ứng 4 bảng trong cơ sở dữ liệu. Ngoài ra còn có lớp DungChung để cùng chia sẻ duy nhất một chuỗi thiết lập quyền kết nối đến CSDL</a:t>
            </a:r>
          </a:p>
        </p:txBody>
      </p:sp>
    </p:spTree>
    <p:extLst>
      <p:ext uri="{BB962C8B-B14F-4D97-AF65-F5344CB8AC3E}">
        <p14:creationId xmlns:p14="http://schemas.microsoft.com/office/powerpoint/2010/main" val="14463169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IV.2. </a:t>
            </a:r>
            <a:r>
              <a:rPr lang="en-US" smtClean="0"/>
              <a:t>Tạo các </a:t>
            </a:r>
            <a:r>
              <a:rPr lang="en-US"/>
              <a:t>lớp xử </a:t>
            </a:r>
            <a:r>
              <a:rPr lang="en-US" smtClean="0"/>
              <a:t>lý (tt)</a:t>
            </a:r>
            <a:endParaRPr lang="en-US"/>
          </a:p>
        </p:txBody>
      </p:sp>
      <p:pic>
        <p:nvPicPr>
          <p:cNvPr id="5" name="Picture 4"/>
          <p:cNvPicPr>
            <a:picLocks noChangeAspect="1"/>
          </p:cNvPicPr>
          <p:nvPr/>
        </p:nvPicPr>
        <p:blipFill rotWithShape="1">
          <a:blip r:embed="rId2"/>
          <a:srcRect t="31733"/>
          <a:stretch/>
        </p:blipFill>
        <p:spPr>
          <a:xfrm>
            <a:off x="678016" y="1573307"/>
            <a:ext cx="10824870" cy="4020670"/>
          </a:xfrm>
          <a:prstGeom prst="rect">
            <a:avLst/>
          </a:prstGeom>
        </p:spPr>
      </p:pic>
    </p:spTree>
    <p:extLst>
      <p:ext uri="{BB962C8B-B14F-4D97-AF65-F5344CB8AC3E}">
        <p14:creationId xmlns:p14="http://schemas.microsoft.com/office/powerpoint/2010/main" val="3845471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IV.2. </a:t>
            </a:r>
            <a:r>
              <a:rPr lang="en-US" smtClean="0"/>
              <a:t>Tạo các </a:t>
            </a:r>
            <a:r>
              <a:rPr lang="en-US"/>
              <a:t>lớp xử </a:t>
            </a:r>
            <a:r>
              <a:rPr lang="en-US" smtClean="0"/>
              <a:t>lý (tt)</a:t>
            </a:r>
            <a:endParaRPr lang="en-US"/>
          </a:p>
        </p:txBody>
      </p:sp>
      <p:sp>
        <p:nvSpPr>
          <p:cNvPr id="3" name="Rectangle 2"/>
          <p:cNvSpPr/>
          <p:nvPr/>
        </p:nvSpPr>
        <p:spPr>
          <a:xfrm>
            <a:off x="662609" y="1509664"/>
            <a:ext cx="10740497" cy="646331"/>
          </a:xfrm>
          <a:prstGeom prst="rect">
            <a:avLst/>
          </a:prstGeom>
        </p:spPr>
        <p:txBody>
          <a:bodyPr wrap="square">
            <a:spAutoFit/>
          </a:bodyPr>
          <a:lstStyle/>
          <a:p>
            <a:r>
              <a:rPr lang="en-US" smtClean="0"/>
              <a:t>Lớp ChuyenMuc trong thư viện TinTucDB khai báo 2 thuộc tính tương ứng 2 cột trong bảng ChuyenMuc và xây dựng 5 phương thức tương ứng 5 thao tác: thêm, sửa, xóa, </a:t>
            </a:r>
            <a:r>
              <a:rPr lang="en-US"/>
              <a:t>hiển thị danh sách, xem thông tin chi </a:t>
            </a:r>
            <a:r>
              <a:rPr lang="en-US" smtClean="0"/>
              <a:t>tiết</a:t>
            </a:r>
            <a:endParaRPr lang="en-US"/>
          </a:p>
        </p:txBody>
      </p:sp>
      <p:pic>
        <p:nvPicPr>
          <p:cNvPr id="4" name="Picture 3"/>
          <p:cNvPicPr>
            <a:picLocks noChangeAspect="1"/>
          </p:cNvPicPr>
          <p:nvPr/>
        </p:nvPicPr>
        <p:blipFill rotWithShape="1">
          <a:blip r:embed="rId2"/>
          <a:srcRect t="35797"/>
          <a:stretch/>
        </p:blipFill>
        <p:spPr>
          <a:xfrm>
            <a:off x="1057922" y="2155995"/>
            <a:ext cx="10049650" cy="3916481"/>
          </a:xfrm>
          <a:prstGeom prst="rect">
            <a:avLst/>
          </a:prstGeom>
        </p:spPr>
      </p:pic>
    </p:spTree>
    <p:extLst>
      <p:ext uri="{BB962C8B-B14F-4D97-AF65-F5344CB8AC3E}">
        <p14:creationId xmlns:p14="http://schemas.microsoft.com/office/powerpoint/2010/main" val="3405599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IV.2. </a:t>
            </a:r>
            <a:r>
              <a:rPr lang="en-US" smtClean="0"/>
              <a:t>Tạo các </a:t>
            </a:r>
            <a:r>
              <a:rPr lang="en-US"/>
              <a:t>lớp xử </a:t>
            </a:r>
            <a:r>
              <a:rPr lang="en-US" smtClean="0"/>
              <a:t>lý (tt)</a:t>
            </a:r>
            <a:endParaRPr lang="en-US"/>
          </a:p>
        </p:txBody>
      </p:sp>
      <p:sp>
        <p:nvSpPr>
          <p:cNvPr id="3" name="Rectangle 2"/>
          <p:cNvSpPr/>
          <p:nvPr/>
        </p:nvSpPr>
        <p:spPr>
          <a:xfrm>
            <a:off x="662609" y="1402088"/>
            <a:ext cx="10740497" cy="369332"/>
          </a:xfrm>
          <a:prstGeom prst="rect">
            <a:avLst/>
          </a:prstGeom>
        </p:spPr>
        <p:txBody>
          <a:bodyPr wrap="square">
            <a:spAutoFit/>
          </a:bodyPr>
          <a:lstStyle/>
          <a:p>
            <a:r>
              <a:rPr lang="en-US"/>
              <a:t>Phương thức Sua(byte _MaCM, string _TenCM</a:t>
            </a:r>
            <a:r>
              <a:rPr lang="en-US" smtClean="0"/>
              <a:t>) thuộc lớp ChuyenMuc tương ứng ChuyenMuc_Sua trong SQL</a:t>
            </a:r>
            <a:endParaRPr lang="en-US"/>
          </a:p>
        </p:txBody>
      </p:sp>
      <p:pic>
        <p:nvPicPr>
          <p:cNvPr id="5" name="Picture 4"/>
          <p:cNvPicPr>
            <a:picLocks noChangeAspect="1"/>
          </p:cNvPicPr>
          <p:nvPr/>
        </p:nvPicPr>
        <p:blipFill rotWithShape="1">
          <a:blip r:embed="rId2"/>
          <a:srcRect t="23196" b="3701"/>
          <a:stretch/>
        </p:blipFill>
        <p:spPr>
          <a:xfrm>
            <a:off x="767603" y="1874789"/>
            <a:ext cx="6931536" cy="303338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7863447" y="1874789"/>
            <a:ext cx="3639439" cy="2426293"/>
          </a:xfrm>
          <a:prstGeom prst="rect">
            <a:avLst/>
          </a:prstGeom>
          <a:ln>
            <a:solidFill>
              <a:srgbClr val="FF0000"/>
            </a:solidFill>
          </a:ln>
        </p:spPr>
      </p:pic>
      <p:sp>
        <p:nvSpPr>
          <p:cNvPr id="8" name="TextBox 7"/>
          <p:cNvSpPr txBox="1"/>
          <p:nvPr/>
        </p:nvSpPr>
        <p:spPr>
          <a:xfrm>
            <a:off x="8243048" y="4877154"/>
            <a:ext cx="2568388" cy="646331"/>
          </a:xfrm>
          <a:prstGeom prst="rect">
            <a:avLst/>
          </a:prstGeom>
          <a:solidFill>
            <a:srgbClr val="92D050"/>
          </a:solidFill>
          <a:ln>
            <a:solidFill>
              <a:srgbClr val="FF0000"/>
            </a:solidFill>
          </a:ln>
        </p:spPr>
        <p:txBody>
          <a:bodyPr wrap="square" rtlCol="0">
            <a:spAutoFit/>
          </a:bodyPr>
          <a:lstStyle/>
          <a:p>
            <a:r>
              <a:rPr lang="en-US" smtClean="0"/>
              <a:t>Có 2 tham số đầu vào cần khai báo</a:t>
            </a:r>
            <a:endParaRPr lang="en-US"/>
          </a:p>
        </p:txBody>
      </p:sp>
      <p:cxnSp>
        <p:nvCxnSpPr>
          <p:cNvPr id="10" name="Straight Arrow Connector 9"/>
          <p:cNvCxnSpPr/>
          <p:nvPr/>
        </p:nvCxnSpPr>
        <p:spPr>
          <a:xfrm flipH="1" flipV="1">
            <a:off x="8498541" y="2770094"/>
            <a:ext cx="403412" cy="2107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567082" y="3535588"/>
            <a:ext cx="3106271" cy="134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7604" y="5011545"/>
            <a:ext cx="6931535" cy="369332"/>
          </a:xfrm>
          <a:prstGeom prst="rect">
            <a:avLst/>
          </a:prstGeom>
        </p:spPr>
        <p:txBody>
          <a:bodyPr wrap="square">
            <a:spAutoFit/>
          </a:bodyPr>
          <a:lstStyle/>
          <a:p>
            <a:r>
              <a:rPr lang="en-US" smtClean="0"/>
              <a:t>Tương tự cho phương thức Them(</a:t>
            </a:r>
            <a:r>
              <a:rPr lang="en-US"/>
              <a:t>string _TenCM</a:t>
            </a:r>
            <a:r>
              <a:rPr lang="en-US" smtClean="0"/>
              <a:t>) và Xoa(</a:t>
            </a:r>
            <a:r>
              <a:rPr lang="en-US"/>
              <a:t>byte _MaCM</a:t>
            </a:r>
            <a:r>
              <a:rPr lang="en-US" smtClean="0"/>
              <a:t>)</a:t>
            </a:r>
            <a:endParaRPr lang="en-US"/>
          </a:p>
        </p:txBody>
      </p:sp>
    </p:spTree>
    <p:extLst>
      <p:ext uri="{BB962C8B-B14F-4D97-AF65-F5344CB8AC3E}">
        <p14:creationId xmlns:p14="http://schemas.microsoft.com/office/powerpoint/2010/main" val="6612956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IV.2. </a:t>
            </a:r>
            <a:r>
              <a:rPr lang="en-US" smtClean="0"/>
              <a:t>Tạo các </a:t>
            </a:r>
            <a:r>
              <a:rPr lang="en-US"/>
              <a:t>lớp xử </a:t>
            </a:r>
            <a:r>
              <a:rPr lang="en-US" smtClean="0"/>
              <a:t>lý (tt)</a:t>
            </a:r>
            <a:endParaRPr lang="en-US"/>
          </a:p>
        </p:txBody>
      </p:sp>
      <p:sp>
        <p:nvSpPr>
          <p:cNvPr id="3" name="Rectangle 2"/>
          <p:cNvSpPr/>
          <p:nvPr/>
        </p:nvSpPr>
        <p:spPr>
          <a:xfrm>
            <a:off x="662609" y="1402088"/>
            <a:ext cx="10740497" cy="369332"/>
          </a:xfrm>
          <a:prstGeom prst="rect">
            <a:avLst/>
          </a:prstGeom>
        </p:spPr>
        <p:txBody>
          <a:bodyPr wrap="square">
            <a:spAutoFit/>
          </a:bodyPr>
          <a:lstStyle/>
          <a:p>
            <a:r>
              <a:rPr lang="en-US"/>
              <a:t>Phương thức </a:t>
            </a:r>
            <a:r>
              <a:rPr lang="en-US" smtClean="0"/>
              <a:t>DS() thuộc lớp ChuyenMuc tương ứng ChuyenMuc_DS trong SQL</a:t>
            </a:r>
            <a:endParaRPr lang="en-US"/>
          </a:p>
        </p:txBody>
      </p:sp>
      <p:pic>
        <p:nvPicPr>
          <p:cNvPr id="4" name="Picture 3"/>
          <p:cNvPicPr>
            <a:picLocks noChangeAspect="1"/>
          </p:cNvPicPr>
          <p:nvPr/>
        </p:nvPicPr>
        <p:blipFill rotWithShape="1">
          <a:blip r:embed="rId2"/>
          <a:srcRect b="1932"/>
          <a:stretch/>
        </p:blipFill>
        <p:spPr>
          <a:xfrm>
            <a:off x="783632" y="1874791"/>
            <a:ext cx="7695376" cy="4095704"/>
          </a:xfrm>
          <a:prstGeom prst="rect">
            <a:avLst/>
          </a:prstGeom>
        </p:spPr>
      </p:pic>
    </p:spTree>
    <p:extLst>
      <p:ext uri="{BB962C8B-B14F-4D97-AF65-F5344CB8AC3E}">
        <p14:creationId xmlns:p14="http://schemas.microsoft.com/office/powerpoint/2010/main" val="2759154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IV.2. </a:t>
            </a:r>
            <a:r>
              <a:rPr lang="en-US" smtClean="0"/>
              <a:t>Tạo các </a:t>
            </a:r>
            <a:r>
              <a:rPr lang="en-US"/>
              <a:t>lớp xử </a:t>
            </a:r>
            <a:r>
              <a:rPr lang="en-US" smtClean="0"/>
              <a:t>lý (tt)</a:t>
            </a:r>
            <a:endParaRPr lang="en-US"/>
          </a:p>
        </p:txBody>
      </p:sp>
      <p:sp>
        <p:nvSpPr>
          <p:cNvPr id="3" name="Rectangle 2"/>
          <p:cNvSpPr/>
          <p:nvPr/>
        </p:nvSpPr>
        <p:spPr>
          <a:xfrm>
            <a:off x="662609" y="1402088"/>
            <a:ext cx="10740497" cy="369332"/>
          </a:xfrm>
          <a:prstGeom prst="rect">
            <a:avLst/>
          </a:prstGeom>
        </p:spPr>
        <p:txBody>
          <a:bodyPr wrap="square">
            <a:spAutoFit/>
          </a:bodyPr>
          <a:lstStyle/>
          <a:p>
            <a:r>
              <a:rPr lang="en-US"/>
              <a:t>Phương thức </a:t>
            </a:r>
            <a:r>
              <a:rPr lang="en-US" smtClean="0"/>
              <a:t>CT() thuộc lớp ChuyenMuc tương ứng ChuyenMuc_CT trong SQL</a:t>
            </a:r>
            <a:endParaRPr lang="en-US"/>
          </a:p>
        </p:txBody>
      </p:sp>
      <p:pic>
        <p:nvPicPr>
          <p:cNvPr id="5" name="Picture 4"/>
          <p:cNvPicPr>
            <a:picLocks noChangeAspect="1"/>
          </p:cNvPicPr>
          <p:nvPr/>
        </p:nvPicPr>
        <p:blipFill>
          <a:blip r:embed="rId2"/>
          <a:stretch>
            <a:fillRect/>
          </a:stretch>
        </p:blipFill>
        <p:spPr>
          <a:xfrm>
            <a:off x="882967" y="1874791"/>
            <a:ext cx="10520139" cy="4230174"/>
          </a:xfrm>
          <a:prstGeom prst="rect">
            <a:avLst/>
          </a:prstGeom>
        </p:spPr>
      </p:pic>
    </p:spTree>
    <p:extLst>
      <p:ext uri="{BB962C8B-B14F-4D97-AF65-F5344CB8AC3E}">
        <p14:creationId xmlns:p14="http://schemas.microsoft.com/office/powerpoint/2010/main" val="3246955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IV.2. </a:t>
            </a:r>
            <a:r>
              <a:rPr lang="en-US" smtClean="0"/>
              <a:t>Tạo các </a:t>
            </a:r>
            <a:r>
              <a:rPr lang="en-US"/>
              <a:t>lớp xử </a:t>
            </a:r>
            <a:r>
              <a:rPr lang="en-US" smtClean="0"/>
              <a:t>lý (tt)</a:t>
            </a:r>
            <a:endParaRPr lang="en-US"/>
          </a:p>
        </p:txBody>
      </p:sp>
      <p:sp>
        <p:nvSpPr>
          <p:cNvPr id="3" name="Rectangle 2"/>
          <p:cNvSpPr/>
          <p:nvPr/>
        </p:nvSpPr>
        <p:spPr>
          <a:xfrm>
            <a:off x="662609" y="1509664"/>
            <a:ext cx="10740497" cy="369332"/>
          </a:xfrm>
          <a:prstGeom prst="rect">
            <a:avLst/>
          </a:prstGeom>
        </p:spPr>
        <p:txBody>
          <a:bodyPr wrap="square">
            <a:spAutoFit/>
          </a:bodyPr>
          <a:lstStyle/>
          <a:p>
            <a:r>
              <a:rPr lang="en-US" smtClean="0"/>
              <a:t>Các lớp còn lại xây dựng tương tự lớp ChuyenMuc</a:t>
            </a:r>
            <a:endParaRPr lang="en-US"/>
          </a:p>
        </p:txBody>
      </p:sp>
      <p:pic>
        <p:nvPicPr>
          <p:cNvPr id="4" name="Picture 3"/>
          <p:cNvPicPr>
            <a:picLocks noChangeAspect="1"/>
          </p:cNvPicPr>
          <p:nvPr/>
        </p:nvPicPr>
        <p:blipFill rotWithShape="1">
          <a:blip r:embed="rId2"/>
          <a:srcRect t="35797"/>
          <a:stretch/>
        </p:blipFill>
        <p:spPr>
          <a:xfrm>
            <a:off x="1057922" y="2155995"/>
            <a:ext cx="10049650" cy="3916481"/>
          </a:xfrm>
          <a:prstGeom prst="rect">
            <a:avLst/>
          </a:prstGeom>
        </p:spPr>
      </p:pic>
    </p:spTree>
    <p:extLst>
      <p:ext uri="{BB962C8B-B14F-4D97-AF65-F5344CB8AC3E}">
        <p14:creationId xmlns:p14="http://schemas.microsoft.com/office/powerpoint/2010/main" val="1186996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IV.3. Tạo các trang web</a:t>
            </a:r>
          </a:p>
        </p:txBody>
      </p:sp>
      <p:sp>
        <p:nvSpPr>
          <p:cNvPr id="3" name="Content Placeholder 2"/>
          <p:cNvSpPr>
            <a:spLocks noGrp="1"/>
          </p:cNvSpPr>
          <p:nvPr>
            <p:ph idx="1"/>
          </p:nvPr>
        </p:nvSpPr>
        <p:spPr/>
        <p:txBody>
          <a:bodyPr/>
          <a:lstStyle/>
          <a:p>
            <a:pPr marL="0" indent="0">
              <a:buNone/>
            </a:pPr>
            <a:r>
              <a:rPr lang="en-US" smtClean="0"/>
              <a:t>Đã tạo các trang web hoàn thiện các chức năng: </a:t>
            </a:r>
            <a:r>
              <a:rPr lang="en-US">
                <a:sym typeface="Wingdings" panose="05000000000000000000" pitchFamily="2" charset="2"/>
              </a:rPr>
              <a:t>hiển thị danh sách, chọn để xem chi tiết, </a:t>
            </a:r>
            <a:r>
              <a:rPr lang="en-US" smtClean="0">
                <a:sym typeface="Wingdings" panose="05000000000000000000" pitchFamily="2" charset="2"/>
              </a:rPr>
              <a:t>thêm</a:t>
            </a:r>
            <a:r>
              <a:rPr lang="en-US">
                <a:sym typeface="Wingdings" panose="05000000000000000000" pitchFamily="2" charset="2"/>
              </a:rPr>
              <a:t>, sửa, </a:t>
            </a:r>
            <a:r>
              <a:rPr lang="en-US" smtClean="0">
                <a:sym typeface="Wingdings" panose="05000000000000000000" pitchFamily="2" charset="2"/>
              </a:rPr>
              <a:t>xóa cho các trang sau:</a:t>
            </a:r>
            <a:endParaRPr lang="en-US" smtClean="0"/>
          </a:p>
          <a:p>
            <a:pPr marL="0" indent="0">
              <a:buNone/>
            </a:pPr>
            <a:r>
              <a:rPr lang="en-US">
                <a:sym typeface="Wingdings" panose="05000000000000000000" pitchFamily="2" charset="2"/>
              </a:rPr>
              <a:t>1. TacGia_admin.aspx </a:t>
            </a:r>
          </a:p>
          <a:p>
            <a:pPr marL="0" indent="0">
              <a:buNone/>
            </a:pPr>
            <a:r>
              <a:rPr lang="en-US">
                <a:sym typeface="Wingdings" panose="05000000000000000000" pitchFamily="2" charset="2"/>
              </a:rPr>
              <a:t>2. ChuyenMuc_admin.aspx</a:t>
            </a:r>
          </a:p>
          <a:p>
            <a:pPr marL="0" indent="0">
              <a:buNone/>
            </a:pPr>
            <a:r>
              <a:rPr lang="en-US">
                <a:sym typeface="Wingdings" panose="05000000000000000000" pitchFamily="2" charset="2"/>
              </a:rPr>
              <a:t>3. </a:t>
            </a:r>
            <a:r>
              <a:rPr lang="en-US" smtClean="0">
                <a:sym typeface="Wingdings" panose="05000000000000000000" pitchFamily="2" charset="2"/>
              </a:rPr>
              <a:t>NhomTin_admin.aspx</a:t>
            </a:r>
          </a:p>
          <a:p>
            <a:pPr marL="0" indent="0">
              <a:buNone/>
            </a:pPr>
            <a:r>
              <a:rPr lang="en-US" smtClean="0">
                <a:sym typeface="Wingdings" panose="05000000000000000000" pitchFamily="2" charset="2"/>
              </a:rPr>
              <a:t>4. TinTuc_admin.aspx</a:t>
            </a:r>
          </a:p>
          <a:p>
            <a:pPr marL="0" indent="0">
              <a:buNone/>
            </a:pPr>
            <a:endParaRPr lang="en-US">
              <a:sym typeface="Wingdings" panose="05000000000000000000" pitchFamily="2" charset="2"/>
            </a:endParaRPr>
          </a:p>
          <a:p>
            <a:pPr marL="0" indent="0">
              <a:buNone/>
            </a:pPr>
            <a:endParaRPr lang="en-US" smtClean="0"/>
          </a:p>
        </p:txBody>
      </p:sp>
    </p:spTree>
    <p:extLst>
      <p:ext uri="{BB962C8B-B14F-4D97-AF65-F5344CB8AC3E}">
        <p14:creationId xmlns:p14="http://schemas.microsoft.com/office/powerpoint/2010/main" val="15059048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Giao diện thiết kế trang ChuyenMuc_admin.aspx</a:t>
            </a:r>
            <a:endParaRPr lang="en-US"/>
          </a:p>
        </p:txBody>
      </p:sp>
      <p:pic>
        <p:nvPicPr>
          <p:cNvPr id="5" name="Picture 4"/>
          <p:cNvPicPr>
            <a:picLocks noChangeAspect="1"/>
          </p:cNvPicPr>
          <p:nvPr/>
        </p:nvPicPr>
        <p:blipFill>
          <a:blip r:embed="rId2"/>
          <a:stretch>
            <a:fillRect/>
          </a:stretch>
        </p:blipFill>
        <p:spPr>
          <a:xfrm>
            <a:off x="1061790" y="1446634"/>
            <a:ext cx="10041914" cy="4737287"/>
          </a:xfrm>
          <a:prstGeom prst="rect">
            <a:avLst/>
          </a:prstGeom>
        </p:spPr>
      </p:pic>
    </p:spTree>
    <p:extLst>
      <p:ext uri="{BB962C8B-B14F-4D97-AF65-F5344CB8AC3E}">
        <p14:creationId xmlns:p14="http://schemas.microsoft.com/office/powerpoint/2010/main" val="445661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I.1. KHẢO SÁT BÀI TOÁN</a:t>
            </a:r>
            <a:endParaRPr lang="en-US"/>
          </a:p>
        </p:txBody>
      </p:sp>
      <p:sp>
        <p:nvSpPr>
          <p:cNvPr id="3" name="Content Placeholder 2"/>
          <p:cNvSpPr>
            <a:spLocks noGrp="1"/>
          </p:cNvSpPr>
          <p:nvPr>
            <p:ph idx="1"/>
          </p:nvPr>
        </p:nvSpPr>
        <p:spPr>
          <a:xfrm>
            <a:off x="874643" y="1484244"/>
            <a:ext cx="10628243" cy="465580"/>
          </a:xfrm>
        </p:spPr>
        <p:txBody>
          <a:bodyPr>
            <a:normAutofit fontScale="92500"/>
          </a:bodyPr>
          <a:lstStyle/>
          <a:p>
            <a:pPr marL="0" indent="0">
              <a:buNone/>
            </a:pPr>
            <a:r>
              <a:rPr lang="en-US" smtClean="0"/>
              <a:t>Cần xây dựng web site đăng tin tức, tham khảo chức năng trang tin </a:t>
            </a:r>
            <a:r>
              <a:rPr lang="en-US" smtClean="0">
                <a:hlinkClick r:id="rId2"/>
              </a:rPr>
              <a:t>http://vnexpress.net</a:t>
            </a:r>
            <a:endParaRPr lang="en-US" smtClean="0"/>
          </a:p>
        </p:txBody>
      </p:sp>
      <p:pic>
        <p:nvPicPr>
          <p:cNvPr id="6" name="Picture 5"/>
          <p:cNvPicPr>
            <a:picLocks noChangeAspect="1"/>
          </p:cNvPicPr>
          <p:nvPr/>
        </p:nvPicPr>
        <p:blipFill rotWithShape="1">
          <a:blip r:embed="rId3"/>
          <a:srcRect t="6798" b="11507"/>
          <a:stretch/>
        </p:blipFill>
        <p:spPr>
          <a:xfrm>
            <a:off x="874642" y="1936377"/>
            <a:ext cx="10367099" cy="4168588"/>
          </a:xfrm>
          <a:prstGeom prst="rect">
            <a:avLst/>
          </a:prstGeom>
        </p:spPr>
      </p:pic>
    </p:spTree>
    <p:extLst>
      <p:ext uri="{BB962C8B-B14F-4D97-AF65-F5344CB8AC3E}">
        <p14:creationId xmlns:p14="http://schemas.microsoft.com/office/powerpoint/2010/main" val="21652604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Giao diện demo trang ChuyenMuc_admin.aspx</a:t>
            </a:r>
            <a:endParaRPr lang="en-US"/>
          </a:p>
        </p:txBody>
      </p:sp>
      <p:pic>
        <p:nvPicPr>
          <p:cNvPr id="3" name="Picture 2"/>
          <p:cNvPicPr>
            <a:picLocks noChangeAspect="1"/>
          </p:cNvPicPr>
          <p:nvPr/>
        </p:nvPicPr>
        <p:blipFill>
          <a:blip r:embed="rId2"/>
          <a:stretch>
            <a:fillRect/>
          </a:stretch>
        </p:blipFill>
        <p:spPr>
          <a:xfrm>
            <a:off x="662609" y="1420346"/>
            <a:ext cx="10840277" cy="3313622"/>
          </a:xfrm>
          <a:prstGeom prst="rect">
            <a:avLst/>
          </a:prstGeom>
        </p:spPr>
      </p:pic>
      <p:sp>
        <p:nvSpPr>
          <p:cNvPr id="4" name="Rectangular Callout 3"/>
          <p:cNvSpPr/>
          <p:nvPr/>
        </p:nvSpPr>
        <p:spPr>
          <a:xfrm>
            <a:off x="2191870" y="5015753"/>
            <a:ext cx="3186953" cy="860612"/>
          </a:xfrm>
          <a:prstGeom prst="wedgeRectCallout">
            <a:avLst>
              <a:gd name="adj1" fmla="val -60917"/>
              <a:gd name="adj2" fmla="val -82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Click “Thêm mới” sẽ hiện giao diện sau:</a:t>
            </a:r>
            <a:endParaRPr lang="en-US"/>
          </a:p>
        </p:txBody>
      </p:sp>
    </p:spTree>
    <p:extLst>
      <p:ext uri="{BB962C8B-B14F-4D97-AF65-F5344CB8AC3E}">
        <p14:creationId xmlns:p14="http://schemas.microsoft.com/office/powerpoint/2010/main" val="39162826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Giao diện demo trang ChuyenMuc_admin.aspx</a:t>
            </a:r>
            <a:endParaRPr lang="en-US"/>
          </a:p>
        </p:txBody>
      </p:sp>
      <p:pic>
        <p:nvPicPr>
          <p:cNvPr id="3" name="Picture 2"/>
          <p:cNvPicPr>
            <a:picLocks noChangeAspect="1"/>
          </p:cNvPicPr>
          <p:nvPr/>
        </p:nvPicPr>
        <p:blipFill>
          <a:blip r:embed="rId2"/>
          <a:stretch>
            <a:fillRect/>
          </a:stretch>
        </p:blipFill>
        <p:spPr>
          <a:xfrm>
            <a:off x="783290" y="1469931"/>
            <a:ext cx="10162615" cy="4714161"/>
          </a:xfrm>
          <a:prstGeom prst="rect">
            <a:avLst/>
          </a:prstGeom>
        </p:spPr>
      </p:pic>
    </p:spTree>
    <p:extLst>
      <p:ext uri="{BB962C8B-B14F-4D97-AF65-F5344CB8AC3E}">
        <p14:creationId xmlns:p14="http://schemas.microsoft.com/office/powerpoint/2010/main" val="4108742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Giao diện demo trang ChuyenMuc_admin.aspx</a:t>
            </a:r>
            <a:endParaRPr lang="en-US"/>
          </a:p>
        </p:txBody>
      </p:sp>
      <p:pic>
        <p:nvPicPr>
          <p:cNvPr id="3" name="Picture 2"/>
          <p:cNvPicPr>
            <a:picLocks noChangeAspect="1"/>
          </p:cNvPicPr>
          <p:nvPr/>
        </p:nvPicPr>
        <p:blipFill rotWithShape="1">
          <a:blip r:embed="rId2"/>
          <a:srcRect b="7729"/>
          <a:stretch/>
        </p:blipFill>
        <p:spPr>
          <a:xfrm>
            <a:off x="662609" y="1420346"/>
            <a:ext cx="10840277" cy="3057525"/>
          </a:xfrm>
          <a:prstGeom prst="rect">
            <a:avLst/>
          </a:prstGeom>
        </p:spPr>
      </p:pic>
      <p:sp>
        <p:nvSpPr>
          <p:cNvPr id="4" name="Rectangular Callout 3"/>
          <p:cNvSpPr/>
          <p:nvPr/>
        </p:nvSpPr>
        <p:spPr>
          <a:xfrm>
            <a:off x="1976717" y="4303662"/>
            <a:ext cx="3186953" cy="860612"/>
          </a:xfrm>
          <a:prstGeom prst="wedgeRectCallout">
            <a:avLst>
              <a:gd name="adj1" fmla="val -60917"/>
              <a:gd name="adj2" fmla="val -82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Click “Chọn” sẽ hiện giao diện sau:</a:t>
            </a:r>
            <a:endParaRPr lang="en-US"/>
          </a:p>
        </p:txBody>
      </p:sp>
    </p:spTree>
    <p:extLst>
      <p:ext uri="{BB962C8B-B14F-4D97-AF65-F5344CB8AC3E}">
        <p14:creationId xmlns:p14="http://schemas.microsoft.com/office/powerpoint/2010/main" val="693397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Giao diện demo trang ChuyenMuc_admin.aspx</a:t>
            </a:r>
            <a:endParaRPr lang="en-US"/>
          </a:p>
        </p:txBody>
      </p:sp>
      <p:pic>
        <p:nvPicPr>
          <p:cNvPr id="4" name="Picture 3"/>
          <p:cNvPicPr>
            <a:picLocks noChangeAspect="1"/>
          </p:cNvPicPr>
          <p:nvPr/>
        </p:nvPicPr>
        <p:blipFill>
          <a:blip r:embed="rId2"/>
          <a:stretch>
            <a:fillRect/>
          </a:stretch>
        </p:blipFill>
        <p:spPr>
          <a:xfrm>
            <a:off x="1119809" y="1454804"/>
            <a:ext cx="10162273" cy="4795185"/>
          </a:xfrm>
          <a:prstGeom prst="rect">
            <a:avLst/>
          </a:prstGeom>
        </p:spPr>
      </p:pic>
    </p:spTree>
    <p:extLst>
      <p:ext uri="{BB962C8B-B14F-4D97-AF65-F5344CB8AC3E}">
        <p14:creationId xmlns:p14="http://schemas.microsoft.com/office/powerpoint/2010/main" val="26703194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IV.4. Một số trang giao diện minh họa</a:t>
            </a:r>
          </a:p>
        </p:txBody>
      </p:sp>
      <p:sp>
        <p:nvSpPr>
          <p:cNvPr id="4" name="Content Placeholder 3"/>
          <p:cNvSpPr>
            <a:spLocks noGrp="1"/>
          </p:cNvSpPr>
          <p:nvPr>
            <p:ph idx="1"/>
          </p:nvPr>
        </p:nvSpPr>
        <p:spPr/>
        <p:txBody>
          <a:bodyPr/>
          <a:lstStyle/>
          <a:p>
            <a:r>
              <a:rPr lang="en-US" smtClean="0"/>
              <a:t>Tự bổ sung từ kết quả thực hành nhé</a:t>
            </a:r>
            <a:endParaRPr lang="en-US"/>
          </a:p>
        </p:txBody>
      </p:sp>
    </p:spTree>
    <p:extLst>
      <p:ext uri="{BB962C8B-B14F-4D97-AF65-F5344CB8AC3E}">
        <p14:creationId xmlns:p14="http://schemas.microsoft.com/office/powerpoint/2010/main" val="3887000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I.1. KHẢO SÁT BÀI TOÁN (tt)</a:t>
            </a:r>
            <a:endParaRPr lang="en-US"/>
          </a:p>
        </p:txBody>
      </p:sp>
      <p:pic>
        <p:nvPicPr>
          <p:cNvPr id="5" name="Picture 4"/>
          <p:cNvPicPr>
            <a:picLocks noChangeAspect="1"/>
          </p:cNvPicPr>
          <p:nvPr/>
        </p:nvPicPr>
        <p:blipFill rotWithShape="1">
          <a:blip r:embed="rId2"/>
          <a:srcRect t="1" b="34120"/>
          <a:stretch/>
        </p:blipFill>
        <p:spPr>
          <a:xfrm>
            <a:off x="1190065" y="2583796"/>
            <a:ext cx="9706533" cy="804864"/>
          </a:xfrm>
          <a:prstGeom prst="rect">
            <a:avLst/>
          </a:prstGeom>
        </p:spPr>
      </p:pic>
      <p:sp>
        <p:nvSpPr>
          <p:cNvPr id="6" name="Rectangular Callout 5"/>
          <p:cNvSpPr/>
          <p:nvPr/>
        </p:nvSpPr>
        <p:spPr>
          <a:xfrm>
            <a:off x="4381502" y="4412598"/>
            <a:ext cx="1855694" cy="539347"/>
          </a:xfrm>
          <a:prstGeom prst="wedgeRectCallout">
            <a:avLst>
              <a:gd name="adj1" fmla="val 56703"/>
              <a:gd name="adj2" fmla="val -3546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Chuyên mục</a:t>
            </a:r>
            <a:endParaRPr lang="en-US">
              <a:solidFill>
                <a:srgbClr val="FF0000"/>
              </a:solidFill>
            </a:endParaRPr>
          </a:p>
        </p:txBody>
      </p:sp>
      <p:sp>
        <p:nvSpPr>
          <p:cNvPr id="7" name="Rectangular Callout 6"/>
          <p:cNvSpPr/>
          <p:nvPr/>
        </p:nvSpPr>
        <p:spPr>
          <a:xfrm>
            <a:off x="2382373" y="5261227"/>
            <a:ext cx="1855694" cy="539347"/>
          </a:xfrm>
          <a:prstGeom prst="wedgeRectCallout">
            <a:avLst>
              <a:gd name="adj1" fmla="val -83876"/>
              <a:gd name="adj2" fmla="val -4219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Nhóm tin</a:t>
            </a:r>
            <a:endParaRPr lang="en-US">
              <a:solidFill>
                <a:srgbClr val="FF0000"/>
              </a:solidFill>
            </a:endParaRPr>
          </a:p>
        </p:txBody>
      </p:sp>
      <p:sp>
        <p:nvSpPr>
          <p:cNvPr id="10" name="Flowchart: Card 9"/>
          <p:cNvSpPr/>
          <p:nvPr/>
        </p:nvSpPr>
        <p:spPr>
          <a:xfrm>
            <a:off x="6925235" y="4222377"/>
            <a:ext cx="4087906" cy="146573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Mỗi chuyên mục có một số nhóm tin</a:t>
            </a:r>
          </a:p>
        </p:txBody>
      </p:sp>
    </p:spTree>
    <p:extLst>
      <p:ext uri="{BB962C8B-B14F-4D97-AF65-F5344CB8AC3E}">
        <p14:creationId xmlns:p14="http://schemas.microsoft.com/office/powerpoint/2010/main" val="2769810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I.1. KHẢO SÁT BÀI </a:t>
            </a:r>
            <a:r>
              <a:rPr lang="en-US" smtClean="0"/>
              <a:t>TOÁN (tt)</a:t>
            </a:r>
            <a:endParaRPr lang="en-US"/>
          </a:p>
        </p:txBody>
      </p:sp>
      <p:sp>
        <p:nvSpPr>
          <p:cNvPr id="10" name="Flowchart: Card 9"/>
          <p:cNvSpPr/>
          <p:nvPr/>
        </p:nvSpPr>
        <p:spPr>
          <a:xfrm>
            <a:off x="7933764" y="2517104"/>
            <a:ext cx="3272116" cy="2162473"/>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Mỗi tin tức khi liệt kê bao gồm tiêu đề, tóm tắt và ảnh minh họa</a:t>
            </a:r>
          </a:p>
        </p:txBody>
      </p:sp>
      <p:pic>
        <p:nvPicPr>
          <p:cNvPr id="4" name="Picture 3"/>
          <p:cNvPicPr>
            <a:picLocks noChangeAspect="1"/>
          </p:cNvPicPr>
          <p:nvPr/>
        </p:nvPicPr>
        <p:blipFill>
          <a:blip r:embed="rId2"/>
          <a:stretch>
            <a:fillRect/>
          </a:stretch>
        </p:blipFill>
        <p:spPr>
          <a:xfrm>
            <a:off x="1404937" y="2441051"/>
            <a:ext cx="6358339" cy="3663914"/>
          </a:xfrm>
          <a:prstGeom prst="rect">
            <a:avLst/>
          </a:prstGeom>
        </p:spPr>
      </p:pic>
    </p:spTree>
    <p:extLst>
      <p:ext uri="{BB962C8B-B14F-4D97-AF65-F5344CB8AC3E}">
        <p14:creationId xmlns:p14="http://schemas.microsoft.com/office/powerpoint/2010/main" val="117589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43" y="699744"/>
            <a:ext cx="10833845" cy="456703"/>
          </a:xfrm>
        </p:spPr>
        <p:txBody>
          <a:bodyPr>
            <a:normAutofit fontScale="90000"/>
          </a:bodyPr>
          <a:lstStyle/>
          <a:p>
            <a:r>
              <a:rPr lang="en-US"/>
              <a:t>I.1. KHẢO SÁT BÀI </a:t>
            </a:r>
            <a:r>
              <a:rPr lang="en-US" smtClean="0"/>
              <a:t>TOÁN (tt)</a:t>
            </a:r>
            <a:endParaRPr lang="en-US"/>
          </a:p>
        </p:txBody>
      </p:sp>
      <p:pic>
        <p:nvPicPr>
          <p:cNvPr id="6" name="Picture 5"/>
          <p:cNvPicPr>
            <a:picLocks noChangeAspect="1"/>
          </p:cNvPicPr>
          <p:nvPr/>
        </p:nvPicPr>
        <p:blipFill>
          <a:blip r:embed="rId2"/>
          <a:stretch>
            <a:fillRect/>
          </a:stretch>
        </p:blipFill>
        <p:spPr>
          <a:xfrm>
            <a:off x="769564" y="1492622"/>
            <a:ext cx="6753225" cy="4695825"/>
          </a:xfrm>
          <a:prstGeom prst="rect">
            <a:avLst/>
          </a:prstGeom>
        </p:spPr>
      </p:pic>
      <p:sp>
        <p:nvSpPr>
          <p:cNvPr id="8" name="Rectangular Callout 7"/>
          <p:cNvSpPr/>
          <p:nvPr/>
        </p:nvSpPr>
        <p:spPr>
          <a:xfrm>
            <a:off x="8406655" y="1845673"/>
            <a:ext cx="1855694" cy="539347"/>
          </a:xfrm>
          <a:prstGeom prst="wedgeRectCallout">
            <a:avLst>
              <a:gd name="adj1" fmla="val -104167"/>
              <a:gd name="adj2" fmla="val -903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Ngày giờ đăng</a:t>
            </a:r>
            <a:endParaRPr lang="en-US">
              <a:solidFill>
                <a:srgbClr val="FF0000"/>
              </a:solidFill>
            </a:endParaRPr>
          </a:p>
        </p:txBody>
      </p:sp>
      <p:sp>
        <p:nvSpPr>
          <p:cNvPr id="9" name="Flowchart: Card 8"/>
          <p:cNvSpPr/>
          <p:nvPr/>
        </p:nvSpPr>
        <p:spPr>
          <a:xfrm>
            <a:off x="7698444" y="2812940"/>
            <a:ext cx="3272116" cy="2162473"/>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Thông tin chi tiết, phía cuối tin có thông tin tác giả</a:t>
            </a:r>
          </a:p>
        </p:txBody>
      </p:sp>
    </p:spTree>
    <p:extLst>
      <p:ext uri="{BB962C8B-B14F-4D97-AF65-F5344CB8AC3E}">
        <p14:creationId xmlns:p14="http://schemas.microsoft.com/office/powerpoint/2010/main" val="3876999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I.2. MÔ TẢ BÀI TOÁN</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mtClean="0"/>
              <a:t>Sau khi khảo sát, phân tích viên đưa ra mô tả yêu cầu đặt ra của bài toán, cụ thể như sau:</a:t>
            </a:r>
          </a:p>
          <a:p>
            <a:pPr marL="0" indent="0">
              <a:buNone/>
            </a:pPr>
            <a:r>
              <a:rPr lang="en-US" smtClean="0"/>
              <a:t>1. Tổ chức cơ sở dữ liệu: </a:t>
            </a:r>
          </a:p>
          <a:p>
            <a:pPr marL="0" indent="0">
              <a:buNone/>
            </a:pPr>
            <a:r>
              <a:rPr lang="en-US" smtClean="0"/>
              <a:t>Mỗi tin tức quản lý các thông tin: tiêu đề, tóm tắt, chi tiết, ngày giờ đăng, ảnh minh họa, tác giả. Mỗi tin tức thuộc một nhóm tin, mỗi nhóm tin thuộc một chuyên mục tin lớn hơn.</a:t>
            </a:r>
          </a:p>
          <a:p>
            <a:pPr marL="0" indent="0">
              <a:buNone/>
            </a:pPr>
            <a:r>
              <a:rPr lang="en-US" smtClean="0"/>
              <a:t>2. Chức năng web site:</a:t>
            </a:r>
          </a:p>
          <a:p>
            <a:pPr marL="0" indent="0">
              <a:buNone/>
            </a:pPr>
            <a:r>
              <a:rPr lang="en-US" smtClean="0"/>
              <a:t>Tin tức được trình bày theo cấu trúc: Chuyên mục tin </a:t>
            </a:r>
            <a:r>
              <a:rPr lang="en-US" smtClean="0">
                <a:sym typeface="Wingdings" panose="05000000000000000000" pitchFamily="2" charset="2"/>
              </a:rPr>
              <a:t> </a:t>
            </a:r>
            <a:r>
              <a:rPr lang="en-US" smtClean="0"/>
              <a:t>Nhóm tin </a:t>
            </a:r>
            <a:r>
              <a:rPr lang="en-US" smtClean="0">
                <a:sym typeface="Wingdings" panose="05000000000000000000" pitchFamily="2" charset="2"/>
              </a:rPr>
              <a:t> Danh sách các tin tức thuộc nhóm tin đã chọn, mỗi tin tức liệt kê: tiêu đề tin, ảnh minh họa và thông tin tóm tắt.</a:t>
            </a:r>
          </a:p>
          <a:p>
            <a:pPr marL="0" indent="0">
              <a:buNone/>
            </a:pPr>
            <a:r>
              <a:rPr lang="en-US" smtClean="0">
                <a:sym typeface="Wingdings" panose="05000000000000000000" pitchFamily="2" charset="2"/>
              </a:rPr>
              <a:t>Khi người dùng click vào tiêu đề tin hoặc ảnh minh họa, sẽ chuyển sang trang web hiển thị thông tin đầy đủ về tin được chọn, bao gồm: tiêu đề tin, ngày giờ đăng, nội dung tóm tắt, phía dưới là thông tin chi tiết bao gồm văn bản và hình ảnh. Cuối trang tin hiển thị thông tin tác giả là người viết tin.</a:t>
            </a:r>
          </a:p>
        </p:txBody>
      </p:sp>
    </p:spTree>
    <p:extLst>
      <p:ext uri="{BB962C8B-B14F-4D97-AF65-F5344CB8AC3E}">
        <p14:creationId xmlns:p14="http://schemas.microsoft.com/office/powerpoint/2010/main" val="4009684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II. PHÂN TÍCH THIẾT KẾ CSDL</a:t>
            </a:r>
            <a:endParaRPr lang="en-US"/>
          </a:p>
        </p:txBody>
      </p:sp>
      <p:sp>
        <p:nvSpPr>
          <p:cNvPr id="3" name="Content Placeholder 2"/>
          <p:cNvSpPr>
            <a:spLocks noGrp="1"/>
          </p:cNvSpPr>
          <p:nvPr>
            <p:ph idx="1"/>
          </p:nvPr>
        </p:nvSpPr>
        <p:spPr/>
        <p:txBody>
          <a:bodyPr/>
          <a:lstStyle/>
          <a:p>
            <a:pPr marL="0" indent="0">
              <a:buNone/>
            </a:pPr>
            <a:r>
              <a:rPr lang="en-US" smtClean="0"/>
              <a:t>II.1. MÔ HÌNH DỮ LIỆU Ở MỨC QUAN NIỆM</a:t>
            </a:r>
          </a:p>
          <a:p>
            <a:pPr marL="0" indent="0">
              <a:buNone/>
            </a:pPr>
            <a:r>
              <a:rPr lang="en-US" smtClean="0"/>
              <a:t>II.2. MÔ HÌNH DỮ LIỆU Ở MỨC LUẬN LÝ</a:t>
            </a:r>
          </a:p>
          <a:p>
            <a:pPr marL="0" indent="0">
              <a:buNone/>
            </a:pPr>
            <a:r>
              <a:rPr lang="en-US" smtClean="0"/>
              <a:t>II.3. MÔ HÌNH DỮ LIỆU Ở MỨC VẬT LÝ</a:t>
            </a:r>
            <a:endParaRPr lang="en-US"/>
          </a:p>
        </p:txBody>
      </p:sp>
    </p:spTree>
    <p:extLst>
      <p:ext uri="{BB962C8B-B14F-4D97-AF65-F5344CB8AC3E}">
        <p14:creationId xmlns:p14="http://schemas.microsoft.com/office/powerpoint/2010/main" val="26005470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341</TotalTime>
  <Words>2234</Words>
  <Application>Microsoft Office PowerPoint</Application>
  <PresentationFormat>Widescreen</PresentationFormat>
  <Paragraphs>328</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Garamond</vt:lpstr>
      <vt:lpstr>Wingdings</vt:lpstr>
      <vt:lpstr>Organic</vt:lpstr>
      <vt:lpstr>BÀI TẬP THỰC HÀNH SỐ 1 THIẾT KẾ WEB SITE ĐĂNG TIN</vt:lpstr>
      <vt:lpstr>NỘI DUNG TRÌNH BÀY</vt:lpstr>
      <vt:lpstr>I. KHẢO SÁT VÀ MÔ TẢ BÀI TOÁN</vt:lpstr>
      <vt:lpstr>I.1. KHẢO SÁT BÀI TOÁN</vt:lpstr>
      <vt:lpstr>I.1. KHẢO SÁT BÀI TOÁN (tt)</vt:lpstr>
      <vt:lpstr>I.1. KHẢO SÁT BÀI TOÁN (tt)</vt:lpstr>
      <vt:lpstr>I.1. KHẢO SÁT BÀI TOÁN (tt)</vt:lpstr>
      <vt:lpstr>I.2. MÔ TẢ BÀI TOÁN</vt:lpstr>
      <vt:lpstr>II. PHÂN TÍCH THIẾT KẾ CSDL</vt:lpstr>
      <vt:lpstr>II.1. MÔ HÌNH DỮ LIỆU Ở MỨC QUAN NIỆM</vt:lpstr>
      <vt:lpstr>II.2. MÔ HÌNH DỮ LIỆU Ở MỨC LUẬN LÝ</vt:lpstr>
      <vt:lpstr>II.3. MÔ HÌNH DỮ LIỆU Ở MỨC VẬT LÝ (SQL Server)</vt:lpstr>
      <vt:lpstr>II.3. MÔ HÌNH DỮ LIỆU Ở MỨC VẬT LÝ (tt)</vt:lpstr>
      <vt:lpstr>II.3. MÔ HÌNH DỮ LIỆU Ở MỨC VẬT LÝ (tt)</vt:lpstr>
      <vt:lpstr>II.3. MÔ HÌNH DỮ LIỆU Ở MỨC VẬT LÝ (tt)</vt:lpstr>
      <vt:lpstr>II.3. MÔ HÌNH DỮ LIỆU Ở MỨC VẬT LÝ (tt)</vt:lpstr>
      <vt:lpstr>II.3. MÔ HÌNH DỮ LIỆU Ở MỨC VẬT LÝ (tt)</vt:lpstr>
      <vt:lpstr>II.3. MÔ HÌNH DỮ LIỆU Ở MỨC VẬT LÝ (tt)</vt:lpstr>
      <vt:lpstr>II.3. MÔ HÌNH DỮ LIỆU Ở MỨC VẬT LÝ (tt)</vt:lpstr>
      <vt:lpstr>II.3. MÔ HÌNH DỮ LIỆU Ở MỨC VẬT LÝ (tt)</vt:lpstr>
      <vt:lpstr>III. CÀI ĐẶT CSDL</vt:lpstr>
      <vt:lpstr>III.1. Tạo CSDL trên MS SQL Server 2008 R2</vt:lpstr>
      <vt:lpstr>III.2. Tạo các bảng dữ liệu</vt:lpstr>
      <vt:lpstr>III.2. Tạo các bảng dữ liệu (tt)</vt:lpstr>
      <vt:lpstr>III.2. Tạo các bảng dữ liệu (tt)</vt:lpstr>
      <vt:lpstr>III.2. Tạo các bảng dữ liệu (tt)</vt:lpstr>
      <vt:lpstr>III.3. Tạo Mối kết hợp giữa các bảng (Database Diagrams)</vt:lpstr>
      <vt:lpstr>III.4. Tạo các thủ tục lưu trữ SQL </vt:lpstr>
      <vt:lpstr>IV. CÀI ĐẶT ỨNG DỤNG WEB</vt:lpstr>
      <vt:lpstr>IV.1. Tạo web site trên MS Visual Studio 2010</vt:lpstr>
      <vt:lpstr>IV.2. Tạo các lớp xử lý</vt:lpstr>
      <vt:lpstr>IV.2. Tạo các lớp xử lý (tt)</vt:lpstr>
      <vt:lpstr>IV.2. Tạo các lớp xử lý (tt)</vt:lpstr>
      <vt:lpstr>IV.2. Tạo các lớp xử lý (tt)</vt:lpstr>
      <vt:lpstr>IV.2. Tạo các lớp xử lý (tt)</vt:lpstr>
      <vt:lpstr>IV.2. Tạo các lớp xử lý (tt)</vt:lpstr>
      <vt:lpstr>IV.2. Tạo các lớp xử lý (tt)</vt:lpstr>
      <vt:lpstr>IV.3. Tạo các trang web</vt:lpstr>
      <vt:lpstr>Giao diện thiết kế trang ChuyenMuc_admin.aspx</vt:lpstr>
      <vt:lpstr>Giao diện demo trang ChuyenMuc_admin.aspx</vt:lpstr>
      <vt:lpstr>Giao diện demo trang ChuyenMuc_admin.aspx</vt:lpstr>
      <vt:lpstr>Giao diện demo trang ChuyenMuc_admin.aspx</vt:lpstr>
      <vt:lpstr>Giao diện demo trang ChuyenMuc_admin.aspx</vt:lpstr>
      <vt:lpstr>IV.4. Một số trang giao diện minh họa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THỰC HÀNH SỐ 1 THIẾT KẾ WEB SITE ĐĂNG TIN</dc:title>
  <dc:creator>itproAcer</dc:creator>
  <cp:lastModifiedBy>itproAcer</cp:lastModifiedBy>
  <cp:revision>64</cp:revision>
  <dcterms:created xsi:type="dcterms:W3CDTF">2019-12-06T00:32:01Z</dcterms:created>
  <dcterms:modified xsi:type="dcterms:W3CDTF">2019-12-10T07:17:37Z</dcterms:modified>
</cp:coreProperties>
</file>