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38" r:id="rId2"/>
    <p:sldId id="339" r:id="rId3"/>
    <p:sldId id="340" r:id="rId4"/>
    <p:sldId id="341" r:id="rId5"/>
    <p:sldId id="343" r:id="rId6"/>
    <p:sldId id="344" r:id="rId7"/>
    <p:sldId id="34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6" r:id="rId27"/>
    <p:sldId id="329" r:id="rId28"/>
    <p:sldId id="330" r:id="rId29"/>
    <p:sldId id="323" r:id="rId30"/>
  </p:sldIdLst>
  <p:sldSz cx="9144000" cy="6858000" type="screen4x3"/>
  <p:notesSz cx="7315200" cy="9601200"/>
  <p:custDataLst>
    <p:tags r:id="rId3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66FF"/>
    <a:srgbClr val="565868"/>
    <a:srgbClr val="5F5F5F"/>
    <a:srgbClr val="808080"/>
    <a:srgbClr val="6699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1" autoAdjust="0"/>
    <p:restoredTop sz="94660" autoAdjust="0"/>
  </p:normalViewPr>
  <p:slideViewPr>
    <p:cSldViewPr>
      <p:cViewPr varScale="1">
        <p:scale>
          <a:sx n="77" d="100"/>
          <a:sy n="77" d="100"/>
        </p:scale>
        <p:origin x="5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C8787F6-7E3C-42F9-9D3E-E1CE9054E0C6}" type="datetimeFigureOut">
              <a:rPr lang="en-US" smtClean="0"/>
              <a:pPr/>
              <a:t>04/04/2020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FA57592-AF0A-43A2-AE7E-D5D2C8620C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74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52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38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14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58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0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57592-AF0A-43A2-AE7E-D5D2C8620C4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8004175" y="0"/>
            <a:ext cx="1139825" cy="6858000"/>
          </a:xfrm>
          <a:prstGeom prst="rect">
            <a:avLst/>
          </a:prstGeom>
          <a:solidFill>
            <a:schemeClr val="bg2">
              <a:alpha val="39999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4638675"/>
            <a:ext cx="9144000" cy="2219325"/>
          </a:xfrm>
          <a:prstGeom prst="rect">
            <a:avLst/>
          </a:prstGeom>
          <a:solidFill>
            <a:schemeClr val="folHlink">
              <a:alpha val="31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2149475"/>
            <a:ext cx="9144000" cy="249872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9525" y="2138363"/>
            <a:ext cx="8015288" cy="2271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folHlink">
              <a:alpha val="73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93" name="AutoShape 21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AutoShape 22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AutoShape 23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143000" y="1066801"/>
            <a:ext cx="6705600" cy="533400"/>
          </a:xfrm>
        </p:spPr>
        <p:txBody>
          <a:bodyPr/>
          <a:lstStyle>
            <a:lvl1pPr algn="r">
              <a:defRPr sz="3600" b="1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352800" y="6553200"/>
            <a:ext cx="2133600" cy="152400"/>
          </a:xfrm>
        </p:spPr>
        <p:txBody>
          <a:bodyPr/>
          <a:lstStyle>
            <a:lvl1pPr algn="r">
              <a:defRPr sz="10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477000"/>
            <a:ext cx="2590800" cy="228600"/>
          </a:xfrm>
        </p:spPr>
        <p:txBody>
          <a:bodyPr/>
          <a:lstStyle>
            <a:lvl1pPr algn="ctr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 userDrawn="1"/>
        </p:nvSpPr>
        <p:spPr bwMode="auto">
          <a:xfrm>
            <a:off x="1143000" y="228600"/>
            <a:ext cx="6705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Tr</a:t>
            </a:r>
            <a:r>
              <a:rPr lang="vi-VN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ườ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Đại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học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Tự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nhiên</a:t>
            </a:r>
            <a:endParaRPr lang="en-US" sz="1600" b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  <a:p>
            <a:pPr algn="l"/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Khoa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Công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1600" b="0" err="1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nghệ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thông tin</a:t>
            </a:r>
          </a:p>
          <a:p>
            <a:pPr algn="l"/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Bộ môn Tin học c</a:t>
            </a:r>
            <a:r>
              <a:rPr lang="vi-VN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ơ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s</a:t>
            </a:r>
            <a:r>
              <a:rPr lang="vi-VN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ở</a:t>
            </a:r>
            <a:r>
              <a:rPr lang="en-US" sz="1600" b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 </a:t>
            </a:r>
          </a:p>
        </p:txBody>
      </p:sp>
      <p:sp>
        <p:nvSpPr>
          <p:cNvPr id="3185" name="AutoShape 113" descr="gdd01"/>
          <p:cNvSpPr>
            <a:spLocks noChangeArrowheads="1"/>
          </p:cNvSpPr>
          <p:nvPr userDrawn="1"/>
        </p:nvSpPr>
        <p:spPr bwMode="gray">
          <a:xfrm>
            <a:off x="190500" y="3162300"/>
            <a:ext cx="1752600" cy="1600200"/>
          </a:xfrm>
          <a:prstGeom prst="hexagon">
            <a:avLst>
              <a:gd name="adj" fmla="val 27381"/>
              <a:gd name="vf" fmla="val 115470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3186" name="AutoShape 114" descr="gdd04"/>
          <p:cNvSpPr>
            <a:spLocks noChangeArrowheads="1"/>
          </p:cNvSpPr>
          <p:nvPr userDrawn="1"/>
        </p:nvSpPr>
        <p:spPr bwMode="gray">
          <a:xfrm>
            <a:off x="1638300" y="23241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3187" name="AutoShape 115" descr="gdd03"/>
          <p:cNvSpPr>
            <a:spLocks noChangeArrowheads="1"/>
          </p:cNvSpPr>
          <p:nvPr userDrawn="1"/>
        </p:nvSpPr>
        <p:spPr bwMode="gray">
          <a:xfrm>
            <a:off x="1600200" y="4038600"/>
            <a:ext cx="1828800" cy="1600200"/>
          </a:xfrm>
          <a:prstGeom prst="hexagon">
            <a:avLst>
              <a:gd name="adj" fmla="val 28571"/>
              <a:gd name="vf" fmla="val 115470"/>
            </a:avLst>
          </a:prstGeom>
          <a:blipFill dpi="0" rotWithShape="1">
            <a:blip r:embed="rId4"/>
            <a:srcRect/>
            <a:stretch>
              <a:fillRect/>
            </a:stretch>
          </a:blip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125080" dir="1437749" algn="ctr" rotWithShape="0">
              <a:schemeClr val="bg2">
                <a:alpha val="32001"/>
              </a:schemeClr>
            </a:outerShdw>
          </a:effectLst>
        </p:spPr>
        <p:txBody>
          <a:bodyPr wrap="none" anchor="ctr"/>
          <a:lstStyle/>
          <a:p>
            <a:pPr algn="ctr" eaLnBrk="0" hangingPunct="0"/>
            <a:endParaRPr lang="ko-KR" altLang="en-US">
              <a:latin typeface="Times New Roman" pitchFamily="18" charset="0"/>
              <a:ea typeface="Gulim" pitchFamily="34" charset="-127"/>
            </a:endParaRPr>
          </a:p>
        </p:txBody>
      </p:sp>
      <p:sp>
        <p:nvSpPr>
          <p:cNvPr id="18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 userDrawn="1"/>
        </p:nvSpPr>
        <p:spPr bwMode="white">
          <a:xfrm>
            <a:off x="3505200" y="1600200"/>
            <a:ext cx="434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>
              <a:buFont typeface="Wingdings" pitchFamily="2" charset="2"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Đặng Bình Ph</a:t>
            </a:r>
            <a:r>
              <a:rPr kumimoji="0" lang="vi-VN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ươ</a:t>
            </a: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dbphuong@fit.hcmuns.edu.vn</a:t>
            </a:r>
          </a:p>
        </p:txBody>
      </p:sp>
      <p:sp>
        <p:nvSpPr>
          <p:cNvPr id="20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05200" y="2971800"/>
            <a:ext cx="4343400" cy="685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9863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81600" y="6477000"/>
            <a:ext cx="2895600" cy="23336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7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10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6705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Freeform 15"/>
          <p:cNvSpPr>
            <a:spLocks/>
          </p:cNvSpPr>
          <p:nvPr/>
        </p:nvSpPr>
        <p:spPr bwMode="gray">
          <a:xfrm>
            <a:off x="-9525" y="344488"/>
            <a:ext cx="8194675" cy="633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49" y="2"/>
              </a:cxn>
              <a:cxn ang="0">
                <a:pos x="5048" y="1458"/>
              </a:cxn>
              <a:cxn ang="0">
                <a:pos x="0" y="1471"/>
              </a:cxn>
              <a:cxn ang="0">
                <a:pos x="0" y="0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1040" name="Group 16"/>
          <p:cNvGrpSpPr>
            <a:grpSpLocks/>
          </p:cNvGrpSpPr>
          <p:nvPr/>
        </p:nvGrpSpPr>
        <p:grpSpPr bwMode="auto">
          <a:xfrm>
            <a:off x="8153400" y="0"/>
            <a:ext cx="990600" cy="6858000"/>
            <a:chOff x="5040" y="0"/>
            <a:chExt cx="720" cy="4320"/>
          </a:xfrm>
        </p:grpSpPr>
        <p:sp>
          <p:nvSpPr>
            <p:cNvPr id="1041" name="Rectangle 17"/>
            <p:cNvSpPr>
              <a:spLocks noChangeArrowheads="1"/>
            </p:cNvSpPr>
            <p:nvPr/>
          </p:nvSpPr>
          <p:spPr bwMode="gray">
            <a:xfrm>
              <a:off x="5042" y="0"/>
              <a:ext cx="718" cy="4320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Rectangle 18"/>
            <p:cNvSpPr>
              <a:spLocks noChangeArrowheads="1"/>
            </p:cNvSpPr>
            <p:nvPr/>
          </p:nvSpPr>
          <p:spPr bwMode="gray">
            <a:xfrm>
              <a:off x="5040" y="219"/>
              <a:ext cx="720" cy="393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3" name="AutoShape 19"/>
          <p:cNvSpPr>
            <a:spLocks noChangeArrowheads="1"/>
          </p:cNvSpPr>
          <p:nvPr/>
        </p:nvSpPr>
        <p:spPr bwMode="gray">
          <a:xfrm>
            <a:off x="7696200" y="59436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AutoShape 20"/>
          <p:cNvSpPr>
            <a:spLocks noChangeArrowheads="1"/>
          </p:cNvSpPr>
          <p:nvPr/>
        </p:nvSpPr>
        <p:spPr bwMode="gray">
          <a:xfrm>
            <a:off x="8229600" y="563880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AutoShape 21"/>
          <p:cNvSpPr>
            <a:spLocks noChangeArrowheads="1"/>
          </p:cNvSpPr>
          <p:nvPr/>
        </p:nvSpPr>
        <p:spPr bwMode="gray">
          <a:xfrm>
            <a:off x="8220075" y="6229350"/>
            <a:ext cx="609600" cy="533400"/>
          </a:xfrm>
          <a:prstGeom prst="hexagon">
            <a:avLst>
              <a:gd name="adj" fmla="val 28571"/>
              <a:gd name="vf" fmla="val 115470"/>
            </a:avLst>
          </a:prstGeom>
          <a:solidFill>
            <a:srgbClr val="5086C2">
              <a:alpha val="3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986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81600" y="6477000"/>
            <a:ext cx="28956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+mn-lt"/>
              </a:defRPr>
            </a:lvl1pPr>
          </a:lstStyle>
          <a:p>
            <a:r>
              <a:rPr lang="en-US"/>
              <a:t>Tin học c</a:t>
            </a:r>
            <a:r>
              <a:rPr lang="vi-VN"/>
              <a:t>ơ</a:t>
            </a:r>
            <a:r>
              <a:rPr lang="en-US"/>
              <a:t> sở 2 - </a:t>
            </a:r>
            <a:r>
              <a:rPr lang="vi-VN"/>
              <a:t>Đặ</a:t>
            </a:r>
            <a:r>
              <a:rPr lang="en-US"/>
              <a:t>ng Bình Ph</a:t>
            </a:r>
            <a:r>
              <a:rPr lang="vi-VN"/>
              <a:t>ươ</a:t>
            </a:r>
            <a:r>
              <a:rPr lang="en-US"/>
              <a:t>ng</a:t>
            </a:r>
          </a:p>
        </p:txBody>
      </p:sp>
      <p:sp>
        <p:nvSpPr>
          <p:cNvPr id="1047" name="AutoShape 23"/>
          <p:cNvSpPr>
            <a:spLocks noChangeArrowheads="1"/>
          </p:cNvSpPr>
          <p:nvPr/>
        </p:nvSpPr>
        <p:spPr bwMode="gray">
          <a:xfrm>
            <a:off x="169070" y="437199"/>
            <a:ext cx="473336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chemeClr val="tx1">
              <a:lumMod val="40000"/>
              <a:lumOff val="60000"/>
            </a:schemeClr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VC</a:t>
            </a:r>
          </a:p>
        </p:txBody>
      </p:sp>
      <p:sp>
        <p:nvSpPr>
          <p:cNvPr id="1048" name="AutoShape 24"/>
          <p:cNvSpPr>
            <a:spLocks noChangeArrowheads="1"/>
          </p:cNvSpPr>
          <p:nvPr/>
        </p:nvSpPr>
        <p:spPr bwMode="gray">
          <a:xfrm>
            <a:off x="517264" y="228600"/>
            <a:ext cx="473336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C000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&amp;</a:t>
            </a:r>
          </a:p>
        </p:txBody>
      </p:sp>
      <p:sp>
        <p:nvSpPr>
          <p:cNvPr id="1049" name="AutoShape 25"/>
          <p:cNvSpPr>
            <a:spLocks noChangeArrowheads="1"/>
          </p:cNvSpPr>
          <p:nvPr/>
        </p:nvSpPr>
        <p:spPr bwMode="gray">
          <a:xfrm>
            <a:off x="517264" y="647700"/>
            <a:ext cx="473336" cy="419100"/>
          </a:xfrm>
          <a:prstGeom prst="hexagon">
            <a:avLst>
              <a:gd name="adj" fmla="val 30000"/>
              <a:gd name="vf" fmla="val 115470"/>
            </a:avLst>
          </a:prstGeom>
          <a:solidFill>
            <a:srgbClr val="FF99FF"/>
          </a:solidFill>
          <a:ln w="28575">
            <a:solidFill>
              <a:schemeClr val="bg1"/>
            </a:solidFill>
            <a:miter lim="800000"/>
            <a:headEnd/>
            <a:tailEnd/>
          </a:ln>
          <a:effectLst>
            <a:outerShdw dist="56796" dir="1593903" algn="ctr" rotWithShape="0">
              <a:srgbClr val="666633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BB</a:t>
            </a:r>
            <a:endParaRPr lang="en-US" sz="1600" b="1" baseline="30000">
              <a:solidFill>
                <a:schemeClr val="bg1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381000"/>
            <a:ext cx="6705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7" name="Rectangle 6"/>
          <p:cNvSpPr txBox="1">
            <a:spLocks noChangeArrowheads="1"/>
          </p:cNvSpPr>
          <p:nvPr/>
        </p:nvSpPr>
        <p:spPr bwMode="auto">
          <a:xfrm>
            <a:off x="8305800" y="6324600"/>
            <a:ext cx="457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F7F856-1584-4F4E-84A2-161B7DED0B68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 i="0" u="none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DF58-EE1C-42AF-8ABC-8EFAF47D9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0A11A3-C0B7-459C-807F-CDB88ECE1E3C}"/>
              </a:ext>
            </a:extLst>
          </p:cNvPr>
          <p:cNvSpPr txBox="1">
            <a:spLocks/>
          </p:cNvSpPr>
          <p:nvPr/>
        </p:nvSpPr>
        <p:spPr bwMode="white">
          <a:xfrm>
            <a:off x="914400" y="2438400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sz="4000" b="1" kern="0">
                <a:solidFill>
                  <a:schemeClr val="tx1">
                    <a:lumMod val="75000"/>
                  </a:schemeClr>
                </a:solidFill>
              </a:rPr>
              <a:t>KỸ THUẬT LẬP TRÌNH</a:t>
            </a:r>
            <a:endParaRPr lang="en-US" sz="4000" b="1" kern="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2A47AF-864F-48F5-8161-9EE13AB5B9D7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2133600" y="3733800"/>
            <a:ext cx="571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Tahoma" pitchFamily="34" charset="0"/>
                <a:ea typeface="+mn-ea"/>
                <a:cs typeface="Tahoma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/>
            <a:r>
              <a:rPr lang="en-US" sz="2400" kern="0">
                <a:solidFill>
                  <a:schemeClr val="accent1">
                    <a:lumMod val="75000"/>
                  </a:schemeClr>
                </a:solidFill>
              </a:rPr>
              <a:t>ÔN TẬP LẬP TRÌNH CƠ BẢN</a:t>
            </a:r>
            <a:endParaRPr lang="en-US" sz="24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76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a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Giả sử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 là biến ký tự có giá trị ‘b’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Câu lệnh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printf(“%c”, ++x);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in ra:</a:t>
            </a:r>
          </a:p>
        </p:txBody>
      </p:sp>
      <p:grpSp>
        <p:nvGrpSpPr>
          <p:cNvPr id="6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b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8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c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10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d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sp>
        <p:nvSpPr>
          <p:cNvPr id="60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2" name="Group 58"/>
          <p:cNvGrpSpPr/>
          <p:nvPr/>
        </p:nvGrpSpPr>
        <p:grpSpPr>
          <a:xfrm>
            <a:off x="457200" y="49276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c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40748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Ch</a:t>
              </a:r>
              <a:r>
                <a:rPr lang="vi-VN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ươ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ng trình biên dịch và thực thi bình th</a:t>
              </a:r>
              <a:r>
                <a:rPr lang="vi-VN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ườ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ng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Báo lỗi thực thi do i kô có giá trị khởi tạo tại i = i + 4;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Báo lỗi biên dịch (error) vì j không </a:t>
              </a:r>
              <a:r>
                <a:rPr lang="vi-VN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đượ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c khởi tạo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Báo lỗi biên dịch vì i…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457200" y="57150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Ch</a:t>
              </a:r>
              <a:r>
                <a:rPr lang="vi-VN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ươ</a:t>
              </a:r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ng trình biên dịch và thực thi bình th</a:t>
              </a:r>
              <a:r>
                <a:rPr lang="vi-VN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ườ</a:t>
              </a:r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ng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40748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Phân tích</a:t>
            </a:r>
          </a:p>
          <a:p>
            <a:pPr algn="just" eaLnBrk="0" hangingPunct="0"/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đ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oạn mã sau: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13" name="Group 45"/>
          <p:cNvGrpSpPr/>
          <p:nvPr/>
        </p:nvGrpSpPr>
        <p:grpSpPr>
          <a:xfrm>
            <a:off x="4114800" y="1524000"/>
            <a:ext cx="4038600" cy="2514600"/>
            <a:chOff x="4343400" y="3276600"/>
            <a:chExt cx="3581400" cy="3200400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gray">
            <a:xfrm>
              <a:off x="4343400" y="3276600"/>
              <a:ext cx="3581400" cy="3200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gray">
            <a:xfrm>
              <a:off x="4495800" y="3429000"/>
              <a:ext cx="3276600" cy="2895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noAutofit/>
            </a:bodyPr>
            <a:lstStyle/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#include &lt;stdio.h&gt;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void main()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{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int i, j;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printf(“Enter an integer: ”);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scanf(“%d”, &amp;j);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i = i + 4;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7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1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6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8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457200" y="41148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6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38985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Giá trị cuối cùng của x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bằng bao nhiêu khi x có giá trị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khởi tạo là 1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13" name="Group 45"/>
          <p:cNvGrpSpPr/>
          <p:nvPr/>
        </p:nvGrpSpPr>
        <p:grpSpPr>
          <a:xfrm>
            <a:off x="3200400" y="3276600"/>
            <a:ext cx="4724400" cy="3200400"/>
            <a:chOff x="4343400" y="3276600"/>
            <a:chExt cx="3581400" cy="3200400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gray">
            <a:xfrm>
              <a:off x="4343400" y="3276600"/>
              <a:ext cx="3581400" cy="3200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gray">
            <a:xfrm>
              <a:off x="4495800" y="3429000"/>
              <a:ext cx="3276600" cy="2895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noAutofit/>
            </a:bodyPr>
            <a:lstStyle/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if (x &gt;= 0)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x += 5;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else if (x &gt;= 5)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x += 2;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Không in gì cả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x &lt; 0 and z &lt; 0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x &lt; 0 and z &gt; 0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x &gt; 0 and y &gt; 0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457200" y="41148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x &lt;0 and z &gt; 0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38985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Giả sử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 = 1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y = -1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z = 1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Cho biết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kết quả in ra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của 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đ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oạn ch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ươ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ng trình sau: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13" name="Group 45"/>
          <p:cNvGrpSpPr/>
          <p:nvPr/>
        </p:nvGrpSpPr>
        <p:grpSpPr>
          <a:xfrm>
            <a:off x="3200400" y="3276600"/>
            <a:ext cx="4724400" cy="3200400"/>
            <a:chOff x="4343400" y="3276600"/>
            <a:chExt cx="3581400" cy="3200400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gray">
            <a:xfrm>
              <a:off x="4343400" y="3276600"/>
              <a:ext cx="3581400" cy="3200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gray">
            <a:xfrm>
              <a:off x="4495800" y="3429000"/>
              <a:ext cx="3276600" cy="2895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noAutofit/>
            </a:bodyPr>
            <a:lstStyle/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if (x &gt; 0)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if (y &gt; 0)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  printf(“x &gt; 0 and y &gt; 0”);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else if (z &gt; 0)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  printf(“x &lt; 0 and z &gt; 0”);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4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3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2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1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457200" y="41148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38985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Cho biết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giá trị cuối cùng của x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.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7</a:t>
            </a:r>
          </a:p>
        </p:txBody>
      </p:sp>
      <p:grpSp>
        <p:nvGrpSpPr>
          <p:cNvPr id="13" name="Group 45"/>
          <p:cNvGrpSpPr/>
          <p:nvPr/>
        </p:nvGrpSpPr>
        <p:grpSpPr>
          <a:xfrm>
            <a:off x="3200400" y="3276600"/>
            <a:ext cx="4724400" cy="3200400"/>
            <a:chOff x="4343400" y="3276600"/>
            <a:chExt cx="3581400" cy="3200400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gray">
            <a:xfrm>
              <a:off x="4343400" y="3276600"/>
              <a:ext cx="3581400" cy="3200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gray">
            <a:xfrm>
              <a:off x="4495800" y="3429000"/>
              <a:ext cx="3276600" cy="2895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noAutofit/>
            </a:bodyPr>
            <a:lstStyle/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int  x = 3;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if (x == 2);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x = 0;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if (x == 3) x++;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else x += 2;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4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3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2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1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457200" y="41148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2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38985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y bằng bao nhiêu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sau khi thực thi phát biểu switch sau: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8</a:t>
            </a:r>
          </a:p>
        </p:txBody>
      </p:sp>
      <p:grpSp>
        <p:nvGrpSpPr>
          <p:cNvPr id="13" name="Group 45"/>
          <p:cNvGrpSpPr/>
          <p:nvPr/>
        </p:nvGrpSpPr>
        <p:grpSpPr>
          <a:xfrm>
            <a:off x="3200400" y="3276600"/>
            <a:ext cx="4724400" cy="3200400"/>
            <a:chOff x="4343400" y="3276600"/>
            <a:chExt cx="3581400" cy="3200400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gray">
            <a:xfrm>
              <a:off x="4343400" y="3276600"/>
              <a:ext cx="3581400" cy="3200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gray">
            <a:xfrm>
              <a:off x="4495800" y="3429000"/>
              <a:ext cx="3276600" cy="2895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noAutofit/>
            </a:bodyPr>
            <a:lstStyle/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int x = 3, y;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switch (++x + 3) {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case 6: y = 0;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case 7: y = 1;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default: y += 1;</a:t>
              </a:r>
              <a:b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</a:b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bbb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bb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bcd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abcd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457200" y="57150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bbb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40748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Kết quả xuất ra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của phát biểu switch d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ướ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i 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đâ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y là gì?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9</a:t>
            </a:r>
          </a:p>
        </p:txBody>
      </p:sp>
      <p:grpSp>
        <p:nvGrpSpPr>
          <p:cNvPr id="13" name="Group 45"/>
          <p:cNvGrpSpPr/>
          <p:nvPr/>
        </p:nvGrpSpPr>
        <p:grpSpPr>
          <a:xfrm>
            <a:off x="3200400" y="3276600"/>
            <a:ext cx="4724400" cy="3200400"/>
            <a:chOff x="4343400" y="3276600"/>
            <a:chExt cx="3581400" cy="3200400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gray">
            <a:xfrm>
              <a:off x="4343400" y="3276600"/>
              <a:ext cx="3581400" cy="3200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gray">
            <a:xfrm>
              <a:off x="4495800" y="3429000"/>
              <a:ext cx="3276600" cy="2895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noAutofit/>
            </a:bodyPr>
            <a:lstStyle/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char ch = ‘b’;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switch (ch) {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case ‘a’: printf(“%c”, ch);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case ‘b’: printf(“%c”, ch);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case ‘c’: printf(“%c”, ch);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case ‘d’: printf(“%c”, ch);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Lặp vô hạn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32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10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12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457200" y="49149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32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40748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Kết xuất cuối cùng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của giá trị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?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10</a:t>
            </a:r>
          </a:p>
        </p:txBody>
      </p:sp>
      <p:grpSp>
        <p:nvGrpSpPr>
          <p:cNvPr id="13" name="Group 45"/>
          <p:cNvGrpSpPr/>
          <p:nvPr/>
        </p:nvGrpSpPr>
        <p:grpSpPr>
          <a:xfrm>
            <a:off x="3200400" y="3276600"/>
            <a:ext cx="4724400" cy="3200400"/>
            <a:chOff x="4343400" y="3276600"/>
            <a:chExt cx="3581400" cy="3200400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gray">
            <a:xfrm>
              <a:off x="4343400" y="3276600"/>
              <a:ext cx="3581400" cy="3200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gray">
            <a:xfrm>
              <a:off x="4495800" y="3429000"/>
              <a:ext cx="3276600" cy="2895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noAutofit/>
            </a:bodyPr>
            <a:lstStyle/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int S = 0, i = 1;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while (i = 1) {</a:t>
              </a:r>
              <a:b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</a:b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S = S + 2 * i;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i++;</a:t>
              </a:r>
              <a:b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</a:b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if (i &gt;= 5 || S &gt; 30)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  break;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printf(“%d”, S);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Lặp vô hạn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50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45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45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457200" y="33274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55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38985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A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Kết xuất cuối cùng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của giá trị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?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11</a:t>
            </a:r>
          </a:p>
        </p:txBody>
      </p:sp>
      <p:grpSp>
        <p:nvGrpSpPr>
          <p:cNvPr id="13" name="Group 45"/>
          <p:cNvGrpSpPr/>
          <p:nvPr/>
        </p:nvGrpSpPr>
        <p:grpSpPr>
          <a:xfrm>
            <a:off x="3200400" y="3276600"/>
            <a:ext cx="4724400" cy="3200400"/>
            <a:chOff x="4343400" y="3276600"/>
            <a:chExt cx="3581400" cy="3200400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gray">
            <a:xfrm>
              <a:off x="4343400" y="3276600"/>
              <a:ext cx="3581400" cy="3200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gray">
            <a:xfrm>
              <a:off x="4495800" y="3429000"/>
              <a:ext cx="3276600" cy="2895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noAutofit/>
            </a:bodyPr>
            <a:lstStyle/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int i = 1, S = 0;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while (1) {</a:t>
              </a:r>
              <a:b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</a:br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S += i++;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if (i % 10 == 0)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  break;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printf(“%d”, S);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8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7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6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5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457200" y="41148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6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38985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sum bằng bao nhiêu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sau khi vòng lặp d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ướ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i 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đâ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y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kết thúc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?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12</a:t>
            </a:r>
          </a:p>
        </p:txBody>
      </p:sp>
      <p:grpSp>
        <p:nvGrpSpPr>
          <p:cNvPr id="13" name="Group 45"/>
          <p:cNvGrpSpPr/>
          <p:nvPr/>
        </p:nvGrpSpPr>
        <p:grpSpPr>
          <a:xfrm>
            <a:off x="3200400" y="3276600"/>
            <a:ext cx="4724400" cy="3200400"/>
            <a:chOff x="4343400" y="3276600"/>
            <a:chExt cx="3581400" cy="3200400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gray">
            <a:xfrm>
              <a:off x="4343400" y="3276600"/>
              <a:ext cx="3581400" cy="3200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gray">
            <a:xfrm>
              <a:off x="4495800" y="3429000"/>
              <a:ext cx="3276600" cy="2895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noAutofit/>
            </a:bodyPr>
            <a:lstStyle/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int sum = 0;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int item = 0;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do {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item++;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sum += item;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if (sum &gt; 4)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  break;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 while (item &lt; 5);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Lệnh rẽ nhánh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Khi nào dùng if…then…else, khi nào dùng switch… case?</a:t>
            </a:r>
          </a:p>
        </p:txBody>
      </p:sp>
      <p:sp>
        <p:nvSpPr>
          <p:cNvPr id="60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4684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0 1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0 2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1 3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1 2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457200" y="57150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0 1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40748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Cho biết 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đ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oạn ch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ươ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ng trình sau 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đâ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y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xuất ra màn hình những gì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?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13</a:t>
            </a:r>
          </a:p>
        </p:txBody>
      </p:sp>
      <p:grpSp>
        <p:nvGrpSpPr>
          <p:cNvPr id="13" name="Group 45"/>
          <p:cNvGrpSpPr/>
          <p:nvPr/>
        </p:nvGrpSpPr>
        <p:grpSpPr>
          <a:xfrm>
            <a:off x="3200400" y="3276600"/>
            <a:ext cx="4724400" cy="3200400"/>
            <a:chOff x="4343400" y="3276600"/>
            <a:chExt cx="3581400" cy="3200400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gray">
            <a:xfrm>
              <a:off x="4343400" y="3276600"/>
              <a:ext cx="3581400" cy="3200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gray">
            <a:xfrm>
              <a:off x="4495800" y="3429000"/>
              <a:ext cx="3276600" cy="2895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noAutofit/>
            </a:bodyPr>
            <a:lstStyle/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int i, a = 0;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for (i = 0; i &lt; 3; i++) {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if (i == 2)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  continue;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a += i;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if (i &gt; 1) break;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printf(“%d ”, a);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32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5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14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60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457200" y="33274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60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38985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A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Kết quả cuối cùng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của giá trị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sau vòng lặp?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14</a:t>
            </a:r>
          </a:p>
        </p:txBody>
      </p:sp>
      <p:grpSp>
        <p:nvGrpSpPr>
          <p:cNvPr id="13" name="Group 45"/>
          <p:cNvGrpSpPr/>
          <p:nvPr/>
        </p:nvGrpSpPr>
        <p:grpSpPr>
          <a:xfrm>
            <a:off x="3200400" y="3276600"/>
            <a:ext cx="4724400" cy="3200400"/>
            <a:chOff x="4343400" y="3276600"/>
            <a:chExt cx="3581400" cy="3200400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gray">
            <a:xfrm>
              <a:off x="4343400" y="3276600"/>
              <a:ext cx="3581400" cy="3200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gray">
            <a:xfrm>
              <a:off x="4495800" y="3429000"/>
              <a:ext cx="3276600" cy="2895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noAutofit/>
            </a:bodyPr>
            <a:lstStyle/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int i, S = 0;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for (i = 5; i &lt; 20; i += 2) {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S += i;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if ((i%5 == 0) &amp;&amp; (i%3 == 0))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  break;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printf(“%d”, S);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Kết quả khác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5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8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32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457200" y="41148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8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38985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Kết quả cuối cùng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của giá trị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sau vòng lặp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15</a:t>
            </a:r>
          </a:p>
        </p:txBody>
      </p:sp>
      <p:grpSp>
        <p:nvGrpSpPr>
          <p:cNvPr id="13" name="Group 45"/>
          <p:cNvGrpSpPr/>
          <p:nvPr/>
        </p:nvGrpSpPr>
        <p:grpSpPr>
          <a:xfrm>
            <a:off x="3200400" y="3276600"/>
            <a:ext cx="4724400" cy="3200400"/>
            <a:chOff x="4343400" y="3276600"/>
            <a:chExt cx="3581400" cy="3200400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gray">
            <a:xfrm>
              <a:off x="4343400" y="3276600"/>
              <a:ext cx="3581400" cy="3200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gray">
            <a:xfrm>
              <a:off x="4495800" y="3429000"/>
              <a:ext cx="3276600" cy="2895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noAutofit/>
            </a:bodyPr>
            <a:lstStyle/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int S = 0, i;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for (i = 5; i &lt; 20; i += 2) {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switch (i % 2) {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  case 0: S += S; break;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  case 1: S += 1; break;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}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printf(“%d”, S);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Kết quả khác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4 5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6 12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5 10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457200" y="49276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4 5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40748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Kết quả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của 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đ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oạn ch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ươ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ng trình sau là gì?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16</a:t>
            </a:r>
          </a:p>
        </p:txBody>
      </p:sp>
      <p:grpSp>
        <p:nvGrpSpPr>
          <p:cNvPr id="13" name="Group 45"/>
          <p:cNvGrpSpPr/>
          <p:nvPr/>
        </p:nvGrpSpPr>
        <p:grpSpPr>
          <a:xfrm>
            <a:off x="3200400" y="3276600"/>
            <a:ext cx="4724400" cy="3200400"/>
            <a:chOff x="4343400" y="3276600"/>
            <a:chExt cx="3581400" cy="3200400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gray">
            <a:xfrm>
              <a:off x="4343400" y="3276600"/>
              <a:ext cx="3581400" cy="3200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gray">
            <a:xfrm>
              <a:off x="4495800" y="3429000"/>
              <a:ext cx="3276600" cy="2895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noAutofit/>
            </a:bodyPr>
            <a:lstStyle/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int a[] = {1, 2, 3, 4, 5}, N = 5, i;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for (i = 0; i &lt; N/2; i++)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a[i] = a[N – i + 1];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printf(“%d %d”, a[3], a[4]);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5 3 1 2 3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5 4 3 2 1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1 2 3 4 5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3 4 1 5 2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457200" y="49149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5 4 3 2 1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40748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Kết quả của 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đ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oạn ch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ươ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ng trình sau?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17</a:t>
            </a:r>
          </a:p>
        </p:txBody>
      </p:sp>
      <p:grpSp>
        <p:nvGrpSpPr>
          <p:cNvPr id="13" name="Group 45"/>
          <p:cNvGrpSpPr/>
          <p:nvPr/>
        </p:nvGrpSpPr>
        <p:grpSpPr>
          <a:xfrm>
            <a:off x="3200400" y="3276600"/>
            <a:ext cx="4724400" cy="3200400"/>
            <a:chOff x="4343400" y="3276600"/>
            <a:chExt cx="3581400" cy="3200400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gray">
            <a:xfrm>
              <a:off x="4343400" y="3276600"/>
              <a:ext cx="3581400" cy="3200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gray">
            <a:xfrm>
              <a:off x="4495800" y="3429000"/>
              <a:ext cx="3276600" cy="2895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noAutofit/>
            </a:bodyPr>
            <a:lstStyle/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int a[] = {3, 4, 1, 5, 2}, N=5, x, y, t;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for (x = 0; x &lt; N; x++)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for (y = 0; y &lt; N; y++)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  if (a[x] &gt; a[y]) {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      t = a[x];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      a[x] = a[y];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      a[y] = t;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    }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for (x = 0; x &lt; N; x++)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printf(“%d ”, a[x]);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Tìm max của a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Đảo ng</a:t>
              </a:r>
              <a:r>
                <a:rPr lang="vi-VN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ượ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c a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Sắp xếp a giảm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Kô thay </a:t>
              </a:r>
              <a:r>
                <a:rPr lang="vi-VN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đổ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i a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457200" y="49276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Đảo ng</a:t>
              </a:r>
              <a:r>
                <a:rPr lang="vi-VN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ượ</a:t>
              </a:r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c a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40748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Chức n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ă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ng của 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đ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oạn ch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ươ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ng trình sau là gì?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18</a:t>
            </a:r>
          </a:p>
        </p:txBody>
      </p:sp>
      <p:grpSp>
        <p:nvGrpSpPr>
          <p:cNvPr id="13" name="Group 45"/>
          <p:cNvGrpSpPr/>
          <p:nvPr/>
        </p:nvGrpSpPr>
        <p:grpSpPr>
          <a:xfrm>
            <a:off x="3200400" y="3276600"/>
            <a:ext cx="4724400" cy="3200400"/>
            <a:chOff x="4343400" y="3276600"/>
            <a:chExt cx="3581400" cy="3200400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gray">
            <a:xfrm>
              <a:off x="4343400" y="3276600"/>
              <a:ext cx="3581400" cy="3200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gray">
            <a:xfrm>
              <a:off x="4495800" y="3429000"/>
              <a:ext cx="3276600" cy="2895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noAutofit/>
            </a:bodyPr>
            <a:lstStyle/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int a[] = {3, 4, 1, 5, 2}, N = 5, i, k;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for (i = 0; i &lt; N/2; i++) {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k = a[i];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a[i] = a[N – i – 1];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a[N – i – 1] = k;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}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for (i = 0; i &lt; N; i++)</a:t>
              </a:r>
            </a:p>
            <a:p>
              <a:pPr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printf(“%d ”, a[i]);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Tự luận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464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>
            <a:hlinkClick r:id="rId3" action="ppaction://hlinksldjump"/>
          </p:cNvPr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4440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Viết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hàm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tính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trả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về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ngày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của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một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tháng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thuộc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một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năm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trước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(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không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cần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kiểm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tra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tính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hợp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lệ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của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tháng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năm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trước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này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).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Nguyên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mẫu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hàm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như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sau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algn="ctr" eaLnBrk="0" hangingPunct="0"/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TinhSoNgayTrongThang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nm);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Tự luận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464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4440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Viết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hàm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kiểm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tra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xem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mảng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nguyên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a,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lượng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phần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tử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n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trước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phải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mảng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toàn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các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nguyên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tố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trong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đoạn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từ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x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đến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y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trước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hay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không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Nếu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đúng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trả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về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1,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ngược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lại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trả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về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0.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Nguyên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mẫu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hàm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như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sau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algn="ctr" eaLnBrk="0" hangingPunct="0"/>
            <a:r>
              <a:rPr lang="en-US" sz="235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sz="235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35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KiemTraToanSNT</a:t>
            </a:r>
            <a:r>
              <a:rPr lang="en-US" sz="235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sz="235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sz="235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a[], </a:t>
            </a:r>
            <a:r>
              <a:rPr lang="en-US" sz="235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sz="235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n, </a:t>
            </a:r>
            <a:r>
              <a:rPr lang="en-US" sz="235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sz="235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x, </a:t>
            </a:r>
            <a:r>
              <a:rPr lang="en-US" sz="235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sz="235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y);</a:t>
            </a:r>
          </a:p>
          <a:p>
            <a:pPr algn="just" eaLnBrk="0" hangingPunct="0"/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 eaLnBrk="0" hangingPunct="0"/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Ví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dụ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algn="just" eaLnBrk="0" hangingPunct="0"/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a = {2, 3,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4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, 7}, n = 4, x = 2, y = 8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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0</a:t>
            </a:r>
          </a:p>
          <a:p>
            <a:pPr algn="just" eaLnBrk="0" hangingPunct="0"/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a = {2, 3, 5,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7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}, n = 4, x = 2, y = 5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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0</a:t>
            </a:r>
          </a:p>
          <a:p>
            <a:pPr algn="just" eaLnBrk="0" hangingPunct="0"/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a = {2, 3, 5, 7}, n = 4, x = 2, y = 8 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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1</a:t>
            </a:r>
            <a:endParaRPr lang="en-US" sz="24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Tự luận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464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4440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Viết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hàm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sắp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xếp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giảm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dần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mảng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nguyên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a,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lượng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phần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tử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n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trước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và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trả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về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lần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đã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thực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việc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đổi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chỗ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(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hoán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vị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).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Nguyên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mẫu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hàm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như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sau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algn="ctr" eaLnBrk="0" hangingPunct="0"/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SapXepGiamDan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a[],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n);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Tự luận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46482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>
            <a:hlinkClick r:id="" action="ppaction://noaction"/>
          </p:cNvPr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44402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Gọi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n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một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nguyên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d</a:t>
            </a:r>
            <a:r>
              <a:rPr lang="vi-V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ươ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algn="just" eaLnBrk="0" hangingPunct="0"/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Viết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hàm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tính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tổng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các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chữ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xuất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trong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n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Thao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tác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này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vi-V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đượ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thực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hiện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liên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tiếp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cho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đế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khi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tổng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tìm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vi-VN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đượ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là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có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một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chữ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số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Hàm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trả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về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kết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quả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cuối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cùng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.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Nguyên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mẫu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hàm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nh</a:t>
            </a:r>
            <a:r>
              <a:rPr lang="vi-VN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ư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sau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:</a:t>
            </a:r>
          </a:p>
          <a:p>
            <a:pPr algn="ctr" eaLnBrk="0" hangingPunct="0"/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SumNumbers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(</a:t>
            </a:r>
            <a:r>
              <a:rPr lang="en-US" sz="2400" dirty="0" err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int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n);</a:t>
            </a:r>
          </a:p>
          <a:p>
            <a:pPr algn="just" eaLnBrk="0" hangingPunct="0"/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  <a:p>
            <a:pPr algn="just" eaLnBrk="0" hangingPunct="0"/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Ví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dụ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: n = 1989</a:t>
            </a:r>
          </a:p>
          <a:p>
            <a:pPr algn="just" eaLnBrk="0" hangingPunct="0">
              <a:buFont typeface="Wingdings"/>
              <a:buChar char="è"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1 + 9 + 8 + 9 = 27</a:t>
            </a:r>
          </a:p>
          <a:p>
            <a:pPr algn="just" eaLnBrk="0" hangingPunct="0">
              <a:buFont typeface="Wingdings"/>
              <a:buChar char="è"/>
            </a:pP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2 + 7 = 9</a:t>
            </a:r>
          </a:p>
          <a:p>
            <a:pPr algn="just" eaLnBrk="0" hangingPunct="0"/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Vậy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tổng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cuối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cùng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</a:t>
            </a:r>
            <a:r>
              <a:rPr lang="en-US" sz="24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là</a:t>
            </a:r>
            <a:r>
              <a:rPr lang="en-US" sz="2400" dirty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 9.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Vòng lặp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Khi nào dùng vòng lặp for() {}, khi nào dùng vòng lặp while () { }?</a:t>
            </a:r>
          </a:p>
        </p:txBody>
      </p:sp>
      <p:sp>
        <p:nvSpPr>
          <p:cNvPr id="60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AutoShape 47">
            <a:extLst>
              <a:ext uri="{FF2B5EF4-FFF2-40B4-BE49-F238E27FC236}">
                <a16:creationId xmlns:a16="http://schemas.microsoft.com/office/drawing/2014/main" id="{170EE46D-D2B9-4F82-9B34-212ABC7BAB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2981" y="3517791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AutoShape 48">
            <a:extLst>
              <a:ext uri="{FF2B5EF4-FFF2-40B4-BE49-F238E27FC236}">
                <a16:creationId xmlns:a16="http://schemas.microsoft.com/office/drawing/2014/main" id="{1CD97478-CF5E-4471-86BE-EA4F0D4B34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1981" y="3398729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49">
            <a:extLst>
              <a:ext uri="{FF2B5EF4-FFF2-40B4-BE49-F238E27FC236}">
                <a16:creationId xmlns:a16="http://schemas.microsoft.com/office/drawing/2014/main" id="{57231AD6-BFB8-4E11-AAA7-FF866F2C339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213981" y="3573353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Vòng lặp while(){} khác vòng lặp do {}while() ở điểm nào?</a:t>
            </a:r>
          </a:p>
        </p:txBody>
      </p:sp>
      <p:sp>
        <p:nvSpPr>
          <p:cNvPr id="11" name="Text Box 50">
            <a:extLst>
              <a:ext uri="{FF2B5EF4-FFF2-40B4-BE49-F238E27FC236}">
                <a16:creationId xmlns:a16="http://schemas.microsoft.com/office/drawing/2014/main" id="{1C8942D9-725E-45F4-B44A-A72AF12ED7C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28181" y="3517791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51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(function)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Tại sao cần có hàm?</a:t>
            </a:r>
          </a:p>
        </p:txBody>
      </p:sp>
      <p:sp>
        <p:nvSpPr>
          <p:cNvPr id="60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5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AutoShape 47">
            <a:extLst>
              <a:ext uri="{FF2B5EF4-FFF2-40B4-BE49-F238E27FC236}">
                <a16:creationId xmlns:a16="http://schemas.microsoft.com/office/drawing/2014/main" id="{170EE46D-D2B9-4F82-9B34-212ABC7BABD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3756818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AutoShape 48">
            <a:extLst>
              <a:ext uri="{FF2B5EF4-FFF2-40B4-BE49-F238E27FC236}">
                <a16:creationId xmlns:a16="http://schemas.microsoft.com/office/drawing/2014/main" id="{1CD97478-CF5E-4471-86BE-EA4F0D4B34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81000" y="3637756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49">
            <a:extLst>
              <a:ext uri="{FF2B5EF4-FFF2-40B4-BE49-F238E27FC236}">
                <a16:creationId xmlns:a16="http://schemas.microsoft.com/office/drawing/2014/main" id="{57231AD6-BFB8-4E11-AAA7-FF866F2C339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143000" y="3812380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Phân biệt các khái niệm tham số, tham trị, tham biến </a:t>
            </a:r>
          </a:p>
        </p:txBody>
      </p:sp>
      <p:sp>
        <p:nvSpPr>
          <p:cNvPr id="11" name="Text Box 50">
            <a:extLst>
              <a:ext uri="{FF2B5EF4-FFF2-40B4-BE49-F238E27FC236}">
                <a16:creationId xmlns:a16="http://schemas.microsoft.com/office/drawing/2014/main" id="{1C8942D9-725E-45F4-B44A-A72AF12ED7C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57200" y="3756818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>
                <a:solidFill>
                  <a:schemeClr val="bg1"/>
                </a:solidFill>
              </a:rPr>
              <a:t>3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84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(function)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578B69E-5FC5-4F79-AE30-8623B7972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56518"/>
            <a:ext cx="5943600" cy="4663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nsolas" pitchFamily="49" charset="0"/>
              </a:rPr>
              <a:t>void main()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nsolas" pitchFamily="49" charset="0"/>
              </a:rPr>
              <a:t>{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int a, b;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a= 5; b= 7; 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</a:t>
            </a:r>
          </a:p>
          <a:p>
            <a:pPr marL="571500" indent="-571500">
              <a:spcBef>
                <a:spcPts val="600"/>
              </a:spcBef>
              <a:defRPr/>
            </a:pPr>
            <a:endParaRPr lang="en-US" sz="2200">
              <a:latin typeface="Consolas" pitchFamily="49" charset="0"/>
            </a:endParaRP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a= 7; b= 5; 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</a:t>
            </a:r>
          </a:p>
          <a:p>
            <a:pPr marL="571500" indent="-571500">
              <a:spcBef>
                <a:spcPts val="600"/>
              </a:spcBef>
              <a:defRPr/>
            </a:pPr>
            <a:endParaRPr lang="en-US" sz="2200">
              <a:latin typeface="Consolas" pitchFamily="49" charset="0"/>
            </a:endParaRPr>
          </a:p>
          <a:p>
            <a:pPr marL="571500" indent="-571500">
              <a:spcBef>
                <a:spcPts val="600"/>
              </a:spcBef>
              <a:defRPr/>
            </a:pPr>
            <a:endParaRPr lang="en-US" sz="2200">
              <a:latin typeface="Consolas" pitchFamily="49" charset="0"/>
            </a:endParaRP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}</a:t>
            </a:r>
            <a:endParaRPr lang="en-US" sz="2400">
              <a:latin typeface="Tahoma" pitchFamily="34" charset="0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4C44ED-693D-4751-B16F-13600BCC351B}"/>
              </a:ext>
            </a:extLst>
          </p:cNvPr>
          <p:cNvSpPr/>
          <p:nvPr/>
        </p:nvSpPr>
        <p:spPr>
          <a:xfrm>
            <a:off x="1371600" y="2971800"/>
            <a:ext cx="4267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Đoạn code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C1BC96-5216-44F2-9743-D665972D58DC}"/>
              </a:ext>
            </a:extLst>
          </p:cNvPr>
          <p:cNvSpPr/>
          <p:nvPr/>
        </p:nvSpPr>
        <p:spPr>
          <a:xfrm>
            <a:off x="1371600" y="4343400"/>
            <a:ext cx="4267200" cy="762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Đoạn code B</a:t>
            </a:r>
          </a:p>
        </p:txBody>
      </p:sp>
    </p:spTree>
    <p:extLst>
      <p:ext uri="{BB962C8B-B14F-4D97-AF65-F5344CB8AC3E}">
        <p14:creationId xmlns:p14="http://schemas.microsoft.com/office/powerpoint/2010/main" val="136263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(function)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578B69E-5FC5-4F79-AE30-8623B7972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46955"/>
            <a:ext cx="5943600" cy="5887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nsolas" pitchFamily="49" charset="0"/>
              </a:rPr>
              <a:t>void HamA()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nsolas" pitchFamily="49" charset="0"/>
              </a:rPr>
              <a:t>{</a:t>
            </a:r>
          </a:p>
          <a:p>
            <a:pPr marL="571500" indent="-571500">
              <a:lnSpc>
                <a:spcPct val="90000"/>
              </a:lnSpc>
              <a:defRPr/>
            </a:pPr>
            <a:endParaRPr lang="en-US" sz="2200">
              <a:latin typeface="Consolas" pitchFamily="49" charset="0"/>
            </a:endParaRP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nsolas" pitchFamily="49" charset="0"/>
              </a:rPr>
              <a:t>}</a:t>
            </a:r>
          </a:p>
          <a:p>
            <a:pPr marL="571500" indent="-571500">
              <a:lnSpc>
                <a:spcPct val="90000"/>
              </a:lnSpc>
              <a:defRPr/>
            </a:pPr>
            <a:endParaRPr lang="en-US" sz="2200">
              <a:latin typeface="Consolas" pitchFamily="49" charset="0"/>
            </a:endParaRP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nsolas" pitchFamily="49" charset="0"/>
              </a:rPr>
              <a:t>void HamB()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nsolas" pitchFamily="49" charset="0"/>
              </a:rPr>
              <a:t>{</a:t>
            </a:r>
          </a:p>
          <a:p>
            <a:pPr marL="571500" indent="-571500">
              <a:lnSpc>
                <a:spcPct val="90000"/>
              </a:lnSpc>
              <a:defRPr/>
            </a:pPr>
            <a:endParaRPr lang="en-US" sz="2200">
              <a:latin typeface="Consolas" pitchFamily="49" charset="0"/>
            </a:endParaRP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nsolas" pitchFamily="49" charset="0"/>
              </a:rPr>
              <a:t>}</a:t>
            </a:r>
          </a:p>
          <a:p>
            <a:pPr marL="571500" indent="-571500">
              <a:lnSpc>
                <a:spcPct val="90000"/>
              </a:lnSpc>
              <a:defRPr/>
            </a:pPr>
            <a:endParaRPr lang="en-US" sz="2200">
              <a:latin typeface="Consolas" pitchFamily="49" charset="0"/>
            </a:endParaRPr>
          </a:p>
          <a:p>
            <a:pPr marL="571500" indent="-571500">
              <a:spcBef>
                <a:spcPts val="0"/>
              </a:spcBef>
              <a:defRPr/>
            </a:pPr>
            <a:r>
              <a:rPr lang="en-US" sz="2200">
                <a:latin typeface="Consolas" pitchFamily="49" charset="0"/>
              </a:rPr>
              <a:t>void main()</a:t>
            </a:r>
          </a:p>
          <a:p>
            <a:pPr marL="571500" indent="-571500">
              <a:spcBef>
                <a:spcPts val="0"/>
              </a:spcBef>
              <a:defRPr/>
            </a:pPr>
            <a:r>
              <a:rPr lang="en-US" sz="2200">
                <a:latin typeface="Consolas" pitchFamily="49" charset="0"/>
              </a:rPr>
              <a:t>{</a:t>
            </a:r>
          </a:p>
          <a:p>
            <a:pPr marL="571500" indent="-571500">
              <a:spcBef>
                <a:spcPts val="0"/>
              </a:spcBef>
              <a:defRPr/>
            </a:pPr>
            <a:r>
              <a:rPr lang="en-US" sz="2200">
                <a:latin typeface="Consolas" pitchFamily="49" charset="0"/>
              </a:rPr>
              <a:t>	int a, b;</a:t>
            </a:r>
          </a:p>
          <a:p>
            <a:pPr marL="571500" indent="-571500">
              <a:spcBef>
                <a:spcPts val="0"/>
              </a:spcBef>
              <a:defRPr/>
            </a:pPr>
            <a:r>
              <a:rPr lang="en-US" sz="2200">
                <a:latin typeface="Consolas" pitchFamily="49" charset="0"/>
              </a:rPr>
              <a:t>	a= 5; b= 7; </a:t>
            </a:r>
          </a:p>
          <a:p>
            <a:pPr marL="571500" indent="-571500">
              <a:spcBef>
                <a:spcPts val="0"/>
              </a:spcBef>
              <a:defRPr/>
            </a:pPr>
            <a:r>
              <a:rPr lang="en-US" sz="2200">
                <a:latin typeface="Consolas" pitchFamily="49" charset="0"/>
              </a:rPr>
              <a:t>	HamA();</a:t>
            </a:r>
          </a:p>
          <a:p>
            <a:pPr marL="571500" indent="-571500">
              <a:spcBef>
                <a:spcPts val="0"/>
              </a:spcBef>
              <a:defRPr/>
            </a:pPr>
            <a:r>
              <a:rPr lang="en-US" sz="2200">
                <a:latin typeface="Consolas" pitchFamily="49" charset="0"/>
              </a:rPr>
              <a:t>	a= 7; b= 5;</a:t>
            </a:r>
          </a:p>
          <a:p>
            <a:pPr marL="571500" indent="-571500">
              <a:spcBef>
                <a:spcPts val="0"/>
              </a:spcBef>
              <a:defRPr/>
            </a:pPr>
            <a:r>
              <a:rPr lang="en-US" sz="2200">
                <a:latin typeface="Consolas" pitchFamily="49" charset="0"/>
              </a:rPr>
              <a:t>	HamB(); </a:t>
            </a:r>
          </a:p>
          <a:p>
            <a:pPr marL="571500" indent="-571500">
              <a:spcBef>
                <a:spcPts val="0"/>
              </a:spcBef>
              <a:defRPr/>
            </a:pPr>
            <a:r>
              <a:rPr lang="en-US" sz="2200">
                <a:latin typeface="Consolas" pitchFamily="49" charset="0"/>
              </a:rPr>
              <a:t>}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</a:t>
            </a:r>
          </a:p>
          <a:p>
            <a:pPr marL="571500" indent="-571500">
              <a:spcBef>
                <a:spcPts val="600"/>
              </a:spcBef>
              <a:defRPr/>
            </a:pPr>
            <a:endParaRPr lang="en-US" sz="2200">
              <a:latin typeface="Consolas" pitchFamily="49" charset="0"/>
            </a:endParaRPr>
          </a:p>
          <a:p>
            <a:pPr marL="571500" indent="-571500">
              <a:spcBef>
                <a:spcPts val="600"/>
              </a:spcBef>
              <a:defRPr/>
            </a:pPr>
            <a:endParaRPr lang="en-US" sz="2200">
              <a:latin typeface="Consolas" pitchFamily="49" charset="0"/>
            </a:endParaRP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}</a:t>
            </a:r>
            <a:endParaRPr lang="en-US" sz="2400">
              <a:latin typeface="Tahoma" pitchFamily="34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C1BC96-5216-44F2-9743-D665972D58DC}"/>
              </a:ext>
            </a:extLst>
          </p:cNvPr>
          <p:cNvSpPr/>
          <p:nvPr/>
        </p:nvSpPr>
        <p:spPr>
          <a:xfrm>
            <a:off x="1157614" y="3113756"/>
            <a:ext cx="42672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Đoạn code 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00B699-68C1-4E52-BC7A-00602BB15F39}"/>
              </a:ext>
            </a:extLst>
          </p:cNvPr>
          <p:cNvSpPr/>
          <p:nvPr/>
        </p:nvSpPr>
        <p:spPr>
          <a:xfrm>
            <a:off x="1143000" y="1600200"/>
            <a:ext cx="4267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Đoạn code A</a:t>
            </a:r>
          </a:p>
        </p:txBody>
      </p:sp>
    </p:spTree>
    <p:extLst>
      <p:ext uri="{BB962C8B-B14F-4D97-AF65-F5344CB8AC3E}">
        <p14:creationId xmlns:p14="http://schemas.microsoft.com/office/powerpoint/2010/main" val="4279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(function)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FDA2831-DD81-440B-A7B0-1A4FD6957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0664" y="1100931"/>
            <a:ext cx="5024437" cy="386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90000"/>
              </a:lnSpc>
              <a:defRPr/>
            </a:pPr>
            <a:endParaRPr lang="en-US">
              <a:latin typeface="Courier New" pitchFamily="49" charset="0"/>
              <a:cs typeface="+mn-cs"/>
            </a:endParaRP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urier New" pitchFamily="49" charset="0"/>
              </a:rPr>
              <a:t>	</a:t>
            </a:r>
            <a:r>
              <a:rPr lang="en-US" sz="2000">
                <a:latin typeface="Consolas" pitchFamily="49" charset="0"/>
              </a:rPr>
              <a:t>void HoanVi1(int x, int y)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{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	int z = x; 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	x = y; 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	y = z;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}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void HoanVi2(int &amp;x, int &amp;y)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{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	int z = x; 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	x = y; 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	y = z;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000">
                <a:latin typeface="Consolas" pitchFamily="49" charset="0"/>
              </a:rPr>
              <a:t>	}</a:t>
            </a:r>
          </a:p>
          <a:p>
            <a:pPr marL="571500" indent="-571500">
              <a:lnSpc>
                <a:spcPct val="90000"/>
              </a:lnSpc>
              <a:defRPr/>
            </a:pPr>
            <a:endParaRPr lang="en-US" sz="2200">
              <a:latin typeface="Consolas" pitchFamily="49" charset="0"/>
            </a:endParaRPr>
          </a:p>
          <a:p>
            <a:pPr marL="571500" indent="-571500">
              <a:lnSpc>
                <a:spcPct val="90000"/>
              </a:lnSpc>
              <a:defRPr/>
            </a:pPr>
            <a:endParaRPr lang="en-US" sz="2200">
              <a:latin typeface="Consolas" pitchFamily="49" charset="0"/>
            </a:endParaRP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nsolas" pitchFamily="49" charset="0"/>
                <a:cs typeface="+mn-cs"/>
              </a:rPr>
              <a:t>	</a:t>
            </a:r>
            <a:endParaRPr lang="en-US" sz="2400">
              <a:latin typeface="Tahoma" pitchFamily="34" charset="0"/>
              <a:cs typeface="+mn-cs"/>
            </a:endParaRP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400">
                <a:latin typeface="Consolas" pitchFamily="49" charset="0"/>
                <a:cs typeface="+mn-cs"/>
              </a:rPr>
              <a:t>	</a:t>
            </a:r>
            <a:endParaRPr lang="en-US" sz="2400">
              <a:latin typeface="Tahoma" pitchFamily="34" charset="0"/>
              <a:cs typeface="+mn-cs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578B69E-5FC5-4F79-AE30-8623B7972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265236"/>
            <a:ext cx="4191001" cy="414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nsolas" pitchFamily="49" charset="0"/>
              </a:rPr>
              <a:t>void main()</a:t>
            </a:r>
          </a:p>
          <a:p>
            <a:pPr marL="571500" indent="-571500">
              <a:lnSpc>
                <a:spcPct val="90000"/>
              </a:lnSpc>
              <a:defRPr/>
            </a:pPr>
            <a:r>
              <a:rPr lang="en-US" sz="2200">
                <a:latin typeface="Consolas" pitchFamily="49" charset="0"/>
              </a:rPr>
              <a:t>{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int a, b;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a= 5; b= 7; 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HoanVi1(a, b);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printf(‘%d%d’, a, b);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a= 5; b= 7; 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HoanVi2(a, b);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	printf(‘%d%d’, a, b);</a:t>
            </a:r>
          </a:p>
          <a:p>
            <a:pPr marL="571500" indent="-571500">
              <a:spcBef>
                <a:spcPts val="600"/>
              </a:spcBef>
              <a:defRPr/>
            </a:pPr>
            <a:r>
              <a:rPr lang="en-US" sz="2200">
                <a:latin typeface="Consolas" pitchFamily="49" charset="0"/>
              </a:rPr>
              <a:t>}</a:t>
            </a:r>
            <a:endParaRPr lang="en-US" sz="2400">
              <a:latin typeface="Tahoma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16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int length; float width;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Khai báo biến nào sau 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đâ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y </a:t>
            </a:r>
            <a:r>
              <a:rPr lang="vi-VN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đú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ng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?</a:t>
            </a:r>
          </a:p>
        </p:txBody>
      </p:sp>
      <p:grpSp>
        <p:nvGrpSpPr>
          <p:cNvPr id="6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int length, float width;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8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int length; width;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10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int length, int width;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sp>
        <p:nvSpPr>
          <p:cNvPr id="60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grpSp>
        <p:nvGrpSpPr>
          <p:cNvPr id="12" name="Group 58"/>
          <p:cNvGrpSpPr/>
          <p:nvPr/>
        </p:nvGrpSpPr>
        <p:grpSpPr>
          <a:xfrm>
            <a:off x="457200" y="33147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int length; float width;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389850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/>
          <p:nvPr/>
        </p:nvGrpSpPr>
        <p:grpSpPr>
          <a:xfrm>
            <a:off x="457200" y="5715000"/>
            <a:ext cx="7467600" cy="685800"/>
            <a:chOff x="457200" y="3309937"/>
            <a:chExt cx="7467600" cy="685800"/>
          </a:xfrm>
        </p:grpSpPr>
        <p:sp>
          <p:nvSpPr>
            <p:cNvPr id="40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Ch</a:t>
              </a:r>
              <a:r>
                <a:rPr lang="vi-VN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ươ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ng trình bị lỗi do x </a:t>
              </a:r>
              <a:r>
                <a:rPr lang="vi-VN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đượ</a:t>
              </a:r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c khai báo lại</a:t>
              </a:r>
            </a:p>
          </p:txBody>
        </p:sp>
        <p:grpSp>
          <p:nvGrpSpPr>
            <p:cNvPr id="3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43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D</a:t>
                </a:r>
              </a:p>
            </p:txBody>
          </p:sp>
        </p:grpSp>
      </p:grpSp>
      <p:grpSp>
        <p:nvGrpSpPr>
          <p:cNvPr id="6" name="Group 32"/>
          <p:cNvGrpSpPr/>
          <p:nvPr/>
        </p:nvGrpSpPr>
        <p:grpSpPr>
          <a:xfrm>
            <a:off x="457200" y="4910137"/>
            <a:ext cx="7467600" cy="685800"/>
            <a:chOff x="457200" y="3309937"/>
            <a:chExt cx="7467600" cy="685800"/>
          </a:xfrm>
        </p:grpSpPr>
        <p:sp>
          <p:nvSpPr>
            <p:cNvPr id="34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x = 2, y = 2</a:t>
              </a:r>
            </a:p>
          </p:txBody>
        </p:sp>
        <p:grpSp>
          <p:nvGrpSpPr>
            <p:cNvPr id="7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37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40748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C</a:t>
                </a:r>
              </a:p>
            </p:txBody>
          </p:sp>
        </p:grpSp>
      </p:grpSp>
      <p:grpSp>
        <p:nvGrpSpPr>
          <p:cNvPr id="8" name="Group 24"/>
          <p:cNvGrpSpPr/>
          <p:nvPr/>
        </p:nvGrpSpPr>
        <p:grpSpPr>
          <a:xfrm>
            <a:off x="457200" y="4114800"/>
            <a:ext cx="7467600" cy="685800"/>
            <a:chOff x="457200" y="3309937"/>
            <a:chExt cx="7467600" cy="685800"/>
          </a:xfrm>
        </p:grpSpPr>
        <p:sp>
          <p:nvSpPr>
            <p:cNvPr id="26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x = 2, y = 1</a:t>
              </a:r>
            </a:p>
          </p:txBody>
        </p:sp>
        <p:grpSp>
          <p:nvGrpSpPr>
            <p:cNvPr id="9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29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B</a:t>
                </a:r>
              </a:p>
            </p:txBody>
          </p:sp>
        </p:grpSp>
      </p:grpSp>
      <p:grpSp>
        <p:nvGrpSpPr>
          <p:cNvPr id="10" name="Group 23"/>
          <p:cNvGrpSpPr/>
          <p:nvPr/>
        </p:nvGrpSpPr>
        <p:grpSpPr>
          <a:xfrm>
            <a:off x="457200" y="3309937"/>
            <a:ext cx="7467600" cy="685800"/>
            <a:chOff x="457200" y="3309937"/>
            <a:chExt cx="7467600" cy="685800"/>
          </a:xfrm>
        </p:grpSpPr>
        <p:sp>
          <p:nvSpPr>
            <p:cNvPr id="53" name="AutoShape 62"/>
            <p:cNvSpPr>
              <a:spLocks noChangeArrowheads="1"/>
            </p:cNvSpPr>
            <p:nvPr/>
          </p:nvSpPr>
          <p:spPr bwMode="gray">
            <a:xfrm>
              <a:off x="838200" y="3429000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Text Box 64"/>
            <p:cNvSpPr txBox="1">
              <a:spLocks noChangeArrowheads="1"/>
            </p:cNvSpPr>
            <p:nvPr/>
          </p:nvSpPr>
          <p:spPr bwMode="gray">
            <a:xfrm>
              <a:off x="1295400" y="3484562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x = 1, y = 2</a:t>
              </a:r>
            </a:p>
          </p:txBody>
        </p:sp>
        <p:grpSp>
          <p:nvGrpSpPr>
            <p:cNvPr id="11" name="Group 17"/>
            <p:cNvGrpSpPr/>
            <p:nvPr/>
          </p:nvGrpSpPr>
          <p:grpSpPr>
            <a:xfrm>
              <a:off x="457200" y="3309937"/>
              <a:ext cx="685800" cy="685800"/>
              <a:chOff x="457200" y="3309937"/>
              <a:chExt cx="685800" cy="685800"/>
            </a:xfrm>
          </p:grpSpPr>
          <p:sp>
            <p:nvSpPr>
              <p:cNvPr id="54" name="AutoShape 63"/>
              <p:cNvSpPr>
                <a:spLocks noChangeArrowheads="1"/>
              </p:cNvSpPr>
              <p:nvPr/>
            </p:nvSpPr>
            <p:spPr bwMode="gray">
              <a:xfrm>
                <a:off x="457200" y="3309937"/>
                <a:ext cx="685800" cy="685800"/>
              </a:xfrm>
              <a:prstGeom prst="diamond">
                <a:avLst/>
              </a:prstGeom>
              <a:solidFill>
                <a:schemeClr val="folHlink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65"/>
              <p:cNvSpPr txBox="1">
                <a:spLocks noChangeArrowheads="1"/>
              </p:cNvSpPr>
              <p:nvPr/>
            </p:nvSpPr>
            <p:spPr bwMode="gray">
              <a:xfrm>
                <a:off x="611188" y="3408362"/>
                <a:ext cx="389850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>
                    <a:solidFill>
                      <a:schemeClr val="bg1"/>
                    </a:solidFill>
                  </a:rPr>
                  <a:t>A</a:t>
                </a:r>
              </a:p>
            </p:txBody>
          </p:sp>
        </p:grpSp>
      </p:grpSp>
      <p:grpSp>
        <p:nvGrpSpPr>
          <p:cNvPr id="12" name="Group 58"/>
          <p:cNvGrpSpPr/>
          <p:nvPr/>
        </p:nvGrpSpPr>
        <p:grpSpPr>
          <a:xfrm>
            <a:off x="464343" y="4927600"/>
            <a:ext cx="7467600" cy="685800"/>
            <a:chOff x="1143000" y="1066800"/>
            <a:chExt cx="7467600" cy="685800"/>
          </a:xfrm>
        </p:grpSpPr>
        <p:sp>
          <p:nvSpPr>
            <p:cNvPr id="48" name="AutoShape 62"/>
            <p:cNvSpPr>
              <a:spLocks noChangeArrowheads="1"/>
            </p:cNvSpPr>
            <p:nvPr/>
          </p:nvSpPr>
          <p:spPr bwMode="gray">
            <a:xfrm>
              <a:off x="1524000" y="1185863"/>
              <a:ext cx="7086600" cy="457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64"/>
            <p:cNvSpPr txBox="1">
              <a:spLocks noChangeArrowheads="1"/>
            </p:cNvSpPr>
            <p:nvPr/>
          </p:nvSpPr>
          <p:spPr bwMode="gray">
            <a:xfrm>
              <a:off x="1981200" y="1241425"/>
              <a:ext cx="6477000" cy="369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x = 2, y = 2</a:t>
              </a:r>
            </a:p>
          </p:txBody>
        </p:sp>
        <p:sp>
          <p:nvSpPr>
            <p:cNvPr id="57" name="AutoShape 63"/>
            <p:cNvSpPr>
              <a:spLocks noChangeArrowheads="1"/>
            </p:cNvSpPr>
            <p:nvPr/>
          </p:nvSpPr>
          <p:spPr bwMode="gray">
            <a:xfrm>
              <a:off x="1143000" y="1066800"/>
              <a:ext cx="685800" cy="685800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gray">
            <a:xfrm>
              <a:off x="1296988" y="1165225"/>
              <a:ext cx="40748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Trắc nghiệm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KTLT - Ôn tập lập trình cơ bản</a:t>
            </a:r>
            <a:endParaRPr lang="en-US"/>
          </a:p>
        </p:txBody>
      </p:sp>
      <p:sp>
        <p:nvSpPr>
          <p:cNvPr id="32" name="AutoShape 47"/>
          <p:cNvSpPr>
            <a:spLocks noChangeArrowheads="1"/>
          </p:cNvSpPr>
          <p:nvPr/>
        </p:nvSpPr>
        <p:spPr bwMode="gray">
          <a:xfrm>
            <a:off x="838200" y="1524000"/>
            <a:ext cx="7086600" cy="14271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gray">
          <a:xfrm>
            <a:off x="457200" y="1404938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49"/>
          <p:cNvSpPr txBox="1">
            <a:spLocks noChangeArrowheads="1"/>
          </p:cNvSpPr>
          <p:nvPr/>
        </p:nvSpPr>
        <p:spPr bwMode="gray">
          <a:xfrm>
            <a:off x="1219200" y="1579562"/>
            <a:ext cx="6400800" cy="1316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 anchorCtr="0">
            <a:noAutofit/>
          </a:bodyPr>
          <a:lstStyle/>
          <a:p>
            <a:pPr algn="just" eaLnBrk="0" hangingPunct="0"/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Chọn </a:t>
            </a:r>
            <a:r>
              <a:rPr lang="en-US" sz="24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kết quả in ra màn hình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 của 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đ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oạn ch</a:t>
            </a:r>
            <a:r>
              <a:rPr lang="vi-VN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ươ</a:t>
            </a:r>
            <a:r>
              <a:rPr lang="en-US" sz="240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ng trình sau:</a:t>
            </a:r>
          </a:p>
        </p:txBody>
      </p:sp>
      <p:sp>
        <p:nvSpPr>
          <p:cNvPr id="39" name="Text Box 50"/>
          <p:cNvSpPr txBox="1">
            <a:spLocks noChangeArrowheads="1"/>
          </p:cNvSpPr>
          <p:nvPr/>
        </p:nvSpPr>
        <p:spPr bwMode="gray">
          <a:xfrm>
            <a:off x="533400" y="1524000"/>
            <a:ext cx="52770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 anchorCtr="1">
            <a:no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grpSp>
        <p:nvGrpSpPr>
          <p:cNvPr id="13" name="Group 45"/>
          <p:cNvGrpSpPr/>
          <p:nvPr/>
        </p:nvGrpSpPr>
        <p:grpSpPr>
          <a:xfrm>
            <a:off x="3200400" y="3276600"/>
            <a:ext cx="4724400" cy="2514600"/>
            <a:chOff x="4343400" y="3276600"/>
            <a:chExt cx="3581400" cy="3200400"/>
          </a:xfrm>
        </p:grpSpPr>
        <p:sp>
          <p:nvSpPr>
            <p:cNvPr id="42" name="AutoShape 47"/>
            <p:cNvSpPr>
              <a:spLocks noChangeArrowheads="1"/>
            </p:cNvSpPr>
            <p:nvPr/>
          </p:nvSpPr>
          <p:spPr bwMode="gray">
            <a:xfrm>
              <a:off x="4343400" y="3276600"/>
              <a:ext cx="3581400" cy="32004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gray">
            <a:xfrm>
              <a:off x="4495800" y="3429000"/>
              <a:ext cx="3276600" cy="28956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anchor="ctr" anchorCtr="0">
              <a:noAutofit/>
            </a:bodyPr>
            <a:lstStyle/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void main()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{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int x = 1;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int y = x = x + 1;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    printf(“x = %d, y = %d”, x, y);</a:t>
              </a:r>
            </a:p>
            <a:p>
              <a:pPr algn="just" eaLnBrk="0" hangingPunct="0"/>
              <a:r>
                <a:rPr lang="en-US" sz="2000">
                  <a:solidFill>
                    <a:schemeClr val="tx1">
                      <a:lumMod val="60000"/>
                      <a:lumOff val="40000"/>
                    </a:schemeClr>
                  </a:solidFill>
                  <a:latin typeface="Tahoma" pitchFamily="34" charset="0"/>
                  <a:cs typeface="Tahoma" pitchFamily="34" charset="0"/>
                </a:rPr>
                <a:t>{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8 - &amp;quot;Trắc nghiệm&amp;quot;&quot;/&gt;&lt;property id=&quot;20307&quot; value=&quot;303&quot;/&gt;&lt;/object&gt;&lt;object type=&quot;3&quot; unique_id=&quot;10005&quot;&gt;&lt;property id=&quot;20148&quot; value=&quot;5&quot;/&gt;&lt;property id=&quot;20300&quot; value=&quot;Slide 9 - &amp;quot;Trắc nghiệm&amp;quot;&quot;/&gt;&lt;property id=&quot;20307&quot; value=&quot;304&quot;/&gt;&lt;/object&gt;&lt;object type=&quot;3&quot; unique_id=&quot;10006&quot;&gt;&lt;property id=&quot;20148&quot; value=&quot;5&quot;/&gt;&lt;property id=&quot;20300&quot; value=&quot;Slide 10 - &amp;quot;Trắc nghiệm&amp;quot;&quot;/&gt;&lt;property id=&quot;20307&quot; value=&quot;305&quot;/&gt;&lt;/object&gt;&lt;object type=&quot;3&quot; unique_id=&quot;10007&quot;&gt;&lt;property id=&quot;20148&quot; value=&quot;5&quot;/&gt;&lt;property id=&quot;20300&quot; value=&quot;Slide 11 - &amp;quot;Trắc nghiệm&amp;quot;&quot;/&gt;&lt;property id=&quot;20307&quot; value=&quot;306&quot;/&gt;&lt;/object&gt;&lt;object type=&quot;3&quot; unique_id=&quot;10008&quot;&gt;&lt;property id=&quot;20148&quot; value=&quot;5&quot;/&gt;&lt;property id=&quot;20300&quot; value=&quot;Slide 12 - &amp;quot;Trắc nghiệm&amp;quot;&quot;/&gt;&lt;property id=&quot;20307&quot; value=&quot;307&quot;/&gt;&lt;/object&gt;&lt;object type=&quot;3&quot; unique_id=&quot;10009&quot;&gt;&lt;property id=&quot;20148&quot; value=&quot;5&quot;/&gt;&lt;property id=&quot;20300&quot; value=&quot;Slide 13 - &amp;quot;Trắc nghiệm&amp;quot;&quot;/&gt;&lt;property id=&quot;20307&quot; value=&quot;308&quot;/&gt;&lt;/object&gt;&lt;object type=&quot;3&quot; unique_id=&quot;10010&quot;&gt;&lt;property id=&quot;20148&quot; value=&quot;5&quot;/&gt;&lt;property id=&quot;20300&quot; value=&quot;Slide 14 - &amp;quot;Trắc nghiệm&amp;quot;&quot;/&gt;&lt;property id=&quot;20307&quot; value=&quot;309&quot;/&gt;&lt;/object&gt;&lt;object type=&quot;3&quot; unique_id=&quot;10011&quot;&gt;&lt;property id=&quot;20148&quot; value=&quot;5&quot;/&gt;&lt;property id=&quot;20300&quot; value=&quot;Slide 15 - &amp;quot;Trắc nghiệm&amp;quot;&quot;/&gt;&lt;property id=&quot;20307&quot; value=&quot;310&quot;/&gt;&lt;/object&gt;&lt;object type=&quot;3&quot; unique_id=&quot;10012&quot;&gt;&lt;property id=&quot;20148&quot; value=&quot;5&quot;/&gt;&lt;property id=&quot;20300&quot; value=&quot;Slide 16 - &amp;quot;Trắc nghiệm&amp;quot;&quot;/&gt;&lt;property id=&quot;20307&quot; value=&quot;311&quot;/&gt;&lt;/object&gt;&lt;object type=&quot;3&quot; unique_id=&quot;10013&quot;&gt;&lt;property id=&quot;20148&quot; value=&quot;5&quot;/&gt;&lt;property id=&quot;20300&quot; value=&quot;Slide 17 - &amp;quot;Trắc nghiệm&amp;quot;&quot;/&gt;&lt;property id=&quot;20307&quot; value=&quot;312&quot;/&gt;&lt;/object&gt;&lt;object type=&quot;3&quot; unique_id=&quot;10014&quot;&gt;&lt;property id=&quot;20148&quot; value=&quot;5&quot;/&gt;&lt;property id=&quot;20300&quot; value=&quot;Slide 18 - &amp;quot;Trắc nghiệm&amp;quot;&quot;/&gt;&lt;property id=&quot;20307&quot; value=&quot;313&quot;/&gt;&lt;/object&gt;&lt;object type=&quot;3&quot; unique_id=&quot;10015&quot;&gt;&lt;property id=&quot;20148&quot; value=&quot;5&quot;/&gt;&lt;property id=&quot;20300&quot; value=&quot;Slide 19 - &amp;quot;Trắc nghiệm&amp;quot;&quot;/&gt;&lt;property id=&quot;20307&quot; value=&quot;314&quot;/&gt;&lt;/object&gt;&lt;object type=&quot;3&quot; unique_id=&quot;10016&quot;&gt;&lt;property id=&quot;20148&quot; value=&quot;5&quot;/&gt;&lt;property id=&quot;20300&quot; value=&quot;Slide 20 - &amp;quot;Trắc nghiệm&amp;quot;&quot;/&gt;&lt;property id=&quot;20307&quot; value=&quot;315&quot;/&gt;&lt;/object&gt;&lt;object type=&quot;3&quot; unique_id=&quot;10017&quot;&gt;&lt;property id=&quot;20148&quot; value=&quot;5&quot;/&gt;&lt;property id=&quot;20300&quot; value=&quot;Slide 21 - &amp;quot;Trắc nghiệm&amp;quot;&quot;/&gt;&lt;property id=&quot;20307&quot; value=&quot;316&quot;/&gt;&lt;/object&gt;&lt;object type=&quot;3&quot; unique_id=&quot;10018&quot;&gt;&lt;property id=&quot;20148&quot; value=&quot;5&quot;/&gt;&lt;property id=&quot;20300&quot; value=&quot;Slide 22 - &amp;quot;Trắc nghiệm&amp;quot;&quot;/&gt;&lt;property id=&quot;20307&quot; value=&quot;317&quot;/&gt;&lt;/object&gt;&lt;object type=&quot;3&quot; unique_id=&quot;10019&quot;&gt;&lt;property id=&quot;20148&quot; value=&quot;5&quot;/&gt;&lt;property id=&quot;20300&quot; value=&quot;Slide 23 - &amp;quot;Trắc nghiệm&amp;quot;&quot;/&gt;&lt;property id=&quot;20307&quot; value=&quot;318&quot;/&gt;&lt;/object&gt;&lt;object type=&quot;3&quot; unique_id=&quot;10020&quot;&gt;&lt;property id=&quot;20148&quot; value=&quot;5&quot;/&gt;&lt;property id=&quot;20300&quot; value=&quot;Slide 24 - &amp;quot;Trắc nghiệm&amp;quot;&quot;/&gt;&lt;property id=&quot;20307&quot; value=&quot;319&quot;/&gt;&lt;/object&gt;&lt;object type=&quot;3&quot; unique_id=&quot;10021&quot;&gt;&lt;property id=&quot;20148&quot; value=&quot;5&quot;/&gt;&lt;property id=&quot;20300&quot; value=&quot;Slide 25 - &amp;quot;Trắc nghiệm&amp;quot;&quot;/&gt;&lt;property id=&quot;20307&quot; value=&quot;320&quot;/&gt;&lt;/object&gt;&lt;object type=&quot;3&quot; unique_id=&quot;10022&quot;&gt;&lt;property id=&quot;20148&quot; value=&quot;5&quot;/&gt;&lt;property id=&quot;20300&quot; value=&quot;Slide 26 - &amp;quot;Tự luận&amp;quot;&quot;/&gt;&lt;property id=&quot;20307&quot; value=&quot;326&quot;/&gt;&lt;/object&gt;&lt;object type=&quot;3&quot; unique_id=&quot;10023&quot;&gt;&lt;property id=&quot;20148&quot; value=&quot;5&quot;/&gt;&lt;property id=&quot;20300&quot; value=&quot;Slide 27 - &amp;quot;Tự luận&amp;quot;&quot;/&gt;&lt;property id=&quot;20307&quot; value=&quot;329&quot;/&gt;&lt;/object&gt;&lt;object type=&quot;3&quot; unique_id=&quot;10024&quot;&gt;&lt;property id=&quot;20148&quot; value=&quot;5&quot;/&gt;&lt;property id=&quot;20300&quot; value=&quot;Slide 28 - &amp;quot;Tự luận&amp;quot;&quot;/&gt;&lt;property id=&quot;20307&quot; value=&quot;330&quot;/&gt;&lt;/object&gt;&lt;object type=&quot;3&quot; unique_id=&quot;10160&quot;&gt;&lt;property id=&quot;20148&quot; value=&quot;5&quot;/&gt;&lt;property id=&quot;20300&quot; value=&quot;Slide 1&quot;/&gt;&lt;property id=&quot;20307&quot; value=&quot;338&quot;/&gt;&lt;/object&gt;&lt;object type=&quot;3&quot; unique_id=&quot;10322&quot;&gt;&lt;property id=&quot;20148&quot; value=&quot;5&quot;/&gt;&lt;property id=&quot;20300&quot; value=&quot;Slide 2 - &amp;quot;Lệnh rẽ nhánh&amp;quot;&quot;/&gt;&lt;property id=&quot;20307&quot; value=&quot;339&quot;/&gt;&lt;/object&gt;&lt;object type=&quot;3&quot; unique_id=&quot;10323&quot;&gt;&lt;property id=&quot;20148&quot; value=&quot;5&quot;/&gt;&lt;property id=&quot;20300&quot; value=&quot;Slide 3 - &amp;quot;Vòng lặp&amp;quot;&quot;/&gt;&lt;property id=&quot;20307&quot; value=&quot;340&quot;/&gt;&lt;/object&gt;&lt;object type=&quot;3&quot; unique_id=&quot;10596&quot;&gt;&lt;property id=&quot;20148&quot; value=&quot;5&quot;/&gt;&lt;property id=&quot;20300&quot; value=&quot;Slide 4 - &amp;quot;Hàm (function)&amp;quot;&quot;/&gt;&lt;property id=&quot;20307&quot; value=&quot;341&quot;/&gt;&lt;/object&gt;&lt;object type=&quot;3&quot; unique_id=&quot;10703&quot;&gt;&lt;property id=&quot;20148&quot; value=&quot;5&quot;/&gt;&lt;property id=&quot;20300&quot; value=&quot;Slide 7 - &amp;quot;Hàm (function)&amp;quot;&quot;/&gt;&lt;property id=&quot;20307&quot; value=&quot;342&quot;/&gt;&lt;/object&gt;&lt;object type=&quot;3&quot; unique_id=&quot;10866&quot;&gt;&lt;property id=&quot;20148&quot; value=&quot;5&quot;/&gt;&lt;property id=&quot;20300&quot; value=&quot;Slide 5 - &amp;quot;Hàm (function)&amp;quot;&quot;/&gt;&lt;property id=&quot;20307&quot; value=&quot;343&quot;/&gt;&lt;/object&gt;&lt;object type=&quot;3&quot; unique_id=&quot;10867&quot;&gt;&lt;property id=&quot;20148&quot; value=&quot;5&quot;/&gt;&lt;property id=&quot;20300&quot; value=&quot;Slide 6 - &amp;quot;Hàm (function)&amp;quot;&quot;/&gt;&lt;property id=&quot;20307&quot; value=&quot;344&quot;/&gt;&lt;/object&gt;&lt;object type=&quot;3&quot; unique_id=&quot;10963&quot;&gt;&lt;property id=&quot;20148&quot; value=&quot;5&quot;/&gt;&lt;property id=&quot;20300&quot; value=&quot;Slide 29 - &amp;quot;Tự luận&amp;quot;&quot;/&gt;&lt;property id=&quot;20307&quot; value=&quot;323&quot;/&gt;&lt;/object&gt;&lt;/object&gt;&lt;object type=&quot;8&quot; unique_id=&quot;10064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cdb2004146l">
  <a:themeElements>
    <a:clrScheme name="sample 3">
      <a:dk1>
        <a:srgbClr val="003366"/>
      </a:dk1>
      <a:lt1>
        <a:srgbClr val="FFFFFF"/>
      </a:lt1>
      <a:dk2>
        <a:srgbClr val="5086C2"/>
      </a:dk2>
      <a:lt2>
        <a:srgbClr val="C0C0C0"/>
      </a:lt2>
      <a:accent1>
        <a:srgbClr val="DE8848"/>
      </a:accent1>
      <a:accent2>
        <a:srgbClr val="85BA54"/>
      </a:accent2>
      <a:accent3>
        <a:srgbClr val="FFFFFF"/>
      </a:accent3>
      <a:accent4>
        <a:srgbClr val="002A56"/>
      </a:accent4>
      <a:accent5>
        <a:srgbClr val="ECC3B1"/>
      </a:accent5>
      <a:accent6>
        <a:srgbClr val="78A84B"/>
      </a:accent6>
      <a:hlink>
        <a:srgbClr val="4C59D2"/>
      </a:hlink>
      <a:folHlink>
        <a:srgbClr val="A0B5C4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48806B"/>
        </a:dk1>
        <a:lt1>
          <a:srgbClr val="FFFFFF"/>
        </a:lt1>
        <a:dk2>
          <a:srgbClr val="77956D"/>
        </a:dk2>
        <a:lt2>
          <a:srgbClr val="C0C0C0"/>
        </a:lt2>
        <a:accent1>
          <a:srgbClr val="6BB9C3"/>
        </a:accent1>
        <a:accent2>
          <a:srgbClr val="E7BA15"/>
        </a:accent2>
        <a:accent3>
          <a:srgbClr val="FFFFFF"/>
        </a:accent3>
        <a:accent4>
          <a:srgbClr val="3C6C5A"/>
        </a:accent4>
        <a:accent5>
          <a:srgbClr val="BAD9DE"/>
        </a:accent5>
        <a:accent6>
          <a:srgbClr val="D1A812"/>
        </a:accent6>
        <a:hlink>
          <a:srgbClr val="76C14D"/>
        </a:hlink>
        <a:folHlink>
          <a:srgbClr val="B0C29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5F5F5F"/>
        </a:dk1>
        <a:lt1>
          <a:srgbClr val="FFFFFF"/>
        </a:lt1>
        <a:dk2>
          <a:srgbClr val="8D8D8D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50505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D5D17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5086C2"/>
        </a:dk2>
        <a:lt2>
          <a:srgbClr val="C0C0C0"/>
        </a:lt2>
        <a:accent1>
          <a:srgbClr val="DE8848"/>
        </a:accent1>
        <a:accent2>
          <a:srgbClr val="85BA54"/>
        </a:accent2>
        <a:accent3>
          <a:srgbClr val="FFFFFF"/>
        </a:accent3>
        <a:accent4>
          <a:srgbClr val="002A56"/>
        </a:accent4>
        <a:accent5>
          <a:srgbClr val="ECC3B1"/>
        </a:accent5>
        <a:accent6>
          <a:srgbClr val="78A84B"/>
        </a:accent6>
        <a:hlink>
          <a:srgbClr val="4C59D2"/>
        </a:hlink>
        <a:folHlink>
          <a:srgbClr val="A0B5C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cdb2004146l</Template>
  <TotalTime>3289</TotalTime>
  <Words>2449</Words>
  <Application>Microsoft Office PowerPoint</Application>
  <PresentationFormat>On-screen Show (4:3)</PresentationFormat>
  <Paragraphs>507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Calibri</vt:lpstr>
      <vt:lpstr>Consolas</vt:lpstr>
      <vt:lpstr>Corbel</vt:lpstr>
      <vt:lpstr>Courier New</vt:lpstr>
      <vt:lpstr>Tahoma</vt:lpstr>
      <vt:lpstr>Times New Roman</vt:lpstr>
      <vt:lpstr>Verdana</vt:lpstr>
      <vt:lpstr>Wingdings</vt:lpstr>
      <vt:lpstr>cdb2004146l</vt:lpstr>
      <vt:lpstr>PowerPoint Presentation</vt:lpstr>
      <vt:lpstr>Lệnh rẽ nhánh</vt:lpstr>
      <vt:lpstr>Vòng lặp</vt:lpstr>
      <vt:lpstr>Hàm (function)</vt:lpstr>
      <vt:lpstr>Hàm (function)</vt:lpstr>
      <vt:lpstr>Hàm (function)</vt:lpstr>
      <vt:lpstr>Hàm (function)</vt:lpstr>
      <vt:lpstr>Trắc nghiệm</vt:lpstr>
      <vt:lpstr>Trắc nghiệm</vt:lpstr>
      <vt:lpstr>Trắc nghiệm</vt:lpstr>
      <vt:lpstr>Trắc nghiệm</vt:lpstr>
      <vt:lpstr>Trắc nghiệm</vt:lpstr>
      <vt:lpstr>Trắc nghiệm</vt:lpstr>
      <vt:lpstr>Trắc nghiệm</vt:lpstr>
      <vt:lpstr>Trắc nghiệm</vt:lpstr>
      <vt:lpstr>Trắc nghiệm</vt:lpstr>
      <vt:lpstr>Trắc nghiệm</vt:lpstr>
      <vt:lpstr>Trắc nghiệm</vt:lpstr>
      <vt:lpstr>Trắc nghiệm</vt:lpstr>
      <vt:lpstr>Trắc nghiệm</vt:lpstr>
      <vt:lpstr>Trắc nghiệm</vt:lpstr>
      <vt:lpstr>Trắc nghiệm</vt:lpstr>
      <vt:lpstr>Trắc nghiệm</vt:lpstr>
      <vt:lpstr>Trắc nghiệm</vt:lpstr>
      <vt:lpstr>Trắc nghiệm</vt:lpstr>
      <vt:lpstr>Tự luận</vt:lpstr>
      <vt:lpstr>Tự luận</vt:lpstr>
      <vt:lpstr>Tự luận</vt:lpstr>
      <vt:lpstr>Tự luận</vt:lpstr>
    </vt:vector>
  </TitlesOfParts>
  <Company>BABYDUCK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DANG BINH PHUONG</dc:creator>
  <cp:lastModifiedBy>Tran Minh Van</cp:lastModifiedBy>
  <cp:revision>796</cp:revision>
  <dcterms:created xsi:type="dcterms:W3CDTF">2007-09-05T08:24:33Z</dcterms:created>
  <dcterms:modified xsi:type="dcterms:W3CDTF">2020-04-04T13:35:44Z</dcterms:modified>
</cp:coreProperties>
</file>