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8" r:id="rId2"/>
    <p:sldId id="339" r:id="rId3"/>
    <p:sldId id="341" r:id="rId4"/>
    <p:sldId id="263" r:id="rId5"/>
    <p:sldId id="342" r:id="rId6"/>
    <p:sldId id="343" r:id="rId7"/>
    <p:sldId id="274" r:id="rId8"/>
    <p:sldId id="355" r:id="rId9"/>
    <p:sldId id="275" r:id="rId10"/>
    <p:sldId id="352" r:id="rId11"/>
    <p:sldId id="353" r:id="rId12"/>
    <p:sldId id="354" r:id="rId13"/>
    <p:sldId id="344" r:id="rId14"/>
    <p:sldId id="345" r:id="rId15"/>
    <p:sldId id="346" r:id="rId16"/>
    <p:sldId id="347" r:id="rId17"/>
    <p:sldId id="349" r:id="rId18"/>
    <p:sldId id="350" r:id="rId19"/>
    <p:sldId id="351" r:id="rId20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99FF"/>
    <a:srgbClr val="FF66FF"/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1" autoAdjust="0"/>
    <p:restoredTop sz="94660" autoAdjust="0"/>
  </p:normalViewPr>
  <p:slideViewPr>
    <p:cSldViewPr>
      <p:cViewPr varScale="1">
        <p:scale>
          <a:sx n="68" d="100"/>
          <a:sy n="68" d="100"/>
        </p:scale>
        <p:origin x="9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8787F6-7E3C-42F9-9D3E-E1CE9054E0C6}" type="datetimeFigureOut">
              <a:rPr lang="en-US" smtClean="0"/>
              <a:pPr/>
              <a:t>4/8/2020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A57592-AF0A-43A2-AE7E-D5D2C8620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7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674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2797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6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8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7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98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620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432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77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46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1F6A032F-AF6F-4068-9B64-F3EF028C99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B34AD27C-3784-4E44-AF28-C0FC76CD8B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2E103DD6-0694-449E-B763-206329DC9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280FA7-8D83-4D1D-9BA2-63906D91BF6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1F6A032F-AF6F-4068-9B64-F3EF028C99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B34AD27C-3784-4E44-AF28-C0FC76CD8B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2E103DD6-0694-449E-B763-206329DC9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280FA7-8D83-4D1D-9BA2-63906D91BF6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39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1F6A032F-AF6F-4068-9B64-F3EF028C99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B34AD27C-3784-4E44-AF28-C0FC76CD8B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2E103DD6-0694-449E-B763-206329DC9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280FA7-8D83-4D1D-9BA2-63906D91BF6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206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63BDBF77-BB27-405C-A71A-E51ED0D53E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74B3B60B-AD85-4133-814A-B51B8690FD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468B4A60-0CF8-414E-8BF6-746D1ACA0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351BA7-8A24-4869-B6BB-5DB3EA4719A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25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>
            <a:extLst>
              <a:ext uri="{FF2B5EF4-FFF2-40B4-BE49-F238E27FC236}">
                <a16:creationId xmlns:a16="http://schemas.microsoft.com/office/drawing/2014/main" id="{482E1FB3-092F-4969-8071-2A81D343B9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>
            <a:extLst>
              <a:ext uri="{FF2B5EF4-FFF2-40B4-BE49-F238E27FC236}">
                <a16:creationId xmlns:a16="http://schemas.microsoft.com/office/drawing/2014/main" id="{0026467D-5232-4369-B03A-587C04A86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0AD60D53-E27D-476C-9FDB-31515CC82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5200E-EDF3-4C91-AC6D-5DA74470753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80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066801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 b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 algn="l"/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 algn="l"/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185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3186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3187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Đặng Bình Ph</a:t>
            </a:r>
            <a:r>
              <a:rPr kumimoji="0" lang="vi-V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ươ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dbphuong@fit.hcmuns.edu.vn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070" y="437199"/>
            <a:ext cx="473336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/>
        </p:nvSpPr>
        <p:spPr bwMode="gray">
          <a:xfrm>
            <a:off x="517264" y="228600"/>
            <a:ext cx="473336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gray">
          <a:xfrm>
            <a:off x="517264" y="647700"/>
            <a:ext cx="473336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F58-EE1C-42AF-8ABC-8EFAF47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0A11A3-C0B7-459C-807F-CDB88ECE1E3C}"/>
              </a:ext>
            </a:extLst>
          </p:cNvPr>
          <p:cNvSpPr txBox="1">
            <a:spLocks/>
          </p:cNvSpPr>
          <p:nvPr/>
        </p:nvSpPr>
        <p:spPr bwMode="white">
          <a:xfrm>
            <a:off x="1219200" y="2209800"/>
            <a:ext cx="6705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3600" b="1" kern="0">
                <a:solidFill>
                  <a:schemeClr val="tx1">
                    <a:lumMod val="75000"/>
                  </a:schemeClr>
                </a:solidFill>
              </a:rPr>
              <a:t>MỘT SỐ KIỂU DỮ LIỆU NÂNG CAO</a:t>
            </a:r>
            <a:endParaRPr lang="en-US" sz="3600" b="1" kern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2A47AF-864F-48F5-8161-9EE13AB5B9D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1524000" y="3733800"/>
            <a:ext cx="6324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400" kern="0">
                <a:solidFill>
                  <a:schemeClr val="accent1">
                    <a:lumMod val="75000"/>
                  </a:schemeClr>
                </a:solidFill>
              </a:rPr>
              <a:t>Chuỗi - Mảng 2 chiều – Dữ liệu cấu trúc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6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8006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7: </a:t>
            </a:r>
            <a:r>
              <a:rPr lang="en-US" dirty="0" err="1"/>
              <a:t>Bóng</a:t>
            </a:r>
            <a:r>
              <a:rPr lang="en-US" dirty="0"/>
              <a:t> bay.</a:t>
            </a:r>
          </a:p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8: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sang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</p:spTree>
    <p:extLst>
      <p:ext uri="{BB962C8B-B14F-4D97-AF65-F5344CB8AC3E}">
        <p14:creationId xmlns:p14="http://schemas.microsoft.com/office/powerpoint/2010/main" val="22739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4ED7199-3307-49E4-BCF9-A0903422C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537872"/>
              </p:ext>
            </p:extLst>
          </p:nvPr>
        </p:nvGraphicFramePr>
        <p:xfrm>
          <a:off x="1752600" y="2412841"/>
          <a:ext cx="4419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318633195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89923325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426498971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348707155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88960692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1603088915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91398107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332981326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95296412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68155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8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8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10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0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37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278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56239"/>
                  </a:ext>
                </a:extLst>
              </a:tr>
            </a:tbl>
          </a:graphicData>
        </a:graphic>
      </p:graphicFrame>
      <p:sp>
        <p:nvSpPr>
          <p:cNvPr id="11" name="AutoShape 6">
            <a:extLst>
              <a:ext uri="{FF2B5EF4-FFF2-40B4-BE49-F238E27FC236}">
                <a16:creationId xmlns:a16="http://schemas.microsoft.com/office/drawing/2014/main" id="{14110D4E-9B3B-403B-B4D9-CD01CD790B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18153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95FE3129-F86E-49DA-B569-1AE14F6AED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26298" y="2362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169AE515-56AF-45CD-B742-9C7B22FDEF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75353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0149160-8E96-48A6-9769-8248BDA178D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15000" y="18288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79</a:t>
            </a:r>
            <a:endParaRPr lang="en-US" baseline="30000"/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58DE4E9-09E4-4112-9BE4-48A3FD3111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0849" y="4582836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24</a:t>
            </a:r>
            <a:endParaRPr lang="en-US" baseline="30000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5B323764-4673-41AF-A11F-9B7D90283A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07509" y="2743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1</a:t>
            </a:r>
            <a:endParaRPr lang="en-US" baseline="30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10861D-5A84-4BCD-8B97-386AA2C233DD}"/>
              </a:ext>
            </a:extLst>
          </p:cNvPr>
          <p:cNvCxnSpPr/>
          <p:nvPr/>
        </p:nvCxnSpPr>
        <p:spPr>
          <a:xfrm>
            <a:off x="2971800" y="3429000"/>
            <a:ext cx="304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2D33AD-3EFF-4ECA-B31F-C29BBAD76515}"/>
              </a:ext>
            </a:extLst>
          </p:cNvPr>
          <p:cNvCxnSpPr>
            <a:cxnSpLocks/>
          </p:cNvCxnSpPr>
          <p:nvPr/>
        </p:nvCxnSpPr>
        <p:spPr>
          <a:xfrm flipV="1">
            <a:off x="4724400" y="4495800"/>
            <a:ext cx="304800" cy="2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AC6B30-9A02-4E3B-9D74-6001D2215765}"/>
              </a:ext>
            </a:extLst>
          </p:cNvPr>
          <p:cNvCxnSpPr>
            <a:cxnSpLocks/>
          </p:cNvCxnSpPr>
          <p:nvPr/>
        </p:nvCxnSpPr>
        <p:spPr>
          <a:xfrm flipH="1" flipV="1">
            <a:off x="5562600" y="3309282"/>
            <a:ext cx="228600" cy="27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905DD7-A9E0-426F-A51D-A3B2B4097485}"/>
              </a:ext>
            </a:extLst>
          </p:cNvPr>
          <p:cNvCxnSpPr>
            <a:cxnSpLocks/>
          </p:cNvCxnSpPr>
          <p:nvPr/>
        </p:nvCxnSpPr>
        <p:spPr>
          <a:xfrm flipH="1">
            <a:off x="4191000" y="2641229"/>
            <a:ext cx="304800" cy="24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62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CF87D18-D28C-4B67-93BF-7CD3419CA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50995"/>
              </p:ext>
            </p:extLst>
          </p:nvPr>
        </p:nvGraphicFramePr>
        <p:xfrm>
          <a:off x="1143000" y="13716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8980667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000316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89054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9288952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39078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459463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533795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6050634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259160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829894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8501947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59208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48361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11377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4592137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5315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13676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01B4C18-8A87-4FBF-9C3E-7561E4234E38}"/>
              </a:ext>
            </a:extLst>
          </p:cNvPr>
          <p:cNvSpPr/>
          <p:nvPr/>
        </p:nvSpPr>
        <p:spPr>
          <a:xfrm>
            <a:off x="1143000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C712-8DC7-41A8-981F-B24A60240FB7}"/>
              </a:ext>
            </a:extLst>
          </p:cNvPr>
          <p:cNvSpPr/>
          <p:nvPr/>
        </p:nvSpPr>
        <p:spPr>
          <a:xfrm>
            <a:off x="1524000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   a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31F6EC-4C2F-4E5B-B296-095CEE5B8B6E}"/>
              </a:ext>
            </a:extLst>
          </p:cNvPr>
          <p:cNvSpPr/>
          <p:nvPr/>
        </p:nvSpPr>
        <p:spPr>
          <a:xfrm>
            <a:off x="1873685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   a   _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14D006-6AE7-4995-B2D9-A7CAE201FEED}"/>
              </a:ext>
            </a:extLst>
          </p:cNvPr>
          <p:cNvSpPr/>
          <p:nvPr/>
        </p:nvSpPr>
        <p:spPr>
          <a:xfrm>
            <a:off x="2274518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   a   _   L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DDAEEC-B37C-494E-95F3-1E94D3574481}"/>
              </a:ext>
            </a:extLst>
          </p:cNvPr>
          <p:cNvSpPr/>
          <p:nvPr/>
        </p:nvSpPr>
        <p:spPr>
          <a:xfrm>
            <a:off x="2675351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   a   _   L   a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F64D6-B997-4996-AA64-D86931975DD5}"/>
              </a:ext>
            </a:extLst>
          </p:cNvPr>
          <p:cNvSpPr/>
          <p:nvPr/>
        </p:nvSpPr>
        <p:spPr>
          <a:xfrm>
            <a:off x="3076184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   a   _   L   a   t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526F16-91B8-456B-8E01-1382BE51B3F9}"/>
              </a:ext>
            </a:extLst>
          </p:cNvPr>
          <p:cNvSpPr/>
          <p:nvPr/>
        </p:nvSpPr>
        <p:spPr>
          <a:xfrm>
            <a:off x="3429000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a   _   L   a   t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BE960F-6430-4D55-9251-B66A7258432C}"/>
              </a:ext>
            </a:extLst>
          </p:cNvPr>
          <p:cNvSpPr/>
          <p:nvPr/>
        </p:nvSpPr>
        <p:spPr>
          <a:xfrm>
            <a:off x="3810000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_   L   a   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BDA84-99E4-4728-9BEC-D245ABCD11A0}"/>
              </a:ext>
            </a:extLst>
          </p:cNvPr>
          <p:cNvSpPr/>
          <p:nvPr/>
        </p:nvSpPr>
        <p:spPr>
          <a:xfrm>
            <a:off x="4191000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L   a   t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5A912F-5DA5-484E-83B1-DBC82829380C}"/>
              </a:ext>
            </a:extLst>
          </p:cNvPr>
          <p:cNvSpPr/>
          <p:nvPr/>
        </p:nvSpPr>
        <p:spPr>
          <a:xfrm>
            <a:off x="4572000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a   t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5616F6-8248-4F12-BCEF-E7A62D28AD45}"/>
              </a:ext>
            </a:extLst>
          </p:cNvPr>
          <p:cNvSpPr/>
          <p:nvPr/>
        </p:nvSpPr>
        <p:spPr>
          <a:xfrm>
            <a:off x="4961351" y="198120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t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861D4B-DE02-45B4-9649-10644CE4FDA9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09D254-DB9F-4159-A107-040FF2F4457D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   a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7130C0-11DE-49D4-B5E7-7E277A282D40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   a   _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5995AB-FA8B-4561-88CF-6AFD2F47902D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   a   _   L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954D71-27D2-4A60-8754-E211EF064B9A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/>
              <a:t>D   a   _   L   a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679900-E88F-4842-B801-B669C6C2F222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D   a   _   L   a   t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627893-83F5-4FB7-A4EA-6ABF38112639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a   _   L   a   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3757FF-E5ED-4A5A-90D3-AFC956649FBC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_   L   a   t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C9F6C4-0F6E-48C2-BAEB-7E5C05C5D662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L   a   t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9091E5-9CB8-45A7-A3DC-4490A85E0485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a   t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EE76FA8-C730-4CF1-B371-E89EF035A1DD}"/>
              </a:ext>
            </a:extLst>
          </p:cNvPr>
          <p:cNvSpPr/>
          <p:nvPr/>
        </p:nvSpPr>
        <p:spPr>
          <a:xfrm>
            <a:off x="1109272" y="2811630"/>
            <a:ext cx="2286000" cy="370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t </a:t>
            </a:r>
          </a:p>
        </p:txBody>
      </p:sp>
    </p:spTree>
    <p:extLst>
      <p:ext uri="{BB962C8B-B14F-4D97-AF65-F5344CB8AC3E}">
        <p14:creationId xmlns:p14="http://schemas.microsoft.com/office/powerpoint/2010/main" val="267501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8" grpId="0" animBg="1"/>
      <p:bldP spid="18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2 chiều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685800" y="1447800"/>
            <a:ext cx="7315200" cy="9286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Mảng 2 chiều: là dãy các biến cùng kiểu dữ liệu định vị bằng 2 chỉ số dòng và chỉ số cột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BC06FD95-A219-4EA0-97A1-9BC3562C0C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2442152"/>
            <a:ext cx="64008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 a[3][4];</a:t>
            </a:r>
          </a:p>
        </p:txBody>
      </p:sp>
      <p:sp>
        <p:nvSpPr>
          <p:cNvPr id="53" name="AutoShape 6">
            <a:extLst>
              <a:ext uri="{FF2B5EF4-FFF2-40B4-BE49-F238E27FC236}">
                <a16:creationId xmlns:a16="http://schemas.microsoft.com/office/drawing/2014/main" id="{C135C259-D26F-4553-9FCC-1CFB44232D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95600" y="35052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54" name="AutoShape 6">
            <a:extLst>
              <a:ext uri="{FF2B5EF4-FFF2-40B4-BE49-F238E27FC236}">
                <a16:creationId xmlns:a16="http://schemas.microsoft.com/office/drawing/2014/main" id="{048C6A2B-59C8-4363-A9A7-79AE2D2A5D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95600" y="39624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55" name="AutoShape 6">
            <a:extLst>
              <a:ext uri="{FF2B5EF4-FFF2-40B4-BE49-F238E27FC236}">
                <a16:creationId xmlns:a16="http://schemas.microsoft.com/office/drawing/2014/main" id="{5DD4E37F-FE1A-4FA2-B3A6-EDA753E475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95600" y="44196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56" name="AutoShape 6">
            <a:extLst>
              <a:ext uri="{FF2B5EF4-FFF2-40B4-BE49-F238E27FC236}">
                <a16:creationId xmlns:a16="http://schemas.microsoft.com/office/drawing/2014/main" id="{69FB503A-78F7-4BF7-82A0-383765A50A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2800" y="3505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4</a:t>
            </a:r>
          </a:p>
        </p:txBody>
      </p:sp>
      <p:sp>
        <p:nvSpPr>
          <p:cNvPr id="57" name="AutoShape 6">
            <a:extLst>
              <a:ext uri="{FF2B5EF4-FFF2-40B4-BE49-F238E27FC236}">
                <a16:creationId xmlns:a16="http://schemas.microsoft.com/office/drawing/2014/main" id="{6D4A5C22-2C5F-4E50-B11F-870CE45C37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3505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5</a:t>
            </a:r>
          </a:p>
        </p:txBody>
      </p:sp>
      <p:sp>
        <p:nvSpPr>
          <p:cNvPr id="58" name="AutoShape 6">
            <a:extLst>
              <a:ext uri="{FF2B5EF4-FFF2-40B4-BE49-F238E27FC236}">
                <a16:creationId xmlns:a16="http://schemas.microsoft.com/office/drawing/2014/main" id="{304CAC98-A744-4C99-8513-C33B7FAFF9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67200" y="3505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6</a:t>
            </a:r>
          </a:p>
        </p:txBody>
      </p:sp>
      <p:sp>
        <p:nvSpPr>
          <p:cNvPr id="59" name="AutoShape 6">
            <a:extLst>
              <a:ext uri="{FF2B5EF4-FFF2-40B4-BE49-F238E27FC236}">
                <a16:creationId xmlns:a16="http://schemas.microsoft.com/office/drawing/2014/main" id="{9E90303B-211F-4575-99DB-4B1A402298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4400" y="35052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7</a:t>
            </a:r>
          </a:p>
        </p:txBody>
      </p:sp>
      <p:sp>
        <p:nvSpPr>
          <p:cNvPr id="66" name="AutoShape 6">
            <a:extLst>
              <a:ext uri="{FF2B5EF4-FFF2-40B4-BE49-F238E27FC236}">
                <a16:creationId xmlns:a16="http://schemas.microsoft.com/office/drawing/2014/main" id="{E0CF1239-FDD8-48ED-9191-3FA1BEC91E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2800" y="3048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67" name="AutoShape 6">
            <a:extLst>
              <a:ext uri="{FF2B5EF4-FFF2-40B4-BE49-F238E27FC236}">
                <a16:creationId xmlns:a16="http://schemas.microsoft.com/office/drawing/2014/main" id="{66D3610B-814F-407C-AC24-9E67EFF8D4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3048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68" name="AutoShape 6">
            <a:extLst>
              <a:ext uri="{FF2B5EF4-FFF2-40B4-BE49-F238E27FC236}">
                <a16:creationId xmlns:a16="http://schemas.microsoft.com/office/drawing/2014/main" id="{F31BC4CC-A08D-416F-A561-F77298746C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67200" y="3048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69" name="AutoShape 6">
            <a:extLst>
              <a:ext uri="{FF2B5EF4-FFF2-40B4-BE49-F238E27FC236}">
                <a16:creationId xmlns:a16="http://schemas.microsoft.com/office/drawing/2014/main" id="{B5450DE2-8694-4F0E-894A-51DEEF80CB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4400" y="3048000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81" name="AutoShape 6">
            <a:extLst>
              <a:ext uri="{FF2B5EF4-FFF2-40B4-BE49-F238E27FC236}">
                <a16:creationId xmlns:a16="http://schemas.microsoft.com/office/drawing/2014/main" id="{427E565C-F339-4C99-B81D-37FD62307C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2800" y="3962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2</a:t>
            </a:r>
          </a:p>
        </p:txBody>
      </p:sp>
      <p:sp>
        <p:nvSpPr>
          <p:cNvPr id="82" name="AutoShape 6">
            <a:extLst>
              <a:ext uri="{FF2B5EF4-FFF2-40B4-BE49-F238E27FC236}">
                <a16:creationId xmlns:a16="http://schemas.microsoft.com/office/drawing/2014/main" id="{4565FD34-83A7-442A-B133-3149A3D86E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4400" y="3962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8</a:t>
            </a:r>
          </a:p>
        </p:txBody>
      </p:sp>
      <p:sp>
        <p:nvSpPr>
          <p:cNvPr id="83" name="AutoShape 6">
            <a:extLst>
              <a:ext uri="{FF2B5EF4-FFF2-40B4-BE49-F238E27FC236}">
                <a16:creationId xmlns:a16="http://schemas.microsoft.com/office/drawing/2014/main" id="{83B84627-BF42-4FBF-A808-B5A9D7D9D0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528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1</a:t>
            </a:r>
          </a:p>
        </p:txBody>
      </p:sp>
      <p:sp>
        <p:nvSpPr>
          <p:cNvPr id="84" name="AutoShape 6">
            <a:extLst>
              <a:ext uri="{FF2B5EF4-FFF2-40B4-BE49-F238E27FC236}">
                <a16:creationId xmlns:a16="http://schemas.microsoft.com/office/drawing/2014/main" id="{4E54D417-5694-4B6F-940D-A802D47170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3962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4</a:t>
            </a:r>
          </a:p>
        </p:txBody>
      </p:sp>
      <p:sp>
        <p:nvSpPr>
          <p:cNvPr id="85" name="AutoShape 6">
            <a:extLst>
              <a:ext uri="{FF2B5EF4-FFF2-40B4-BE49-F238E27FC236}">
                <a16:creationId xmlns:a16="http://schemas.microsoft.com/office/drawing/2014/main" id="{C048CBCA-859C-4064-BF19-48EC3B2071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67200" y="39624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6</a:t>
            </a:r>
          </a:p>
        </p:txBody>
      </p:sp>
      <p:sp>
        <p:nvSpPr>
          <p:cNvPr id="86" name="AutoShape 6">
            <a:extLst>
              <a:ext uri="{FF2B5EF4-FFF2-40B4-BE49-F238E27FC236}">
                <a16:creationId xmlns:a16="http://schemas.microsoft.com/office/drawing/2014/main" id="{6A6DBF20-024F-450D-8A20-B0C765A878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672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5</a:t>
            </a:r>
          </a:p>
        </p:txBody>
      </p:sp>
      <p:sp>
        <p:nvSpPr>
          <p:cNvPr id="87" name="AutoShape 6">
            <a:extLst>
              <a:ext uri="{FF2B5EF4-FFF2-40B4-BE49-F238E27FC236}">
                <a16:creationId xmlns:a16="http://schemas.microsoft.com/office/drawing/2014/main" id="{A20614E5-F8A7-47C3-9909-F1ED6C948C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244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7</a:t>
            </a:r>
          </a:p>
        </p:txBody>
      </p:sp>
      <p:sp>
        <p:nvSpPr>
          <p:cNvPr id="88" name="AutoShape 6">
            <a:extLst>
              <a:ext uri="{FF2B5EF4-FFF2-40B4-BE49-F238E27FC236}">
                <a16:creationId xmlns:a16="http://schemas.microsoft.com/office/drawing/2014/main" id="{F06F28AE-9B3E-4EEB-9CE8-77AD691359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0" y="4419600"/>
            <a:ext cx="4572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0DFDEC-9957-4B08-9BA7-5C56ADB47250}"/>
              </a:ext>
            </a:extLst>
          </p:cNvPr>
          <p:cNvSpPr/>
          <p:nvPr/>
        </p:nvSpPr>
        <p:spPr>
          <a:xfrm>
            <a:off x="1143000" y="5441324"/>
            <a:ext cx="17155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a[1][2]++;</a:t>
            </a:r>
            <a:endParaRPr lang="en-US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EF61E3-5DC6-43CB-8F64-75398077FD6C}"/>
              </a:ext>
            </a:extLst>
          </p:cNvPr>
          <p:cNvSpPr/>
          <p:nvPr/>
        </p:nvSpPr>
        <p:spPr>
          <a:xfrm>
            <a:off x="1143000" y="5943600"/>
            <a:ext cx="3103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printf(“%d”, a[1][2]);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0578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2 chiều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685800" y="1447800"/>
            <a:ext cx="7315200" cy="563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Nhập mảng:</a:t>
            </a:r>
          </a:p>
        </p:txBody>
      </p:sp>
      <p:sp>
        <p:nvSpPr>
          <p:cNvPr id="27" name="Text Box 49">
            <a:extLst>
              <a:ext uri="{FF2B5EF4-FFF2-40B4-BE49-F238E27FC236}">
                <a16:creationId xmlns:a16="http://schemas.microsoft.com/office/drawing/2014/main" id="{490A80C5-0117-42FA-99D8-A77CFCCA5B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2314173"/>
            <a:ext cx="6934200" cy="25673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void NhapMang(int a[MAX][MAX], int &amp;n, int &amp;m)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    scanf(“%d %d”, &amp;n, &amp;m);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    for(int i= 0; i&lt; n; i++)</a:t>
            </a:r>
            <a:b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</a:b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	for(int j= 0; j&lt; m; j++)</a:t>
            </a:r>
            <a:b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</a:b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	    scanf(“%d”, &amp;a[i][j]);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56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2 chiều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685800" y="1447800"/>
            <a:ext cx="7315200" cy="563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In mảng:</a:t>
            </a:r>
          </a:p>
        </p:txBody>
      </p:sp>
      <p:sp>
        <p:nvSpPr>
          <p:cNvPr id="27" name="Text Box 49">
            <a:extLst>
              <a:ext uri="{FF2B5EF4-FFF2-40B4-BE49-F238E27FC236}">
                <a16:creationId xmlns:a16="http://schemas.microsoft.com/office/drawing/2014/main" id="{490A80C5-0117-42FA-99D8-A77CFCCA5B4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2314172"/>
            <a:ext cx="6934200" cy="28674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void InMang(int a[MAX][MAX], int &amp;n, int &amp;m)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{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    for(int i= 0; i&lt; n; i++)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    {</a:t>
            </a:r>
            <a:b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</a:b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	for(int j= 0; j&lt; m; j++)</a:t>
            </a:r>
            <a:b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</a:b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	    printf(“%d ”, a[i][j]);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	printf(“\n”);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    }</a:t>
            </a:r>
          </a:p>
          <a:p>
            <a:pPr eaLnBrk="0" hangingPunct="0"/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  <a:cs typeface="Tahoma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279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Mảng 2 chiều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685800" y="1447800"/>
            <a:ext cx="7315200" cy="289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>
              <a:spcAft>
                <a:spcPts val="600"/>
              </a:spcAft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Di chuyển trong mảng 2 chiều:</a:t>
            </a:r>
          </a:p>
          <a:p>
            <a:pPr marL="342900" indent="-342900" algn="just" eaLnBrk="0" hangingPunct="0">
              <a:spcAft>
                <a:spcPts val="600"/>
              </a:spcAft>
              <a:buFontTx/>
              <a:buChar char="-"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Vị trí hiện tại: [y][x]</a:t>
            </a:r>
          </a:p>
          <a:p>
            <a:pPr marL="342900" indent="-342900" algn="just" eaLnBrk="0" hangingPunct="0">
              <a:spcAft>
                <a:spcPts val="600"/>
              </a:spcAft>
              <a:buFontTx/>
              <a:buChar char="-"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Sang trái:      [y][x-1]</a:t>
            </a:r>
          </a:p>
          <a:p>
            <a:pPr marL="342900" indent="-342900" algn="just" eaLnBrk="0" hangingPunct="0">
              <a:spcAft>
                <a:spcPts val="600"/>
              </a:spcAft>
              <a:buFontTx/>
              <a:buChar char="-"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Sang phải:     [y][x+1]</a:t>
            </a:r>
          </a:p>
          <a:p>
            <a:pPr marL="342900" indent="-342900" algn="just" eaLnBrk="0" hangingPunct="0">
              <a:spcAft>
                <a:spcPts val="600"/>
              </a:spcAft>
              <a:buFontTx/>
              <a:buChar char="-"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Đi lên:           [y-1][x]</a:t>
            </a:r>
          </a:p>
          <a:p>
            <a:pPr marL="342900" indent="-342900" algn="just" eaLnBrk="0" hangingPunct="0">
              <a:spcAft>
                <a:spcPts val="600"/>
              </a:spcAft>
              <a:buFontTx/>
              <a:buChar char="-"/>
            </a:pP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Đi xuống:       [y+1][x]</a:t>
            </a:r>
          </a:p>
        </p:txBody>
      </p:sp>
    </p:spTree>
    <p:extLst>
      <p:ext uri="{BB962C8B-B14F-4D97-AF65-F5344CB8AC3E}">
        <p14:creationId xmlns:p14="http://schemas.microsoft.com/office/powerpoint/2010/main" val="51554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mảng 2 chiều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124200"/>
          </a:xfrm>
        </p:spPr>
        <p:txBody>
          <a:bodyPr/>
          <a:lstStyle/>
          <a:p>
            <a:pPr>
              <a:defRPr/>
            </a:pPr>
            <a:r>
              <a:rPr lang="en-US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 1: </a:t>
            </a:r>
            <a:r>
              <a:rPr lang="en-US"/>
              <a:t>Nhập vào mảng 2 chiều n dòng m cột.</a:t>
            </a:r>
          </a:p>
          <a:p>
            <a:pPr marL="0" indent="0">
              <a:buNone/>
              <a:defRPr/>
            </a:pPr>
            <a:r>
              <a:rPr lang="en-US"/>
              <a:t>	    In ra tổng các phần tử của mảng.</a:t>
            </a:r>
            <a:endParaRPr lang="en-US" dirty="0"/>
          </a:p>
          <a:p>
            <a:pPr>
              <a:defRPr/>
            </a:pPr>
            <a:r>
              <a:rPr lang="en-US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 2: </a:t>
            </a:r>
            <a:r>
              <a:rPr lang="en-US"/>
              <a:t>Nhập vào mảng 2 chiều n dòng n cột.</a:t>
            </a:r>
          </a:p>
          <a:p>
            <a:pPr marL="0" indent="0">
              <a:buNone/>
              <a:defRPr/>
            </a:pPr>
            <a:r>
              <a:rPr lang="en-US"/>
              <a:t>	    In ra tổng các phần tử trên đ</a:t>
            </a:r>
            <a:r>
              <a:rPr lang="vi-VN"/>
              <a:t>ư</a:t>
            </a:r>
            <a:r>
              <a:rPr lang="en-US"/>
              <a:t>ờng chéo</a:t>
            </a:r>
          </a:p>
          <a:p>
            <a:pPr marL="0" indent="0">
              <a:buNone/>
              <a:defRPr/>
            </a:pPr>
            <a:r>
              <a:rPr lang="en-US"/>
              <a:t>            chính và trên đ</a:t>
            </a:r>
            <a:r>
              <a:rPr lang="vi-VN"/>
              <a:t>ư</a:t>
            </a:r>
            <a:r>
              <a:rPr lang="en-US"/>
              <a:t>ờng chéo phụ.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</p:spTree>
    <p:extLst>
      <p:ext uri="{BB962C8B-B14F-4D97-AF65-F5344CB8AC3E}">
        <p14:creationId xmlns:p14="http://schemas.microsoft.com/office/powerpoint/2010/main" val="177192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mảng 2 chiều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Bài 3: </a:t>
            </a:r>
            <a:r>
              <a:rPr lang="vi-VN"/>
              <a:t>Cho một số nguyên dương n, hãy tạo một ma trận n x n gồm các số từ 1 đến n</a:t>
            </a:r>
            <a:r>
              <a:rPr lang="vi-VN" baseline="30000"/>
              <a:t>2</a:t>
            </a:r>
            <a:r>
              <a:rPr lang="vi-VN"/>
              <a:t> mô phỏng hình xoắn ốc như hình bên dưới với n = 4.</a:t>
            </a:r>
          </a:p>
          <a:p>
            <a:pPr>
              <a:defRPr/>
            </a:pPr>
            <a:endParaRPr lang="vi-VN"/>
          </a:p>
          <a:p>
            <a:pPr marL="0" indent="0">
              <a:buNone/>
              <a:tabLst>
                <a:tab pos="2743200" algn="l"/>
              </a:tabLst>
              <a:defRPr/>
            </a:pPr>
            <a:r>
              <a:rPr lang="en-US"/>
              <a:t>	</a:t>
            </a:r>
            <a:r>
              <a:rPr lang="vi-VN">
                <a:latin typeface="Consolas" panose="020B0609020204030204" pitchFamily="49" charset="0"/>
              </a:rPr>
              <a:t>1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vi-VN">
                <a:latin typeface="Consolas" panose="020B0609020204030204" pitchFamily="49" charset="0"/>
              </a:rPr>
              <a:t>2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vi-VN">
                <a:latin typeface="Consolas" panose="020B0609020204030204" pitchFamily="49" charset="0"/>
              </a:rPr>
              <a:t>3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vi-VN">
                <a:latin typeface="Consolas" panose="020B0609020204030204" pitchFamily="49" charset="0"/>
              </a:rPr>
              <a:t>4</a:t>
            </a:r>
          </a:p>
          <a:p>
            <a:pPr marL="0" indent="0">
              <a:buNone/>
              <a:tabLst>
                <a:tab pos="2743200" algn="l"/>
              </a:tabLst>
              <a:defRPr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vi-VN">
                <a:latin typeface="Consolas" panose="020B0609020204030204" pitchFamily="49" charset="0"/>
              </a:rPr>
              <a:t>12 13 14 5</a:t>
            </a:r>
          </a:p>
          <a:p>
            <a:pPr marL="0" indent="0">
              <a:buNone/>
              <a:tabLst>
                <a:tab pos="2743200" algn="l"/>
              </a:tabLst>
              <a:defRPr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vi-VN">
                <a:latin typeface="Consolas" panose="020B0609020204030204" pitchFamily="49" charset="0"/>
              </a:rPr>
              <a:t>11 16 15 6</a:t>
            </a:r>
          </a:p>
          <a:p>
            <a:pPr marL="0" indent="0">
              <a:buNone/>
              <a:tabLst>
                <a:tab pos="2743200" algn="l"/>
              </a:tabLst>
              <a:defRPr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vi-VN">
                <a:latin typeface="Consolas" panose="020B0609020204030204" pitchFamily="49" charset="0"/>
              </a:rPr>
              <a:t>10 9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vi-VN">
                <a:latin typeface="Consolas" panose="020B0609020204030204" pitchFamily="49" charset="0"/>
              </a:rPr>
              <a:t>8 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vi-VN">
                <a:latin typeface="Consolas" panose="020B0609020204030204" pitchFamily="49" charset="0"/>
              </a:rPr>
              <a:t>7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</p:spTree>
    <p:extLst>
      <p:ext uri="{BB962C8B-B14F-4D97-AF65-F5344CB8AC3E}">
        <p14:creationId xmlns:p14="http://schemas.microsoft.com/office/powerpoint/2010/main" val="201796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 mảng 2 chiều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209800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4: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vi-VN" dirty="0"/>
              <a:t>.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C7E125-040C-4306-855C-D719AE4551CC}"/>
              </a:ext>
            </a:extLst>
          </p:cNvPr>
          <p:cNvSpPr txBox="1">
            <a:spLocks/>
          </p:cNvSpPr>
          <p:nvPr/>
        </p:nvSpPr>
        <p:spPr bwMode="auto">
          <a:xfrm>
            <a:off x="2095496" y="2090217"/>
            <a:ext cx="1600200" cy="163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kern="0">
                <a:latin typeface="Consolas" panose="020B0609020204030204" pitchFamily="49" charset="0"/>
              </a:rPr>
              <a:t>2 3 6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kern="0">
                <a:latin typeface="Consolas" panose="020B0609020204030204" pitchFamily="49" charset="0"/>
              </a:rPr>
              <a:t>1   5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kern="0">
                <a:latin typeface="Consolas" panose="020B0609020204030204" pitchFamily="49" charset="0"/>
              </a:rPr>
              <a:t>4 7 8</a:t>
            </a:r>
            <a:endParaRPr lang="vi-VN" kern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77DABE-4007-4E0B-95F9-EADB423943AD}"/>
              </a:ext>
            </a:extLst>
          </p:cNvPr>
          <p:cNvSpPr txBox="1">
            <a:spLocks/>
          </p:cNvSpPr>
          <p:nvPr/>
        </p:nvSpPr>
        <p:spPr bwMode="auto">
          <a:xfrm>
            <a:off x="5029198" y="2097881"/>
            <a:ext cx="1600200" cy="163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Font typeface="Wingdings" pitchFamily="2" charset="2"/>
              <a:buNone/>
              <a:defRPr/>
            </a:pPr>
            <a:r>
              <a:rPr lang="en-US" kern="0">
                <a:latin typeface="Consolas" panose="020B0609020204030204" pitchFamily="49" charset="0"/>
              </a:rPr>
              <a:t>1 2 3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kern="0">
                <a:latin typeface="Consolas" panose="020B0609020204030204" pitchFamily="49" charset="0"/>
              </a:rPr>
              <a:t>4 5 6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kern="0">
                <a:latin typeface="Consolas" panose="020B0609020204030204" pitchFamily="49" charset="0"/>
              </a:rPr>
              <a:t>7 8</a:t>
            </a:r>
            <a:endParaRPr lang="vi-VN" kern="0">
              <a:latin typeface="Consolas" panose="020B0609020204030204" pitchFamily="49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8BCCEF2-1EF2-4253-A19E-4842E01CAACA}"/>
              </a:ext>
            </a:extLst>
          </p:cNvPr>
          <p:cNvSpPr/>
          <p:nvPr/>
        </p:nvSpPr>
        <p:spPr>
          <a:xfrm>
            <a:off x="3924296" y="2631281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B98AD-267A-4C17-BEE2-A08EEA476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4062213"/>
            <a:ext cx="2628902" cy="265545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DEFE1B-15CF-46FE-967B-5E756492E14F}"/>
              </a:ext>
            </a:extLst>
          </p:cNvPr>
          <p:cNvSpPr txBox="1">
            <a:spLocks/>
          </p:cNvSpPr>
          <p:nvPr/>
        </p:nvSpPr>
        <p:spPr bwMode="auto">
          <a:xfrm>
            <a:off x="457200" y="4102994"/>
            <a:ext cx="5562600" cy="145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kern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5: </a:t>
            </a:r>
            <a:r>
              <a:rPr lang="en-US" kern="0" dirty="0" err="1"/>
              <a:t>Lập</a:t>
            </a:r>
            <a:r>
              <a:rPr lang="en-US" kern="0" dirty="0"/>
              <a:t> </a:t>
            </a:r>
            <a:r>
              <a:rPr lang="en-US" kern="0" dirty="0" err="1"/>
              <a:t>trình</a:t>
            </a:r>
            <a:r>
              <a:rPr lang="en-US" kern="0" dirty="0"/>
              <a:t> </a:t>
            </a:r>
            <a:r>
              <a:rPr lang="en-US" kern="0" dirty="0" err="1"/>
              <a:t>trò</a:t>
            </a:r>
            <a:r>
              <a:rPr lang="en-US" kern="0" dirty="0"/>
              <a:t> </a:t>
            </a:r>
            <a:r>
              <a:rPr lang="en-US" kern="0" dirty="0" err="1"/>
              <a:t>ch</a:t>
            </a:r>
            <a:r>
              <a:rPr lang="vi-VN" kern="0" dirty="0"/>
              <a:t>ơ</a:t>
            </a:r>
            <a:r>
              <a:rPr lang="en-US" kern="0" dirty="0" err="1"/>
              <a:t>i</a:t>
            </a:r>
            <a:r>
              <a:rPr lang="en-US" kern="0" dirty="0"/>
              <a:t> Caro</a:t>
            </a:r>
          </a:p>
          <a:p>
            <a:pPr marL="0" indent="0">
              <a:buNone/>
              <a:defRPr/>
            </a:pPr>
            <a:r>
              <a:rPr lang="en-US" kern="0" dirty="0"/>
              <a:t>2 ng</a:t>
            </a:r>
            <a:r>
              <a:rPr lang="vi-VN" kern="0" dirty="0"/>
              <a:t>ư</a:t>
            </a:r>
            <a:r>
              <a:rPr lang="en-US" kern="0" dirty="0" err="1"/>
              <a:t>ời</a:t>
            </a:r>
            <a:r>
              <a:rPr lang="en-US" kern="0" dirty="0"/>
              <a:t> </a:t>
            </a:r>
            <a:r>
              <a:rPr lang="en-US" kern="0" dirty="0" err="1"/>
              <a:t>ch</a:t>
            </a:r>
            <a:r>
              <a:rPr lang="vi-VN" kern="0" dirty="0"/>
              <a:t>ơ</a:t>
            </a:r>
            <a:r>
              <a:rPr lang="en-US" kern="0" dirty="0" err="1"/>
              <a:t>i</a:t>
            </a:r>
            <a:r>
              <a:rPr lang="vi-VN" kern="0" dirty="0"/>
              <a:t>.</a:t>
            </a:r>
            <a:endParaRPr lang="en-US" kern="0" dirty="0"/>
          </a:p>
          <a:p>
            <a:pPr>
              <a:defRPr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082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Chuỗi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685800" y="1447800"/>
            <a:ext cx="7315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Chuỗi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chiều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ký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kết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thúc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0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BC06FD95-A219-4EA0-97A1-9BC3562C0C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7721" y="2141537"/>
            <a:ext cx="64008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char s[100];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359610B7-61C9-465D-86E8-6123ECB903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33813" y="2913236"/>
            <a:ext cx="64008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Ví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dụ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: s = “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Nha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Trang”;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1F6EA20-2566-4B65-8857-62203BB578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4400" y="3910011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‘N’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2F363C82-959B-4218-8F22-C33733BCDC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42789" y="3910011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‘h’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7EF1E77-814C-4B95-8ACF-90E3C04197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70135" y="3910011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‘a’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476400D7-2C37-407B-9B39-BE19D030AB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97480" y="3910011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 ‘ ’ 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AFE4B83-7EE4-45C0-8B11-693FCAD62A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21693" y="3910011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‘T’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E153D49F-F8AC-4270-92A2-070D3A3A9C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81809" y="3910011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‘n’</a:t>
            </a: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AB8379F7-3942-4E7B-AA31-5ACA39BC11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899761" y="3912458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‘g’</a:t>
            </a: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24609988-316D-4E4E-BBA6-2E3ECBD6D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17713" y="3910011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\0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F902A04A-3945-4195-867A-5EEFB40C98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43818" y="3910011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‘r’</a:t>
            </a: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8F2C13B6-81F4-4A63-BA42-D57BD5A235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63857" y="3910011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400"/>
              <a:t>‘a’</a:t>
            </a:r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D94A97DB-B1BB-4FC7-9BBB-91AFBE7DCD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0600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0</a:t>
            </a:r>
            <a:endParaRPr lang="en-US" baseline="30000"/>
          </a:p>
        </p:txBody>
      </p:sp>
      <p:sp>
        <p:nvSpPr>
          <p:cNvPr id="21" name="AutoShape 6">
            <a:extLst>
              <a:ext uri="{FF2B5EF4-FFF2-40B4-BE49-F238E27FC236}">
                <a16:creationId xmlns:a16="http://schemas.microsoft.com/office/drawing/2014/main" id="{57AD5DCE-79B9-4BE3-95A3-610888C4A4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18989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1</a:t>
            </a:r>
            <a:endParaRPr lang="en-US" baseline="30000"/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F0EE2B32-79CC-44E4-AB26-ADDEBE5453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47378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2</a:t>
            </a:r>
            <a:endParaRPr lang="en-US" baseline="30000"/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3D5183AC-3441-46B7-8E08-695CCCBD06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73680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3</a:t>
            </a:r>
            <a:endParaRPr lang="en-US" baseline="30000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A1C19069-F025-4EA9-9BAD-2363D73E70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94764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4</a:t>
            </a:r>
            <a:endParaRPr lang="en-US" baseline="30000"/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FC042829-83DA-4D60-B9A7-6789E86F78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46526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7</a:t>
            </a:r>
            <a:endParaRPr lang="en-US" baseline="30000"/>
          </a:p>
        </p:txBody>
      </p:sp>
      <p:sp>
        <p:nvSpPr>
          <p:cNvPr id="26" name="AutoShape 6">
            <a:extLst>
              <a:ext uri="{FF2B5EF4-FFF2-40B4-BE49-F238E27FC236}">
                <a16:creationId xmlns:a16="http://schemas.microsoft.com/office/drawing/2014/main" id="{8D2020B2-FFA2-4CFE-B3DE-ECA7472484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71784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8</a:t>
            </a:r>
            <a:endParaRPr lang="en-US" baseline="30000"/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0A1A49C8-B124-49E5-A400-6F87FF37A6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20018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5</a:t>
            </a:r>
            <a:endParaRPr lang="en-US" baseline="30000"/>
          </a:p>
        </p:txBody>
      </p:sp>
      <p:sp>
        <p:nvSpPr>
          <p:cNvPr id="28" name="AutoShape 6">
            <a:extLst>
              <a:ext uri="{FF2B5EF4-FFF2-40B4-BE49-F238E27FC236}">
                <a16:creationId xmlns:a16="http://schemas.microsoft.com/office/drawing/2014/main" id="{1487B098-4EEC-4B6F-818B-C39599D407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717093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6</a:t>
            </a:r>
            <a:endParaRPr lang="en-US" baseline="30000"/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3A7F35D9-52AA-4A26-AF5D-EC3D3E3A65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601222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9</a:t>
            </a:r>
            <a:endParaRPr lang="en-US" baseline="30000"/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6F7B62CF-C959-40A5-9EB2-03224C42B8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5273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78</a:t>
            </a:r>
          </a:p>
        </p:txBody>
      </p:sp>
      <p:sp>
        <p:nvSpPr>
          <p:cNvPr id="38" name="AutoShape 6">
            <a:extLst>
              <a:ext uri="{FF2B5EF4-FFF2-40B4-BE49-F238E27FC236}">
                <a16:creationId xmlns:a16="http://schemas.microsoft.com/office/drawing/2014/main" id="{F13D9E3A-1CAA-4559-8284-2D589A00E7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563662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104</a:t>
            </a:r>
          </a:p>
        </p:txBody>
      </p:sp>
      <p:sp>
        <p:nvSpPr>
          <p:cNvPr id="39" name="AutoShape 6">
            <a:extLst>
              <a:ext uri="{FF2B5EF4-FFF2-40B4-BE49-F238E27FC236}">
                <a16:creationId xmlns:a16="http://schemas.microsoft.com/office/drawing/2014/main" id="{71F029AA-046E-4E9E-A356-4CAA60D1B4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91008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97</a:t>
            </a:r>
          </a:p>
        </p:txBody>
      </p:sp>
      <p:sp>
        <p:nvSpPr>
          <p:cNvPr id="40" name="AutoShape 6">
            <a:extLst>
              <a:ext uri="{FF2B5EF4-FFF2-40B4-BE49-F238E27FC236}">
                <a16:creationId xmlns:a16="http://schemas.microsoft.com/office/drawing/2014/main" id="{D98694E2-B04F-407E-A0D1-DDEF91AB54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18353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 32 </a:t>
            </a: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AABAAAED-5B62-4205-A832-305C6B2A8DC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2566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84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97B91573-0207-45C3-A02B-4BB56F207A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02682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110</a:t>
            </a:r>
          </a:p>
        </p:txBody>
      </p:sp>
      <p:sp>
        <p:nvSpPr>
          <p:cNvPr id="43" name="AutoShape 6">
            <a:extLst>
              <a:ext uri="{FF2B5EF4-FFF2-40B4-BE49-F238E27FC236}">
                <a16:creationId xmlns:a16="http://schemas.microsoft.com/office/drawing/2014/main" id="{4AD52C43-0121-4E09-A9BD-180E603B7C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20634" y="4955447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103</a:t>
            </a:r>
          </a:p>
        </p:txBody>
      </p:sp>
      <p:sp>
        <p:nvSpPr>
          <p:cNvPr id="44" name="AutoShape 6">
            <a:extLst>
              <a:ext uri="{FF2B5EF4-FFF2-40B4-BE49-F238E27FC236}">
                <a16:creationId xmlns:a16="http://schemas.microsoft.com/office/drawing/2014/main" id="{E15BD14A-6DD3-40A9-ADF3-1FE0A694BD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38586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0</a:t>
            </a:r>
          </a:p>
        </p:txBody>
      </p:sp>
      <p:sp>
        <p:nvSpPr>
          <p:cNvPr id="45" name="AutoShape 6">
            <a:extLst>
              <a:ext uri="{FF2B5EF4-FFF2-40B4-BE49-F238E27FC236}">
                <a16:creationId xmlns:a16="http://schemas.microsoft.com/office/drawing/2014/main" id="{C7D9EB50-A876-46ED-A0F0-1607A50873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064691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114</a:t>
            </a:r>
          </a:p>
        </p:txBody>
      </p:sp>
      <p:sp>
        <p:nvSpPr>
          <p:cNvPr id="46" name="AutoShape 6">
            <a:extLst>
              <a:ext uri="{FF2B5EF4-FFF2-40B4-BE49-F238E27FC236}">
                <a16:creationId xmlns:a16="http://schemas.microsoft.com/office/drawing/2014/main" id="{BEDD17CE-C010-4BC2-94E7-59D09C2DE4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84730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sz="2000"/>
              <a:t>97</a:t>
            </a:r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FF0FB031-9CAD-4B11-B406-44A67ADC9B6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3090" y="3954464"/>
            <a:ext cx="536527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latin typeface="Tahoma" pitchFamily="34" charset="0"/>
                <a:cs typeface="Tahoma" pitchFamily="34" charset="0"/>
              </a:rPr>
              <a:t>s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78191402-F057-4D5F-91C9-D67897F809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3090" y="4958418"/>
            <a:ext cx="536527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latin typeface="Tahoma" pitchFamily="34" charset="0"/>
                <a:cs typeface="Tahoma" pitchFamily="34" charset="0"/>
              </a:rPr>
              <a:t>s</a:t>
            </a:r>
          </a:p>
        </p:txBody>
      </p:sp>
      <p:sp>
        <p:nvSpPr>
          <p:cNvPr id="49" name="AutoShape 6">
            <a:extLst>
              <a:ext uri="{FF2B5EF4-FFF2-40B4-BE49-F238E27FC236}">
                <a16:creationId xmlns:a16="http://schemas.microsoft.com/office/drawing/2014/main" id="{61EAB659-A805-4A9C-B81F-DEBEC4AD78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35665" y="39243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51" name="AutoShape 6">
            <a:extLst>
              <a:ext uri="{FF2B5EF4-FFF2-40B4-BE49-F238E27FC236}">
                <a16:creationId xmlns:a16="http://schemas.microsoft.com/office/drawing/2014/main" id="{2F2CE401-6408-41FB-BC03-F69493F329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30660" y="3388704"/>
            <a:ext cx="457200" cy="457200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/>
              <a:t>10</a:t>
            </a:r>
            <a:endParaRPr lang="en-US" baseline="30000"/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A2D92F4B-A409-400C-8745-B05A299CCB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64890" y="4953000"/>
            <a:ext cx="609600" cy="457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60" name="Text Box 49">
            <a:extLst>
              <a:ext uri="{FF2B5EF4-FFF2-40B4-BE49-F238E27FC236}">
                <a16:creationId xmlns:a16="http://schemas.microsoft.com/office/drawing/2014/main" id="{CC7AF7A4-5725-4598-8D0E-B82F6ED0882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69515" y="5514189"/>
            <a:ext cx="149894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Mã ASCII</a:t>
            </a:r>
          </a:p>
        </p:txBody>
      </p:sp>
      <p:sp>
        <p:nvSpPr>
          <p:cNvPr id="53" name="Text Box 49">
            <a:extLst>
              <a:ext uri="{FF2B5EF4-FFF2-40B4-BE49-F238E27FC236}">
                <a16:creationId xmlns:a16="http://schemas.microsoft.com/office/drawing/2014/main" id="{E6C22DCF-5E64-4CAB-BB1F-CC616A6389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7091" y="6070744"/>
            <a:ext cx="7315200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Thao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tác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trên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chuỗi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trên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chú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ý 0 ở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cuối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4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 animBg="1"/>
      <p:bldP spid="51" grpId="0" animBg="1"/>
      <p:bldP spid="52" grpId="0" animBg="1"/>
      <p:bldP spid="60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Chuỗi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– </a:t>
            </a:r>
            <a:r>
              <a:rPr lang="en-US"/>
              <a:t>Kiểu dữ liệu nâng cao</a:t>
            </a:r>
          </a:p>
        </p:txBody>
      </p:sp>
      <p:sp>
        <p:nvSpPr>
          <p:cNvPr id="37" name="Text Box 49">
            <a:extLst>
              <a:ext uri="{FF2B5EF4-FFF2-40B4-BE49-F238E27FC236}">
                <a16:creationId xmlns:a16="http://schemas.microsoft.com/office/drawing/2014/main" id="{00F42D5D-993B-4A4C-8834-F1B4DED52F4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0581" y="3737085"/>
            <a:ext cx="7010400" cy="685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latin typeface="Tahoma" pitchFamily="34" charset="0"/>
                <a:cs typeface="Tahoma" pitchFamily="34" charset="0"/>
              </a:rPr>
              <a:t>2) Nhập chuỗi từ bàn phím:</a:t>
            </a:r>
          </a:p>
        </p:txBody>
      </p:sp>
      <p:sp>
        <p:nvSpPr>
          <p:cNvPr id="38" name="Text Box 49">
            <a:extLst>
              <a:ext uri="{FF2B5EF4-FFF2-40B4-BE49-F238E27FC236}">
                <a16:creationId xmlns:a16="http://schemas.microsoft.com/office/drawing/2014/main" id="{F205415E-909E-404A-B854-9C2A9D2EC5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0581" y="5199040"/>
            <a:ext cx="7010400" cy="685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>
                <a:latin typeface="Tahoma" pitchFamily="34" charset="0"/>
                <a:cs typeface="Tahoma" pitchFamily="34" charset="0"/>
              </a:rPr>
              <a:t>3)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Xuất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chuỗi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ra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màn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hình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:</a:t>
            </a:r>
          </a:p>
        </p:txBody>
      </p:sp>
      <p:sp>
        <p:nvSpPr>
          <p:cNvPr id="39" name="Text Box 49">
            <a:extLst>
              <a:ext uri="{FF2B5EF4-FFF2-40B4-BE49-F238E27FC236}">
                <a16:creationId xmlns:a16="http://schemas.microsoft.com/office/drawing/2014/main" id="{F08C3EED-D9AF-4B7A-B71B-431F221A583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5800" y="2275131"/>
            <a:ext cx="7010400" cy="685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latin typeface="Tahoma" pitchFamily="34" charset="0"/>
                <a:cs typeface="Tahoma" pitchFamily="34" charset="0"/>
              </a:rPr>
              <a:t>1) Khởi tạo chuỗi:</a:t>
            </a: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05B52CEE-05F1-4F1F-BD20-18281764AF1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5199" y="1498977"/>
            <a:ext cx="7010400" cy="685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Chuỗi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đ</a:t>
            </a:r>
            <a:r>
              <a:rPr lang="vi-V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ợc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sử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dụng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phổ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biến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nên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1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tập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riêng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để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xử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lý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chuỗi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C8DA0279-6F59-42BC-B563-580C4D76E0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43000" y="2869505"/>
            <a:ext cx="6400800" cy="8675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char s[100] = “Nha Trang”;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char s[] = “Nha Trang”;</a:t>
            </a:r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C8327A5A-5B35-478B-A031-68226E9140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43000" y="4343400"/>
            <a:ext cx="6400800" cy="9176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scanf(“%s”, s);   // không đọc khoảng trắng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gets(s);             // có đọc khoảng trắng</a:t>
            </a:r>
          </a:p>
        </p:txBody>
      </p:sp>
      <p:sp>
        <p:nvSpPr>
          <p:cNvPr id="12" name="Text Box 49">
            <a:extLst>
              <a:ext uri="{FF2B5EF4-FFF2-40B4-BE49-F238E27FC236}">
                <a16:creationId xmlns:a16="http://schemas.microsoft.com/office/drawing/2014/main" id="{75BB4968-E237-48F0-828B-0CFE22522E0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43000" y="5676061"/>
            <a:ext cx="6400800" cy="9176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printf(“%s”, s);   // không màu</a:t>
            </a:r>
          </a:p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puts(s);             // có màu</a:t>
            </a:r>
          </a:p>
        </p:txBody>
      </p:sp>
    </p:spTree>
    <p:extLst>
      <p:ext uri="{BB962C8B-B14F-4D97-AF65-F5344CB8AC3E}">
        <p14:creationId xmlns:p14="http://schemas.microsoft.com/office/powerpoint/2010/main" val="33739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5E860EF-7AD5-46C3-A99B-DDB8053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Một số hàm thao tác trên chuỗi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69D1-5FF8-4F55-8773-01FBFFA7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1774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Các hàm khác trong th</a:t>
            </a:r>
            <a:r>
              <a:rPr lang="vi-V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ư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viện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string.h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lvl="1">
              <a:defRPr/>
            </a:pPr>
            <a:r>
              <a:rPr lang="en-US"/>
              <a:t>strlen			tính chiều dài chuỗi</a:t>
            </a:r>
            <a:endParaRPr lang="en-US" dirty="0"/>
          </a:p>
          <a:p>
            <a:pPr lvl="1">
              <a:defRPr/>
            </a:pPr>
            <a:r>
              <a:rPr lang="en-US"/>
              <a:t>strcpy 			sao chép chuỗi	</a:t>
            </a:r>
            <a:endParaRPr lang="en-US" dirty="0"/>
          </a:p>
          <a:p>
            <a:pPr lvl="1">
              <a:defRPr/>
            </a:pPr>
            <a:r>
              <a:rPr lang="en-US"/>
              <a:t>strlwr/strupr 	chuyển chuỗi hoa/th</a:t>
            </a:r>
            <a:r>
              <a:rPr lang="vi-VN"/>
              <a:t>ư</a:t>
            </a:r>
            <a:r>
              <a:rPr lang="en-US"/>
              <a:t>ờng</a:t>
            </a:r>
            <a:endParaRPr lang="en-US" dirty="0"/>
          </a:p>
          <a:p>
            <a:pPr lvl="1">
              <a:defRPr/>
            </a:pPr>
            <a:r>
              <a:rPr lang="en-US"/>
              <a:t>strrev 			đảo ng</a:t>
            </a:r>
            <a:r>
              <a:rPr lang="vi-VN"/>
              <a:t>ư</a:t>
            </a:r>
            <a:r>
              <a:rPr lang="en-US"/>
              <a:t>ợc chuỗi	</a:t>
            </a:r>
            <a:endParaRPr lang="en-US" dirty="0"/>
          </a:p>
          <a:p>
            <a:pPr lvl="1">
              <a:defRPr/>
            </a:pPr>
            <a:r>
              <a:rPr lang="en-US" dirty="0" err="1"/>
              <a:t>strcmp</a:t>
            </a:r>
            <a:r>
              <a:rPr lang="en-US"/>
              <a:t>/stricmp 	so sánh chuỗi</a:t>
            </a:r>
            <a:endParaRPr lang="en-US" dirty="0"/>
          </a:p>
          <a:p>
            <a:pPr lvl="1">
              <a:defRPr/>
            </a:pPr>
            <a:r>
              <a:rPr lang="en-US"/>
              <a:t>strcat			nối chuỗi</a:t>
            </a:r>
            <a:endParaRPr lang="en-US" dirty="0"/>
          </a:p>
          <a:p>
            <a:pPr lvl="1">
              <a:defRPr/>
            </a:pPr>
            <a:r>
              <a:rPr lang="en-US"/>
              <a:t>strstr			tìm vị trí chuỗi con</a:t>
            </a:r>
            <a:endParaRPr lang="en-US" dirty="0"/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E2C188C0-9AF5-44B8-A285-98E94FB6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5E860EF-7AD5-46C3-A99B-DDB8053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Một số hàm thao tác trên chuỗi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69D1-5FF8-4F55-8773-01FBFFA7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31774"/>
            <a:ext cx="5029200" cy="4259426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Ví dụ: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en-US">
                <a:solidFill>
                  <a:srgbClr val="FF0000"/>
                </a:solidFill>
              </a:rPr>
              <a:t>char s[20] = “Nha Trang”;</a:t>
            </a:r>
          </a:p>
          <a:p>
            <a:pPr marL="457200" lvl="1" indent="0">
              <a:buNone/>
              <a:defRPr/>
            </a:pPr>
            <a:r>
              <a:rPr lang="en-US">
                <a:solidFill>
                  <a:srgbClr val="FF0000"/>
                </a:solidFill>
              </a:rPr>
              <a:t>int n = strlen(s);</a:t>
            </a:r>
          </a:p>
          <a:p>
            <a:pPr marL="457200" lvl="1" indent="0">
              <a:buNone/>
              <a:defRPr/>
            </a:pPr>
            <a:r>
              <a:rPr lang="en-US">
                <a:solidFill>
                  <a:srgbClr val="FF0000"/>
                </a:solidFill>
              </a:rPr>
              <a:t>strcpy(s, “Dai hoc”);</a:t>
            </a:r>
          </a:p>
          <a:p>
            <a:pPr marL="457200" lvl="1" indent="0">
              <a:buNone/>
              <a:defRPr/>
            </a:pPr>
            <a:r>
              <a:rPr lang="en-US">
                <a:solidFill>
                  <a:srgbClr val="FF0000"/>
                </a:solidFill>
              </a:rPr>
              <a:t>strupr(s);</a:t>
            </a:r>
          </a:p>
          <a:p>
            <a:pPr marL="457200" lvl="1" indent="0">
              <a:buNone/>
              <a:defRPr/>
            </a:pPr>
            <a:r>
              <a:rPr lang="en-US">
                <a:solidFill>
                  <a:srgbClr val="FF0000"/>
                </a:solidFill>
              </a:rPr>
              <a:t>strrev(s);</a:t>
            </a:r>
          </a:p>
          <a:p>
            <a:pPr marL="457200" lvl="1" indent="0">
              <a:buNone/>
              <a:defRPr/>
            </a:pPr>
            <a:r>
              <a:rPr lang="en-US">
                <a:solidFill>
                  <a:srgbClr val="FF0000"/>
                </a:solidFill>
              </a:rPr>
              <a:t>strcat(s, “Nha Trang”);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E2C188C0-9AF5-44B8-A285-98E94FB6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5" name="Text Box 49">
            <a:extLst>
              <a:ext uri="{FF2B5EF4-FFF2-40B4-BE49-F238E27FC236}">
                <a16:creationId xmlns:a16="http://schemas.microsoft.com/office/drawing/2014/main" id="{2B75F693-194F-48C9-BC30-2947E332253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3000" y="3115850"/>
            <a:ext cx="2111679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80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n=9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CC6BD005-257E-40B2-9216-64AC8CAF80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3000" y="3604365"/>
            <a:ext cx="2111679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8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s=“Dai hoc”</a:t>
            </a: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A9C32DE0-E21B-457D-8E88-3027BADFA1D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3000" y="4182650"/>
            <a:ext cx="237472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8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s=“DAI HOC”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6C8F0993-86CF-469B-8708-18A2CD6C77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3000" y="4686300"/>
            <a:ext cx="2374725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8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s=“COH IAD”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34992B8D-D12A-4667-AF63-97E9BF985DF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953000" y="5219700"/>
            <a:ext cx="3950918" cy="381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8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s=“COH </a:t>
            </a:r>
            <a:r>
              <a:rPr lang="en-US" sz="2800" dirty="0" err="1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IADNha</a:t>
            </a:r>
            <a:r>
              <a:rPr lang="en-US" sz="2800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 Trang”</a:t>
            </a:r>
          </a:p>
        </p:txBody>
      </p:sp>
    </p:spTree>
    <p:extLst>
      <p:ext uri="{BB962C8B-B14F-4D97-AF65-F5344CB8AC3E}">
        <p14:creationId xmlns:p14="http://schemas.microsoft.com/office/powerpoint/2010/main" val="22850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5E860EF-7AD5-46C3-A99B-DDB80535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Một số hàm thao tác trên chuỗi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469D1-5FF8-4F55-8773-01FBFFA7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1774"/>
            <a:ext cx="8229600" cy="678026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Ví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dụ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so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sánh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chuỗi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E2C188C0-9AF5-44B8-A285-98E94FB6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037324B0-CD94-4A70-B41C-0949A2035E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38200" y="2265363"/>
            <a:ext cx="7239000" cy="6780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So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sánh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hai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chuỗi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s1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và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ahoma" pitchFamily="34" charset="0"/>
                <a:cs typeface="Tahoma" pitchFamily="34" charset="0"/>
              </a:rPr>
              <a:t>s2: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kq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strcmp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(s1, s2);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 Box 49">
            <a:extLst>
              <a:ext uri="{FF2B5EF4-FFF2-40B4-BE49-F238E27FC236}">
                <a16:creationId xmlns:a16="http://schemas.microsoft.com/office/drawing/2014/main" id="{C69F9287-52E5-45E3-BC38-3E9F661A801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54901" y="3233106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3"/>
              </a:buBlip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&lt; 0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nếu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s1 &lt; s2</a:t>
            </a:r>
          </a:p>
          <a:p>
            <a:pPr algn="just" eaLnBrk="0" hangingPunct="0">
              <a:buFontTx/>
              <a:buBlip>
                <a:blip r:embed="rId3"/>
              </a:buBlip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== 0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nếu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s1 == s2</a:t>
            </a:r>
          </a:p>
          <a:p>
            <a:pPr algn="just" eaLnBrk="0" hangingPunct="0">
              <a:buFontTx/>
              <a:buBlip>
                <a:blip r:embed="rId3"/>
              </a:buBlip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&gt; 0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nếu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s1 &gt; s2</a:t>
            </a:r>
          </a:p>
        </p:txBody>
      </p:sp>
      <p:sp>
        <p:nvSpPr>
          <p:cNvPr id="8" name="Text Box 49">
            <a:extLst>
              <a:ext uri="{FF2B5EF4-FFF2-40B4-BE49-F238E27FC236}">
                <a16:creationId xmlns:a16="http://schemas.microsoft.com/office/drawing/2014/main" id="{C0242294-40C6-4F22-A17C-5FDA53C8E7C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18367" y="4648201"/>
            <a:ext cx="7030233" cy="14357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char s1[] </a:t>
            </a:r>
            <a:r>
              <a:rPr lang="en-US" sz="2400">
                <a:latin typeface="Tahoma" pitchFamily="34" charset="0"/>
                <a:cs typeface="Tahoma" pitchFamily="34" charset="0"/>
              </a:rPr>
              <a:t>= “CSharp”;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defRPr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char s2[] </a:t>
            </a:r>
            <a:r>
              <a:rPr lang="en-US" sz="2400">
                <a:latin typeface="Tahoma" pitchFamily="34" charset="0"/>
                <a:cs typeface="Tahoma" pitchFamily="34" charset="0"/>
              </a:rPr>
              <a:t>= “FSharp”;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algn="just" eaLnBrk="0" hangingPunct="0">
              <a:defRPr/>
            </a:pPr>
            <a:r>
              <a:rPr lang="en-US" sz="2400" dirty="0" err="1"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kq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400">
                <a:latin typeface="Tahoma" pitchFamily="34" charset="0"/>
                <a:cs typeface="Tahoma" pitchFamily="34" charset="0"/>
              </a:rPr>
              <a:t>=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strcmp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(s1, s2);	// =&gt; </a:t>
            </a:r>
            <a:r>
              <a:rPr lang="en-US" sz="2400" err="1">
                <a:latin typeface="Tahoma" pitchFamily="34" charset="0"/>
                <a:cs typeface="Tahoma" pitchFamily="34" charset="0"/>
              </a:rPr>
              <a:t>kq</a:t>
            </a:r>
            <a:r>
              <a:rPr lang="en-US" sz="2400">
                <a:latin typeface="Tahoma" pitchFamily="34" charset="0"/>
                <a:cs typeface="Tahoma" pitchFamily="34" charset="0"/>
              </a:rPr>
              <a:t> &lt;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956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8B72677-96E7-42C7-8946-B93BD28F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79F21-C8B3-4F77-92C7-54982D97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4191001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1: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err="1">
                <a:solidFill>
                  <a:srgbClr val="FF0000"/>
                </a:solidFill>
              </a:rPr>
              <a:t>atoi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atol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atof</a:t>
            </a:r>
            <a:r>
              <a:rPr lang="en-US" dirty="0"/>
              <a:t> : </a:t>
            </a:r>
            <a:r>
              <a:rPr lang="vi-VN" dirty="0"/>
              <a:t>đổ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 lvl="1">
              <a:defRPr/>
            </a:pPr>
            <a:r>
              <a:rPr lang="en-US" dirty="0" err="1">
                <a:solidFill>
                  <a:srgbClr val="FF0000"/>
                </a:solidFill>
              </a:rPr>
              <a:t>itoa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ltoa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ultoa</a:t>
            </a:r>
            <a:r>
              <a:rPr lang="en-US" dirty="0"/>
              <a:t>: </a:t>
            </a:r>
            <a:r>
              <a:rPr lang="vi-VN" dirty="0"/>
              <a:t>đổ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2: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(</a:t>
            </a:r>
            <a:r>
              <a:rPr lang="en-US" dirty="0" err="1">
                <a:solidFill>
                  <a:srgbClr val="FF0000"/>
                </a:solidFill>
              </a:rPr>
              <a:t>giữ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nguyên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chuỗi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/>
              <a:t>):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.</a:t>
            </a:r>
          </a:p>
          <a:p>
            <a:pPr lvl="1">
              <a:spcBef>
                <a:spcPts val="300"/>
              </a:spcBef>
              <a:defRPr/>
            </a:pP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(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).</a:t>
            </a:r>
          </a:p>
        </p:txBody>
      </p:sp>
      <p:sp>
        <p:nvSpPr>
          <p:cNvPr id="33796" name="Footer Placeholder 2">
            <a:extLst>
              <a:ext uri="{FF2B5EF4-FFF2-40B4-BE49-F238E27FC236}">
                <a16:creationId xmlns:a16="http://schemas.microsoft.com/office/drawing/2014/main" id="{EA79D26A-C0B6-4591-9837-A406A80E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5" name="Text Box 49">
            <a:extLst>
              <a:ext uri="{FF2B5EF4-FFF2-40B4-BE49-F238E27FC236}">
                <a16:creationId xmlns:a16="http://schemas.microsoft.com/office/drawing/2014/main" id="{971CDD8B-AB02-4DC7-B86E-69E01A0EC6D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2000" y="5715000"/>
            <a:ext cx="64008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“  </a:t>
            </a:r>
            <a:r>
              <a:rPr lang="en-US" sz="2400" dirty="0" err="1">
                <a:latin typeface="Consolas" panose="020B0609020204030204" pitchFamily="49" charset="0"/>
                <a:cs typeface="Tahoma" pitchFamily="34" charset="0"/>
              </a:rPr>
              <a:t>dai</a:t>
            </a:r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 hoc   NHA </a:t>
            </a:r>
            <a:r>
              <a:rPr lang="en-US" sz="2400" dirty="0" err="1">
                <a:latin typeface="Consolas" panose="020B0609020204030204" pitchFamily="49" charset="0"/>
                <a:cs typeface="Tahoma" pitchFamily="34" charset="0"/>
              </a:rPr>
              <a:t>tRang</a:t>
            </a:r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  ” </a:t>
            </a:r>
          </a:p>
          <a:p>
            <a:pPr algn="just" eaLnBrk="0" hangingPunct="0"/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→    “Dai Hoc </a:t>
            </a:r>
            <a:r>
              <a:rPr lang="en-US" sz="2400" dirty="0" err="1">
                <a:latin typeface="Consolas" panose="020B0609020204030204" pitchFamily="49" charset="0"/>
                <a:cs typeface="Tahoma" pitchFamily="34" charset="0"/>
              </a:rPr>
              <a:t>Nha</a:t>
            </a:r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 Trang”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3: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trắng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4: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5" name="Text Box 49">
            <a:extLst>
              <a:ext uri="{FF2B5EF4-FFF2-40B4-BE49-F238E27FC236}">
                <a16:creationId xmlns:a16="http://schemas.microsoft.com/office/drawing/2014/main" id="{4546F725-0017-4AE0-85FE-638CC7C155D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68194" y="2642382"/>
            <a:ext cx="64008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“  </a:t>
            </a:r>
            <a:r>
              <a:rPr lang="en-US" sz="2400" dirty="0" err="1">
                <a:latin typeface="Consolas" panose="020B0609020204030204" pitchFamily="49" charset="0"/>
                <a:cs typeface="Tahoma" pitchFamily="34" charset="0"/>
              </a:rPr>
              <a:t>dai</a:t>
            </a:r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 hoc   NHA </a:t>
            </a:r>
            <a:r>
              <a:rPr lang="en-US" sz="2400" dirty="0" err="1">
                <a:latin typeface="Consolas" panose="020B0609020204030204" pitchFamily="49" charset="0"/>
                <a:cs typeface="Tahoma" pitchFamily="34" charset="0"/>
              </a:rPr>
              <a:t>tRang</a:t>
            </a:r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  ” </a:t>
            </a:r>
          </a:p>
          <a:p>
            <a:pPr algn="just" eaLnBrk="0" hangingPunct="0"/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→    “</a:t>
            </a:r>
            <a:r>
              <a:rPr lang="en-US" sz="2400" dirty="0" err="1">
                <a:latin typeface="Consolas" panose="020B0609020204030204" pitchFamily="49" charset="0"/>
                <a:cs typeface="Tahoma" pitchFamily="34" charset="0"/>
              </a:rPr>
              <a:t>daihocNHAtRang</a:t>
            </a:r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886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93B808-FAF1-4056-898C-F4E5B16B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Bài tập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4116-846B-4077-A887-8469800B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5: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ra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Bài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6: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ra n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vi-VN" dirty="0"/>
              <a:t>đầ</a:t>
            </a:r>
            <a:r>
              <a:rPr lang="en-US" dirty="0"/>
              <a:t>u </a:t>
            </a:r>
            <a:r>
              <a:rPr lang="en-US" dirty="0" err="1"/>
              <a:t>tiên</a:t>
            </a:r>
            <a:r>
              <a:rPr lang="en-US" dirty="0"/>
              <a:t>/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/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vi-VN" dirty="0"/>
              <a:t>đầ</a:t>
            </a:r>
            <a:r>
              <a:rPr lang="en-US" dirty="0"/>
              <a:t>u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pos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.</a:t>
            </a:r>
          </a:p>
        </p:txBody>
      </p:sp>
      <p:sp>
        <p:nvSpPr>
          <p:cNvPr id="34820" name="Footer Placeholder 3">
            <a:extLst>
              <a:ext uri="{FF2B5EF4-FFF2-40B4-BE49-F238E27FC236}">
                <a16:creationId xmlns:a16="http://schemas.microsoft.com/office/drawing/2014/main" id="{607749CD-D412-4FA0-8AB0-27F793AE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ahoma" panose="020B0604030504040204" pitchFamily="34" charset="0"/>
              </a:rPr>
              <a:t>Chuỗi ký tự</a:t>
            </a:r>
          </a:p>
        </p:txBody>
      </p:sp>
      <p:sp>
        <p:nvSpPr>
          <p:cNvPr id="5" name="Text Box 49">
            <a:extLst>
              <a:ext uri="{FF2B5EF4-FFF2-40B4-BE49-F238E27FC236}">
                <a16:creationId xmlns:a16="http://schemas.microsoft.com/office/drawing/2014/main" id="{2E08F593-2C7E-407C-88B2-CF2B322375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95400" y="2895600"/>
            <a:ext cx="685800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eaLnBrk="0" hangingPunct="0"/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“  </a:t>
            </a:r>
            <a:r>
              <a:rPr lang="en-US" sz="2400" dirty="0" err="1">
                <a:latin typeface="Consolas" panose="020B0609020204030204" pitchFamily="49" charset="0"/>
                <a:cs typeface="Tahoma" pitchFamily="34" charset="0"/>
              </a:rPr>
              <a:t>dai</a:t>
            </a:r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 hoc   NHA </a:t>
            </a:r>
            <a:r>
              <a:rPr lang="en-US" sz="2400" dirty="0" err="1">
                <a:latin typeface="Consolas" panose="020B0609020204030204" pitchFamily="49" charset="0"/>
                <a:cs typeface="Tahoma" pitchFamily="34" charset="0"/>
              </a:rPr>
              <a:t>tRang</a:t>
            </a:r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  ”  →  “</a:t>
            </a:r>
            <a:r>
              <a:rPr lang="en-US" sz="2400" dirty="0" err="1">
                <a:latin typeface="Consolas" panose="020B0609020204030204" pitchFamily="49" charset="0"/>
                <a:cs typeface="Tahoma" pitchFamily="34" charset="0"/>
              </a:rPr>
              <a:t>tRang</a:t>
            </a:r>
            <a:r>
              <a:rPr lang="en-US" sz="2400" dirty="0">
                <a:latin typeface="Consolas" panose="020B0609020204030204" pitchFamily="49" charset="0"/>
                <a:cs typeface="Tahoma" pitchFamily="34" charset="0"/>
              </a:rPr>
              <a:t>”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160&quot;&gt;&lt;property id=&quot;20148&quot; value=&quot;5&quot;/&gt;&lt;property id=&quot;20300&quot; value=&quot;Slide 1&quot;/&gt;&lt;property id=&quot;20307&quot; value=&quot;338&quot;/&gt;&lt;/object&gt;&lt;object type=&quot;3&quot; unique_id=&quot;10322&quot;&gt;&lt;property id=&quot;20148&quot; value=&quot;5&quot;/&gt;&lt;property id=&quot;20300&quot; value=&quot;Slide 2 - &amp;quot;Chuỗi&amp;quot;&quot;/&gt;&lt;property id=&quot;20307&quot; value=&quot;339&quot;/&gt;&lt;/object&gt;&lt;object type=&quot;3&quot; unique_id=&quot;11595&quot;&gt;&lt;property id=&quot;20148&quot; value=&quot;5&quot;/&gt;&lt;property id=&quot;20300&quot; value=&quot;Slide 3 - &amp;quot;Chuỗi&amp;quot;&quot;/&gt;&lt;property id=&quot;20307&quot; value=&quot;341&quot;/&gt;&lt;/object&gt;&lt;object type=&quot;3&quot; unique_id=&quot;11596&quot;&gt;&lt;property id=&quot;20148&quot; value=&quot;5&quot;/&gt;&lt;property id=&quot;20300&quot; value=&quot;Slide 4 - &amp;quot;Một số hàm thao tác trên chuỗi&amp;quot;&quot;/&gt;&lt;property id=&quot;20307&quot; value=&quot;263&quot;/&gt;&lt;/object&gt;&lt;object type=&quot;3&quot; unique_id=&quot;11597&quot;&gt;&lt;property id=&quot;20148&quot; value=&quot;5&quot;/&gt;&lt;property id=&quot;20300&quot; value=&quot;Slide 7 - &amp;quot;Bài tập&amp;quot;&quot;/&gt;&lt;property id=&quot;20307&quot; value=&quot;274&quot;/&gt;&lt;/object&gt;&lt;object type=&quot;3&quot; unique_id=&quot;11598&quot;&gt;&lt;property id=&quot;20148&quot; value=&quot;5&quot;/&gt;&lt;property id=&quot;20300&quot; value=&quot;Slide 8 - &amp;quot;Bài tập&amp;quot;&quot;/&gt;&lt;property id=&quot;20307&quot; value=&quot;275&quot;/&gt;&lt;/object&gt;&lt;object type=&quot;3&quot; unique_id=&quot;11687&quot;&gt;&lt;property id=&quot;20148&quot; value=&quot;5&quot;/&gt;&lt;property id=&quot;20300&quot; value=&quot;Slide 5 - &amp;quot;Một số hàm thao tác trên chuỗi&amp;quot;&quot;/&gt;&lt;property id=&quot;20307&quot; value=&quot;342&quot;/&gt;&lt;/object&gt;&lt;object type=&quot;3&quot; unique_id=&quot;11688&quot;&gt;&lt;property id=&quot;20148&quot; value=&quot;5&quot;/&gt;&lt;property id=&quot;20300&quot; value=&quot;Slide 6 - &amp;quot;Một số hàm thao tác trên chuỗi&amp;quot;&quot;/&gt;&lt;property id=&quot;20307&quot; value=&quot;343&quot;/&gt;&lt;/object&gt;&lt;object type=&quot;3&quot; unique_id=&quot;11749&quot;&gt;&lt;property id=&quot;20148&quot; value=&quot;5&quot;/&gt;&lt;property id=&quot;20300&quot; value=&quot;Slide 12 - &amp;quot;Mảng 2 chiều&amp;quot;&quot;/&gt;&lt;property id=&quot;20307&quot; value=&quot;344&quot;/&gt;&lt;/object&gt;&lt;object type=&quot;3&quot; unique_id=&quot;12085&quot;&gt;&lt;property id=&quot;20148&quot; value=&quot;5&quot;/&gt;&lt;property id=&quot;20300&quot; value=&quot;Slide 13 - &amp;quot;Mảng 2 chiều&amp;quot;&quot;/&gt;&lt;property id=&quot;20307&quot; value=&quot;345&quot;/&gt;&lt;/object&gt;&lt;object type=&quot;3&quot; unique_id=&quot;12122&quot;&gt;&lt;property id=&quot;20148&quot; value=&quot;5&quot;/&gt;&lt;property id=&quot;20300&quot; value=&quot;Slide 14 - &amp;quot;Mảng 2 chiều&amp;quot;&quot;/&gt;&lt;property id=&quot;20307&quot; value=&quot;346&quot;/&gt;&lt;/object&gt;&lt;object type=&quot;3&quot; unique_id=&quot;12214&quot;&gt;&lt;property id=&quot;20148&quot; value=&quot;5&quot;/&gt;&lt;property id=&quot;20300&quot; value=&quot;Slide 15 - &amp;quot;Mảng 2 chiều&amp;quot;&quot;/&gt;&lt;property id=&quot;20307&quot; value=&quot;347&quot;/&gt;&lt;/object&gt;&lt;object type=&quot;3&quot; unique_id=&quot;12318&quot;&gt;&lt;property id=&quot;20148&quot; value=&quot;5&quot;/&gt;&lt;property id=&quot;20300&quot; value=&quot;Slide 16 - &amp;quot;Bài tập mảng 2 chiều&amp;quot;&quot;/&gt;&lt;property id=&quot;20307&quot; value=&quot;349&quot;/&gt;&lt;/object&gt;&lt;object type=&quot;3&quot; unique_id=&quot;12319&quot;&gt;&lt;property id=&quot;20148&quot; value=&quot;5&quot;/&gt;&lt;property id=&quot;20300&quot; value=&quot;Slide 17 - &amp;quot;Bài tập mảng 2 chiều&amp;quot;&quot;/&gt;&lt;property id=&quot;20307&quot; value=&quot;350&quot;/&gt;&lt;/object&gt;&lt;object type=&quot;3&quot; unique_id=&quot;12401&quot;&gt;&lt;property id=&quot;20148&quot; value=&quot;5&quot;/&gt;&lt;property id=&quot;20300&quot; value=&quot;Slide 18 - &amp;quot;Bài tập mảng 2 chiều&amp;quot;&quot;/&gt;&lt;property id=&quot;20307&quot; value=&quot;351&quot;/&gt;&lt;/object&gt;&lt;object type=&quot;3&quot; unique_id=&quot;12657&quot;&gt;&lt;property id=&quot;20148&quot; value=&quot;5&quot;/&gt;&lt;property id=&quot;20300&quot; value=&quot;Slide 9 - &amp;quot;Bài tập&amp;quot;&quot;/&gt;&lt;property id=&quot;20307&quot; value=&quot;352&quot;/&gt;&lt;/object&gt;&lt;object type=&quot;3&quot; unique_id=&quot;12712&quot;&gt;&lt;property id=&quot;20148&quot; value=&quot;5&quot;/&gt;&lt;property id=&quot;20300&quot; value=&quot;Slide 10 - &amp;quot;Bài tập&amp;quot;&quot;/&gt;&lt;property id=&quot;20307&quot; value=&quot;353&quot;/&gt;&lt;/object&gt;&lt;object type=&quot;3&quot; unique_id=&quot;12808&quot;&gt;&lt;property id=&quot;20148&quot; value=&quot;5&quot;/&gt;&lt;property id=&quot;20300&quot; value=&quot;Slide 11 - &amp;quot;Bài tập&amp;quot;&quot;/&gt;&lt;property id=&quot;20307&quot; value=&quot;354&quot;/&gt;&lt;/object&gt;&lt;/object&gt;&lt;object type=&quot;8&quot; unique_id=&quot;1006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3841</TotalTime>
  <Words>1345</Words>
  <Application>Microsoft Office PowerPoint</Application>
  <PresentationFormat>On-screen Show (4:3)</PresentationFormat>
  <Paragraphs>260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Tahoma</vt:lpstr>
      <vt:lpstr>Times New Roman</vt:lpstr>
      <vt:lpstr>Verdana</vt:lpstr>
      <vt:lpstr>Wingdings</vt:lpstr>
      <vt:lpstr>cdb2004146l</vt:lpstr>
      <vt:lpstr>PowerPoint Presentation</vt:lpstr>
      <vt:lpstr>Chuỗi</vt:lpstr>
      <vt:lpstr>Chuỗi</vt:lpstr>
      <vt:lpstr>Một số hàm thao tác trên chuỗi</vt:lpstr>
      <vt:lpstr>Một số hàm thao tác trên chuỗi</vt:lpstr>
      <vt:lpstr>Một số hàm thao tác trên chuỗi</vt:lpstr>
      <vt:lpstr>Bài tập</vt:lpstr>
      <vt:lpstr>Bài tập</vt:lpstr>
      <vt:lpstr>Bài tập</vt:lpstr>
      <vt:lpstr>Bài tập</vt:lpstr>
      <vt:lpstr>Bài tập</vt:lpstr>
      <vt:lpstr>Bài tập</vt:lpstr>
      <vt:lpstr>Mảng 2 chiều</vt:lpstr>
      <vt:lpstr>Mảng 2 chiều</vt:lpstr>
      <vt:lpstr>Mảng 2 chiều</vt:lpstr>
      <vt:lpstr>Mảng 2 chiều</vt:lpstr>
      <vt:lpstr>Bài tập mảng 2 chiều</vt:lpstr>
      <vt:lpstr>Bài tập mảng 2 chiều</vt:lpstr>
      <vt:lpstr>Bài tập mảng 2 chiều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Tran Ngoc Diem</cp:lastModifiedBy>
  <cp:revision>838</cp:revision>
  <dcterms:created xsi:type="dcterms:W3CDTF">2007-09-05T08:24:33Z</dcterms:created>
  <dcterms:modified xsi:type="dcterms:W3CDTF">2020-04-08T04:15:00Z</dcterms:modified>
</cp:coreProperties>
</file>