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301" r:id="rId4"/>
    <p:sldId id="309" r:id="rId5"/>
    <p:sldId id="310" r:id="rId6"/>
    <p:sldId id="303" r:id="rId7"/>
    <p:sldId id="313" r:id="rId8"/>
    <p:sldId id="304" r:id="rId9"/>
    <p:sldId id="311" r:id="rId10"/>
    <p:sldId id="307" r:id="rId11"/>
    <p:sldId id="320" r:id="rId12"/>
    <p:sldId id="314" r:id="rId13"/>
    <p:sldId id="302" r:id="rId14"/>
    <p:sldId id="321" r:id="rId15"/>
    <p:sldId id="315" r:id="rId16"/>
    <p:sldId id="306" r:id="rId17"/>
    <p:sldId id="312" r:id="rId18"/>
    <p:sldId id="317" r:id="rId19"/>
    <p:sldId id="318" r:id="rId20"/>
    <p:sldId id="316" r:id="rId21"/>
    <p:sldId id="319" r:id="rId22"/>
    <p:sldId id="308" r:id="rId23"/>
  </p:sldIdLst>
  <p:sldSz cx="9144000" cy="6858000" type="screen4x3"/>
  <p:notesSz cx="6858000" cy="9144000"/>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8E6C00"/>
    <a:srgbClr val="FFECAF"/>
    <a:srgbClr val="301F67"/>
    <a:srgbClr val="8BBC00"/>
    <a:srgbClr val="4A6400"/>
    <a:srgbClr val="16524F"/>
    <a:srgbClr val="173851"/>
    <a:srgbClr val="1E4B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3922" autoAdjust="0"/>
  </p:normalViewPr>
  <p:slideViewPr>
    <p:cSldViewPr>
      <p:cViewPr varScale="1">
        <p:scale>
          <a:sx n="68" d="100"/>
          <a:sy n="68" d="100"/>
        </p:scale>
        <p:origin x="144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96832-282D-4A52-9021-3D432DA032E9}" type="datetimeFigureOut">
              <a:rPr lang="en-US" smtClean="0"/>
              <a:t>6/3/2020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F9079-A2B0-4632-AD4E-3055FCA5BFD0}" type="slidenum">
              <a:rPr lang="en-US" smtClean="0"/>
              <a:t>‹#›</a:t>
            </a:fld>
            <a:endParaRPr lang="en-US"/>
          </a:p>
        </p:txBody>
      </p:sp>
    </p:spTree>
    <p:extLst>
      <p:ext uri="{BB962C8B-B14F-4D97-AF65-F5344CB8AC3E}">
        <p14:creationId xmlns:p14="http://schemas.microsoft.com/office/powerpoint/2010/main" val="42142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 name="Date Placeholder 3"/>
          <p:cNvSpPr>
            <a:spLocks noGrp="1"/>
          </p:cNvSpPr>
          <p:nvPr>
            <p:ph type="dt" sz="quarter" idx="1"/>
          </p:nvPr>
        </p:nvSpPr>
        <p:spPr/>
        <p:txBody>
          <a:bodyPr/>
          <a:lstStyle/>
          <a:p>
            <a:pPr>
              <a:defRPr/>
            </a:pPr>
            <a:endParaRPr lang="en-US"/>
          </a:p>
        </p:txBody>
      </p:sp>
      <p:sp>
        <p:nvSpPr>
          <p:cNvPr id="6" name="Footer Placeholder 5"/>
          <p:cNvSpPr>
            <a:spLocks noGrp="1"/>
          </p:cNvSpPr>
          <p:nvPr>
            <p:ph type="ftr" sz="quarter" idx="4"/>
          </p:nvPr>
        </p:nvSpPr>
        <p:spPr/>
        <p:txBody>
          <a:bodyPr/>
          <a:lstStyle/>
          <a:p>
            <a:pPr>
              <a:defRPr/>
            </a:pPr>
            <a:endParaRPr lang="en-US"/>
          </a:p>
        </p:txBody>
      </p:sp>
      <p:sp>
        <p:nvSpPr>
          <p:cNvPr id="7" name="Header Placeholder 6"/>
          <p:cNvSpPr>
            <a:spLocks noGrp="1"/>
          </p:cNvSpPr>
          <p:nvPr>
            <p:ph type="hdr" sz="quarter"/>
          </p:nvPr>
        </p:nvSpPr>
        <p:spPr/>
        <p:txBody>
          <a:bodyPr/>
          <a:lstStyle/>
          <a:p>
            <a:pPr>
              <a:defRPr/>
            </a:pPr>
            <a:endParaRPr lang="en-US"/>
          </a:p>
        </p:txBody>
      </p:sp>
    </p:spTree>
    <p:extLst>
      <p:ext uri="{BB962C8B-B14F-4D97-AF65-F5344CB8AC3E}">
        <p14:creationId xmlns:p14="http://schemas.microsoft.com/office/powerpoint/2010/main" val="3941994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12</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66654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13</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93228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14</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733260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16</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338888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DF9079-A2B0-4632-AD4E-3055FCA5BFD0}" type="slidenum">
              <a:rPr lang="en-US" smtClean="0"/>
              <a:t>17</a:t>
            </a:fld>
            <a:endParaRPr lang="en-US"/>
          </a:p>
        </p:txBody>
      </p:sp>
    </p:spTree>
    <p:extLst>
      <p:ext uri="{BB962C8B-B14F-4D97-AF65-F5344CB8AC3E}">
        <p14:creationId xmlns:p14="http://schemas.microsoft.com/office/powerpoint/2010/main" val="297445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22</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371795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CAA52B-4A33-4B8C-9FB5-88BF5C474089}" type="slidenum">
              <a:rPr lang="en-US" smtClean="0"/>
              <a:pPr fontAlgn="base">
                <a:spcBef>
                  <a:spcPct val="0"/>
                </a:spcBef>
                <a:spcAft>
                  <a:spcPct val="0"/>
                </a:spcAft>
                <a:defRPr/>
              </a:pPr>
              <a:t>2</a:t>
            </a:fld>
            <a:endParaRPr lang="en-US"/>
          </a:p>
        </p:txBody>
      </p:sp>
      <p:sp>
        <p:nvSpPr>
          <p:cNvPr id="336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6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472820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3</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010354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5</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320093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6</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4594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8</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37501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9</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01044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10</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694405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F6FFB3-2A8A-4028-AD14-27932BB2251F}" type="slidenum">
              <a:rPr lang="en-US" smtClean="0"/>
              <a:pPr fontAlgn="base">
                <a:spcBef>
                  <a:spcPct val="0"/>
                </a:spcBef>
                <a:spcAft>
                  <a:spcPct val="0"/>
                </a:spcAft>
                <a:defRPr/>
              </a:pPr>
              <a:t>11</a:t>
            </a:fld>
            <a:endParaRPr lang="en-US"/>
          </a:p>
        </p:txBody>
      </p:sp>
      <p:sp>
        <p:nvSpPr>
          <p:cNvPr id="326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6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80819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charset="0"/>
              </a:defRPr>
            </a:lvl1pPr>
          </a:lstStyle>
          <a:p>
            <a:endParaRPr lang="en-US"/>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charset="0"/>
              </a:defRPr>
            </a:lvl1pPr>
          </a:lstStyle>
          <a:p>
            <a:endParaRPr lang="en-US"/>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C23A9963-A348-489E-A078-8F891079146B}" type="slidenum">
              <a:rPr lang="en-US"/>
              <a:pPr/>
              <a:t>‹#›</a:t>
            </a:fld>
            <a:endParaRPr lang="en-US"/>
          </a:p>
        </p:txBody>
      </p:sp>
      <p:sp>
        <p:nvSpPr>
          <p:cNvPr id="3089" name="Rectangle 17"/>
          <p:cNvSpPr>
            <a:spLocks noChangeArrowheads="1"/>
          </p:cNvSpPr>
          <p:nvPr/>
        </p:nvSpPr>
        <p:spPr bwMode="gray">
          <a:xfrm>
            <a:off x="0" y="3086100"/>
            <a:ext cx="9144000" cy="5921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685800" y="457200"/>
            <a:ext cx="7772400" cy="1905000"/>
          </a:xfrm>
        </p:spPr>
        <p:txBody>
          <a:bodyPr/>
          <a:lstStyle>
            <a:lvl1pPr algn="ctr">
              <a:defRPr sz="4400">
                <a:solidFill>
                  <a:schemeClr val="tx1"/>
                </a:solidFill>
                <a:effectLst>
                  <a:outerShdw blurRad="38100" dist="38100" dir="2700000" algn="tl">
                    <a:srgbClr val="C0C0C0"/>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itchFamily="2" charset="2"/>
              <a:buNone/>
              <a:defRPr sz="1600" b="0">
                <a:solidFill>
                  <a:schemeClr val="bg1"/>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C3758ADD-F6D5-4447-B201-793B45BC6DB9}" type="slidenum">
              <a:rPr lang="en-US"/>
              <a:pPr/>
              <a:t>‹#›</a:t>
            </a:fld>
            <a:endParaRPr lang="en-US"/>
          </a:p>
        </p:txBody>
      </p:sp>
    </p:spTree>
    <p:extLst>
      <p:ext uri="{BB962C8B-B14F-4D97-AF65-F5344CB8AC3E}">
        <p14:creationId xmlns:p14="http://schemas.microsoft.com/office/powerpoint/2010/main" val="120525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6337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6337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D860DC57-09D7-4BBF-8C97-5DEFB1E52891}" type="slidenum">
              <a:rPr lang="en-US"/>
              <a:pPr/>
              <a:t>‹#›</a:t>
            </a:fld>
            <a:endParaRPr lang="en-US"/>
          </a:p>
        </p:txBody>
      </p:sp>
    </p:spTree>
    <p:extLst>
      <p:ext uri="{BB962C8B-B14F-4D97-AF65-F5344CB8AC3E}">
        <p14:creationId xmlns:p14="http://schemas.microsoft.com/office/powerpoint/2010/main" val="156042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41425"/>
            <a:ext cx="8229600" cy="5248275"/>
          </a:xfrm>
        </p:spPr>
        <p:txBody>
          <a:bodyPr/>
          <a:lstStyle/>
          <a:p>
            <a:r>
              <a:rPr lang="en-US"/>
              <a:t>Click icon to add table</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a:xfrm>
            <a:off x="6324600" y="6564313"/>
            <a:ext cx="2362200" cy="2444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124200" y="6553200"/>
            <a:ext cx="2133600" cy="234950"/>
          </a:xfrm>
        </p:spPr>
        <p:txBody>
          <a:bodyPr/>
          <a:lstStyle>
            <a:lvl1pPr>
              <a:defRPr/>
            </a:lvl1pPr>
          </a:lstStyle>
          <a:p>
            <a:fld id="{DB9E937A-3ADE-49E0-A08F-FE8406E577BD}" type="slidenum">
              <a:rPr lang="en-US"/>
              <a:pPr/>
              <a:t>‹#›</a:t>
            </a:fld>
            <a:endParaRPr lang="en-US"/>
          </a:p>
        </p:txBody>
      </p:sp>
    </p:spTree>
    <p:extLst>
      <p:ext uri="{BB962C8B-B14F-4D97-AF65-F5344CB8AC3E}">
        <p14:creationId xmlns:p14="http://schemas.microsoft.com/office/powerpoint/2010/main" val="81309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Chart Placeholder 2"/>
          <p:cNvSpPr>
            <a:spLocks noGrp="1"/>
          </p:cNvSpPr>
          <p:nvPr>
            <p:ph type="chart" idx="1"/>
          </p:nvPr>
        </p:nvSpPr>
        <p:spPr>
          <a:xfrm>
            <a:off x="457200" y="1241425"/>
            <a:ext cx="8229600" cy="5248275"/>
          </a:xfrm>
        </p:spPr>
        <p:txBody>
          <a:bodyPr/>
          <a:lstStyle/>
          <a:p>
            <a:r>
              <a:rPr lang="en-US"/>
              <a:t>Click icon to add chart</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a:xfrm>
            <a:off x="6324600" y="6564313"/>
            <a:ext cx="2362200" cy="2444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124200" y="6553200"/>
            <a:ext cx="2133600" cy="234950"/>
          </a:xfrm>
        </p:spPr>
        <p:txBody>
          <a:bodyPr/>
          <a:lstStyle>
            <a:lvl1pPr>
              <a:defRPr/>
            </a:lvl1pPr>
          </a:lstStyle>
          <a:p>
            <a:fld id="{3C5F29E0-B3B3-4234-B135-EABB7CC30375}" type="slidenum">
              <a:rPr lang="en-US"/>
              <a:pPr/>
              <a:t>‹#›</a:t>
            </a:fld>
            <a:endParaRPr lang="en-US"/>
          </a:p>
        </p:txBody>
      </p:sp>
    </p:spTree>
    <p:extLst>
      <p:ext uri="{BB962C8B-B14F-4D97-AF65-F5344CB8AC3E}">
        <p14:creationId xmlns:p14="http://schemas.microsoft.com/office/powerpoint/2010/main" val="258349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t>Nha Trang University</a:t>
            </a:r>
          </a:p>
        </p:txBody>
      </p:sp>
      <p:sp>
        <p:nvSpPr>
          <p:cNvPr id="6" name="Slide Number Placeholder 5"/>
          <p:cNvSpPr>
            <a:spLocks noGrp="1"/>
          </p:cNvSpPr>
          <p:nvPr>
            <p:ph type="sldNum" sz="quarter" idx="12"/>
          </p:nvPr>
        </p:nvSpPr>
        <p:spPr/>
        <p:txBody>
          <a:bodyPr/>
          <a:lstStyle>
            <a:lvl1pPr>
              <a:defRPr sz="1000" b="1">
                <a:latin typeface="+mj-lt"/>
              </a:defRPr>
            </a:lvl1pPr>
          </a:lstStyle>
          <a:p>
            <a:fld id="{ADD77C13-390F-400C-BEC5-92A0E1FA74B9}" type="slidenum">
              <a:rPr lang="en-US" smtClean="0"/>
              <a:pPr/>
              <a:t>‹#›</a:t>
            </a:fld>
            <a:endParaRPr lang="en-US"/>
          </a:p>
        </p:txBody>
      </p:sp>
    </p:spTree>
    <p:extLst>
      <p:ext uri="{BB962C8B-B14F-4D97-AF65-F5344CB8AC3E}">
        <p14:creationId xmlns:p14="http://schemas.microsoft.com/office/powerpoint/2010/main" val="22450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25A99138-99A1-4A5E-B84D-DF9D4476A9A3}" type="slidenum">
              <a:rPr lang="en-US"/>
              <a:pPr/>
              <a:t>‹#›</a:t>
            </a:fld>
            <a:endParaRPr lang="en-US"/>
          </a:p>
        </p:txBody>
      </p:sp>
    </p:spTree>
    <p:extLst>
      <p:ext uri="{BB962C8B-B14F-4D97-AF65-F5344CB8AC3E}">
        <p14:creationId xmlns:p14="http://schemas.microsoft.com/office/powerpoint/2010/main" val="257635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F288167-4551-49DA-989E-F9BDA476C314}" type="slidenum">
              <a:rPr lang="en-US"/>
              <a:pPr/>
              <a:t>‹#›</a:t>
            </a:fld>
            <a:endParaRPr lang="en-US"/>
          </a:p>
        </p:txBody>
      </p:sp>
    </p:spTree>
    <p:extLst>
      <p:ext uri="{BB962C8B-B14F-4D97-AF65-F5344CB8AC3E}">
        <p14:creationId xmlns:p14="http://schemas.microsoft.com/office/powerpoint/2010/main" val="66414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3824308F-8145-4505-9178-3BF1FF6120FF}" type="slidenum">
              <a:rPr lang="en-US"/>
              <a:pPr/>
              <a:t>‹#›</a:t>
            </a:fld>
            <a:endParaRPr lang="en-US"/>
          </a:p>
        </p:txBody>
      </p:sp>
    </p:spTree>
    <p:extLst>
      <p:ext uri="{BB962C8B-B14F-4D97-AF65-F5344CB8AC3E}">
        <p14:creationId xmlns:p14="http://schemas.microsoft.com/office/powerpoint/2010/main" val="165207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B223BD9F-54EB-44E0-A0D7-23A22476067F}" type="slidenum">
              <a:rPr lang="en-US"/>
              <a:pPr/>
              <a:t>‹#›</a:t>
            </a:fld>
            <a:endParaRPr lang="en-US"/>
          </a:p>
        </p:txBody>
      </p:sp>
    </p:spTree>
    <p:extLst>
      <p:ext uri="{BB962C8B-B14F-4D97-AF65-F5344CB8AC3E}">
        <p14:creationId xmlns:p14="http://schemas.microsoft.com/office/powerpoint/2010/main" val="12596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2BA01550-BF9C-41F9-8340-2C481291028A}" type="slidenum">
              <a:rPr lang="en-US"/>
              <a:pPr/>
              <a:t>‹#›</a:t>
            </a:fld>
            <a:endParaRPr lang="en-US"/>
          </a:p>
        </p:txBody>
      </p:sp>
    </p:spTree>
    <p:extLst>
      <p:ext uri="{BB962C8B-B14F-4D97-AF65-F5344CB8AC3E}">
        <p14:creationId xmlns:p14="http://schemas.microsoft.com/office/powerpoint/2010/main" val="328376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CB66DF10-34F5-49D8-9D01-2741B9C7A73E}" type="slidenum">
              <a:rPr lang="en-US"/>
              <a:pPr/>
              <a:t>‹#›</a:t>
            </a:fld>
            <a:endParaRPr lang="en-US"/>
          </a:p>
        </p:txBody>
      </p:sp>
    </p:spTree>
    <p:extLst>
      <p:ext uri="{BB962C8B-B14F-4D97-AF65-F5344CB8AC3E}">
        <p14:creationId xmlns:p14="http://schemas.microsoft.com/office/powerpoint/2010/main" val="425083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62CAC9A1-F280-4A33-9AE2-BBB6E299925D}" type="slidenum">
              <a:rPr lang="en-US"/>
              <a:pPr/>
              <a:t>‹#›</a:t>
            </a:fld>
            <a:endParaRPr lang="en-US"/>
          </a:p>
        </p:txBody>
      </p:sp>
    </p:spTree>
    <p:extLst>
      <p:ext uri="{BB962C8B-B14F-4D97-AF65-F5344CB8AC3E}">
        <p14:creationId xmlns:p14="http://schemas.microsoft.com/office/powerpoint/2010/main" val="191891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0" y="872332"/>
            <a:ext cx="9144000" cy="15636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atin typeface="+mn-lt"/>
              </a:defRPr>
            </a:lvl1pPr>
          </a:lstStyle>
          <a:p>
            <a:r>
              <a:rPr lang="en-US"/>
              <a:t>Nha Trang University</a:t>
            </a:r>
          </a:p>
        </p:txBody>
      </p:sp>
      <p:sp>
        <p:nvSpPr>
          <p:cNvPr id="1030" name="Rectangle 6"/>
          <p:cNvSpPr>
            <a:spLocks noGrp="1" noChangeArrowheads="1"/>
          </p:cNvSpPr>
          <p:nvPr>
            <p:ph type="sldNum" sz="quarter" idx="4"/>
          </p:nvPr>
        </p:nvSpPr>
        <p:spPr bwMode="auto">
          <a:xfrm>
            <a:off x="3505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1A744CEE-9186-4AB4-8C33-90025AE8CD4F}" type="slidenum">
              <a:rPr lang="en-US" smtClean="0"/>
              <a:pPr/>
              <a:t>‹#›</a:t>
            </a:fld>
            <a:endParaRPr lang="en-US"/>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p:txStyles>
    <p:titleStyle>
      <a:lvl1pPr algn="l" rtl="0" eaLnBrk="1" fontAlgn="base" hangingPunct="1">
        <a:spcBef>
          <a:spcPct val="0"/>
        </a:spcBef>
        <a:spcAft>
          <a:spcPct val="0"/>
        </a:spcAft>
        <a:defRPr sz="3200" b="1" i="0" u="none">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4"/>
          <p:cNvSpPr>
            <a:spLocks noGrp="1" noChangeArrowheads="1"/>
          </p:cNvSpPr>
          <p:nvPr>
            <p:ph type="ctrTitle"/>
          </p:nvPr>
        </p:nvSpPr>
        <p:spPr>
          <a:xfrm>
            <a:off x="0" y="762000"/>
            <a:ext cx="9144000" cy="2133600"/>
          </a:xfrm>
          <a:prstGeom prst="roundRect">
            <a:avLst>
              <a:gd name="adj" fmla="val 0"/>
            </a:avLst>
          </a:prstGeom>
        </p:spPr>
        <p:txBody>
          <a:bodyPr/>
          <a:lstStyle/>
          <a:p>
            <a:pPr eaLnBrk="1" hangingPunct="1">
              <a:lnSpc>
                <a:spcPct val="120000"/>
              </a:lnSpc>
              <a:spcBef>
                <a:spcPts val="2400"/>
              </a:spcBef>
            </a:pPr>
            <a:r>
              <a:rPr lang="en-US" sz="4800" b="1">
                <a:latin typeface="Cambria" panose="02040503050406030204" pitchFamily="18" charset="0"/>
                <a:ea typeface="Cambria" panose="02040503050406030204" pitchFamily="18" charset="0"/>
                <a:cs typeface="Chelthm" pitchFamily="18" charset="0"/>
              </a:rPr>
              <a:t>MỘT SỐ KỸ THUẬT LẬP TRÌNH</a:t>
            </a:r>
            <a:endParaRPr lang="en-US" sz="4800" b="1" dirty="0">
              <a:latin typeface="Cambria" panose="02040503050406030204" pitchFamily="18" charset="0"/>
              <a:ea typeface="Cambria" panose="02040503050406030204" pitchFamily="18" charset="0"/>
              <a:cs typeface="Chelthm" pitchFamily="18" charset="0"/>
            </a:endParaRPr>
          </a:p>
        </p:txBody>
      </p:sp>
      <p:sp>
        <p:nvSpPr>
          <p:cNvPr id="2051" name="Text Box 5"/>
          <p:cNvSpPr txBox="1">
            <a:spLocks noChangeArrowheads="1"/>
          </p:cNvSpPr>
          <p:nvPr/>
        </p:nvSpPr>
        <p:spPr bwMode="auto">
          <a:xfrm>
            <a:off x="762000" y="3088943"/>
            <a:ext cx="769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3200" b="1">
                <a:solidFill>
                  <a:schemeClr val="bg1"/>
                </a:solidFill>
                <a:latin typeface="Arial-Rounded" pitchFamily="34" charset="0"/>
                <a:cs typeface="Arial-Rounded" pitchFamily="34" charset="0"/>
              </a:rPr>
              <a:t>CHƯƠNG  5</a:t>
            </a:r>
          </a:p>
        </p:txBody>
      </p:sp>
      <p:sp>
        <p:nvSpPr>
          <p:cNvPr id="2" name="Rectangle 1">
            <a:extLst>
              <a:ext uri="{FF2B5EF4-FFF2-40B4-BE49-F238E27FC236}">
                <a16:creationId xmlns:a16="http://schemas.microsoft.com/office/drawing/2014/main" id="{BDB585DA-A42C-4B8E-AB80-6DA0D2FBB4B7}"/>
              </a:ext>
            </a:extLst>
          </p:cNvPr>
          <p:cNvSpPr/>
          <p:nvPr/>
        </p:nvSpPr>
        <p:spPr>
          <a:xfrm>
            <a:off x="2230282" y="4876800"/>
            <a:ext cx="4759636" cy="707886"/>
          </a:xfrm>
          <a:prstGeom prst="rect">
            <a:avLst/>
          </a:prstGeom>
        </p:spPr>
        <p:txBody>
          <a:bodyPr wrap="none">
            <a:spAutoFit/>
          </a:bodyPr>
          <a:lstStyle/>
          <a:p>
            <a:r>
              <a:rPr lang="en-US" sz="4000" b="1">
                <a:solidFill>
                  <a:schemeClr val="bg1"/>
                </a:solidFill>
                <a:latin typeface="Chelthm" pitchFamily="18" charset="0"/>
                <a:cs typeface="Chelthm" pitchFamily="18" charset="0"/>
              </a:rPr>
              <a:t>QUY HOẠCH ĐỘNG</a:t>
            </a:r>
            <a:endParaRPr lang="en-US" sz="4000">
              <a:solidFill>
                <a:schemeClr val="bg1"/>
              </a:solidFill>
            </a:endParaRPr>
          </a:p>
        </p:txBody>
      </p:sp>
    </p:spTree>
    <p:extLst>
      <p:ext uri="{BB962C8B-B14F-4D97-AF65-F5344CB8AC3E}">
        <p14:creationId xmlns:p14="http://schemas.microsoft.com/office/powerpoint/2010/main" val="283287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6"/>
            <a:ext cx="8420726" cy="1777583"/>
          </a:xfrm>
        </p:spPr>
        <p:txBody>
          <a:bodyPr/>
          <a:lstStyle/>
          <a:p>
            <a:pPr marL="914400" lvl="1" indent="-514350">
              <a:lnSpc>
                <a:spcPct val="110000"/>
              </a:lnSpc>
              <a:buFont typeface="+mj-lt"/>
              <a:buAutoNum type="arabicPeriod" startAt="2"/>
            </a:pPr>
            <a:r>
              <a:rPr lang="en-US" sz="2400">
                <a:latin typeface="Tahoma" pitchFamily="34" charset="0"/>
                <a:sym typeface="Wingdings" pitchFamily="2" charset="2"/>
              </a:rPr>
              <a:t>Doanh thu công ty: Doanh thu hàng tháng của 1 công ty lần l</a:t>
            </a:r>
            <a:r>
              <a:rPr lang="vi-VN" sz="2400">
                <a:latin typeface="Tahoma" pitchFamily="34" charset="0"/>
                <a:sym typeface="Wingdings" pitchFamily="2" charset="2"/>
              </a:rPr>
              <a:t>ư</a:t>
            </a:r>
            <a:r>
              <a:rPr lang="en-US" sz="2400">
                <a:latin typeface="Tahoma" pitchFamily="34" charset="0"/>
                <a:sym typeface="Wingdings" pitchFamily="2" charset="2"/>
              </a:rPr>
              <a:t>ợt là a</a:t>
            </a:r>
            <a:r>
              <a:rPr lang="en-US" sz="2400" baseline="-25000">
                <a:latin typeface="Tahoma" pitchFamily="34" charset="0"/>
                <a:sym typeface="Wingdings" pitchFamily="2" charset="2"/>
              </a:rPr>
              <a:t>1</a:t>
            </a:r>
            <a:r>
              <a:rPr lang="en-US" sz="2400">
                <a:latin typeface="Tahoma" pitchFamily="34" charset="0"/>
                <a:sym typeface="Wingdings" pitchFamily="2" charset="2"/>
              </a:rPr>
              <a:t>, a</a:t>
            </a:r>
            <a:r>
              <a:rPr lang="en-US" sz="2400" baseline="-25000">
                <a:latin typeface="Tahoma" pitchFamily="34" charset="0"/>
                <a:sym typeface="Wingdings" pitchFamily="2" charset="2"/>
              </a:rPr>
              <a:t>2</a:t>
            </a:r>
            <a:r>
              <a:rPr lang="en-US" sz="2400">
                <a:latin typeface="Tahoma" pitchFamily="34" charset="0"/>
                <a:sym typeface="Wingdings" pitchFamily="2" charset="2"/>
              </a:rPr>
              <a:t>, …, a</a:t>
            </a:r>
            <a:r>
              <a:rPr lang="en-US" sz="2400" baseline="-25000">
                <a:latin typeface="Tahoma" pitchFamily="34" charset="0"/>
                <a:sym typeface="Wingdings" pitchFamily="2" charset="2"/>
              </a:rPr>
              <a:t>n</a:t>
            </a:r>
            <a:r>
              <a:rPr lang="en-US" sz="2400">
                <a:latin typeface="Tahoma" pitchFamily="34" charset="0"/>
                <a:sym typeface="Wingdings" pitchFamily="2" charset="2"/>
              </a:rPr>
              <a:t> (a</a:t>
            </a:r>
            <a:r>
              <a:rPr lang="en-US" sz="2400" baseline="-25000">
                <a:latin typeface="Tahoma" pitchFamily="34" charset="0"/>
                <a:sym typeface="Wingdings" pitchFamily="2" charset="2"/>
              </a:rPr>
              <a:t>i</a:t>
            </a:r>
            <a:r>
              <a:rPr lang="en-US" sz="2400">
                <a:latin typeface="Tahoma" pitchFamily="34" charset="0"/>
                <a:sym typeface="Wingdings" pitchFamily="2" charset="2"/>
              </a:rPr>
              <a:t>&gt; 0 lãi, a</a:t>
            </a:r>
            <a:r>
              <a:rPr lang="en-US" sz="2400" baseline="-25000">
                <a:latin typeface="Tahoma" pitchFamily="34" charset="0"/>
                <a:sym typeface="Wingdings" pitchFamily="2" charset="2"/>
              </a:rPr>
              <a:t>i</a:t>
            </a:r>
            <a:r>
              <a:rPr lang="en-US" sz="2400">
                <a:latin typeface="Tahoma" pitchFamily="34" charset="0"/>
                <a:sym typeface="Wingdings" pitchFamily="2" charset="2"/>
              </a:rPr>
              <a:t>&lt;0 lỗ). Hãy tìm 1 dãy tháng liên tiếp nào đó mà tổng doanh thu là lớn nhất. Cho biết tổng doanh thu lớn nhất này.</a:t>
            </a:r>
            <a:endParaRPr lang="en-US" sz="2400">
              <a:latin typeface="Tahoma" pitchFamily="34" charset="0"/>
            </a:endParaRP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5" name="Rectangle 3">
            <a:extLst>
              <a:ext uri="{FF2B5EF4-FFF2-40B4-BE49-F238E27FC236}">
                <a16:creationId xmlns:a16="http://schemas.microsoft.com/office/drawing/2014/main" id="{672A6014-CF07-4746-82DE-57C01181AE37}"/>
              </a:ext>
            </a:extLst>
          </p:cNvPr>
          <p:cNvSpPr txBox="1">
            <a:spLocks noChangeArrowheads="1"/>
          </p:cNvSpPr>
          <p:nvPr/>
        </p:nvSpPr>
        <p:spPr bwMode="auto">
          <a:xfrm>
            <a:off x="2286000" y="3581400"/>
            <a:ext cx="4267200"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kern="0">
                <a:latin typeface="Tahoma" panose="020B0604030504040204" pitchFamily="34" charset="0"/>
                <a:ea typeface="Tahoma" panose="020B0604030504040204" pitchFamily="34" charset="0"/>
                <a:cs typeface="Tahoma" panose="020B0604030504040204" pitchFamily="34" charset="0"/>
                <a:sym typeface="Wingdings" pitchFamily="2" charset="2"/>
              </a:rPr>
              <a:t>2 -3  3  -2  5  2  -4  2</a:t>
            </a:r>
            <a:endParaRPr lang="en-US" kern="0">
              <a:latin typeface="Tahoma" pitchFamily="34" charset="0"/>
              <a:sym typeface="Wingdings" pitchFamily="2" charset="2"/>
            </a:endParaRPr>
          </a:p>
        </p:txBody>
      </p:sp>
      <p:sp>
        <p:nvSpPr>
          <p:cNvPr id="3" name="Right Brace 2">
            <a:extLst>
              <a:ext uri="{FF2B5EF4-FFF2-40B4-BE49-F238E27FC236}">
                <a16:creationId xmlns:a16="http://schemas.microsoft.com/office/drawing/2014/main" id="{04CC4053-C319-435A-A0A9-CBA88CD63024}"/>
              </a:ext>
            </a:extLst>
          </p:cNvPr>
          <p:cNvSpPr/>
          <p:nvPr/>
        </p:nvSpPr>
        <p:spPr>
          <a:xfrm rot="5400000">
            <a:off x="4291668" y="3351075"/>
            <a:ext cx="202405" cy="17298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3">
            <a:extLst>
              <a:ext uri="{FF2B5EF4-FFF2-40B4-BE49-F238E27FC236}">
                <a16:creationId xmlns:a16="http://schemas.microsoft.com/office/drawing/2014/main" id="{BA3B30D5-C873-4267-ABEE-6D425DF5C36E}"/>
              </a:ext>
            </a:extLst>
          </p:cNvPr>
          <p:cNvSpPr txBox="1">
            <a:spLocks noChangeArrowheads="1"/>
          </p:cNvSpPr>
          <p:nvPr/>
        </p:nvSpPr>
        <p:spPr bwMode="auto">
          <a:xfrm>
            <a:off x="3745170" y="4393992"/>
            <a:ext cx="1295400" cy="4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10</a:t>
            </a:r>
            <a:endParaRPr lang="en-US" sz="2400" kern="0">
              <a:latin typeface="Tahoma" pitchFamily="34" charset="0"/>
              <a:sym typeface="Wingdings" pitchFamily="2" charset="2"/>
            </a:endParaRPr>
          </a:p>
        </p:txBody>
      </p:sp>
    </p:spTree>
    <p:extLst>
      <p:ext uri="{BB962C8B-B14F-4D97-AF65-F5344CB8AC3E}">
        <p14:creationId xmlns:p14="http://schemas.microsoft.com/office/powerpoint/2010/main" val="29472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2" name="Rectangle 11">
            <a:extLst>
              <a:ext uri="{FF2B5EF4-FFF2-40B4-BE49-F238E27FC236}">
                <a16:creationId xmlns:a16="http://schemas.microsoft.com/office/drawing/2014/main" id="{1F9A8290-6AAB-493F-AFF2-275C4B652057}"/>
              </a:ext>
            </a:extLst>
          </p:cNvPr>
          <p:cNvSpPr/>
          <p:nvPr/>
        </p:nvSpPr>
        <p:spPr>
          <a:xfrm>
            <a:off x="3429000" y="2849881"/>
            <a:ext cx="1918976" cy="5486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a:extLst>
              <a:ext uri="{FF2B5EF4-FFF2-40B4-BE49-F238E27FC236}">
                <a16:creationId xmlns:a16="http://schemas.microsoft.com/office/drawing/2014/main" id="{2450E0D5-13A6-42BB-936E-07D9C3D60399}"/>
              </a:ext>
            </a:extLst>
          </p:cNvPr>
          <p:cNvSpPr txBox="1">
            <a:spLocks noChangeArrowheads="1"/>
          </p:cNvSpPr>
          <p:nvPr/>
        </p:nvSpPr>
        <p:spPr bwMode="auto">
          <a:xfrm>
            <a:off x="228600" y="1371601"/>
            <a:ext cx="8192125"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None/>
            </a:pPr>
            <a:r>
              <a:rPr lang="en-US" sz="2400" u="sng" kern="0">
                <a:latin typeface="Tahoma" pitchFamily="34" charset="0"/>
                <a:sym typeface="Wingdings" pitchFamily="2" charset="2"/>
              </a:rPr>
              <a:t>Phân tích Quy hoạch động:</a:t>
            </a:r>
          </a:p>
        </p:txBody>
      </p:sp>
      <p:sp>
        <p:nvSpPr>
          <p:cNvPr id="37" name="Rectangle 36">
            <a:extLst>
              <a:ext uri="{FF2B5EF4-FFF2-40B4-BE49-F238E27FC236}">
                <a16:creationId xmlns:a16="http://schemas.microsoft.com/office/drawing/2014/main" id="{EFC13E6D-E4E0-4A0E-B2C7-CB6E2CB99731}"/>
              </a:ext>
            </a:extLst>
          </p:cNvPr>
          <p:cNvSpPr/>
          <p:nvPr/>
        </p:nvSpPr>
        <p:spPr>
          <a:xfrm>
            <a:off x="3429000" y="3726181"/>
            <a:ext cx="3657600" cy="5486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ADFA755-D351-49DE-B2BE-04AF8C3984D2}"/>
              </a:ext>
            </a:extLst>
          </p:cNvPr>
          <p:cNvCxnSpPr>
            <a:cxnSpLocks/>
          </p:cNvCxnSpPr>
          <p:nvPr/>
        </p:nvCxnSpPr>
        <p:spPr>
          <a:xfrm>
            <a:off x="3429000" y="2590800"/>
            <a:ext cx="19189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92544DA-C9C7-4EC9-9176-F1B8B06388BF}"/>
              </a:ext>
            </a:extLst>
          </p:cNvPr>
          <p:cNvCxnSpPr>
            <a:cxnSpLocks/>
          </p:cNvCxnSpPr>
          <p:nvPr/>
        </p:nvCxnSpPr>
        <p:spPr>
          <a:xfrm>
            <a:off x="3447197" y="4495800"/>
            <a:ext cx="363940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1" name="Rectangle 3">
            <a:extLst>
              <a:ext uri="{FF2B5EF4-FFF2-40B4-BE49-F238E27FC236}">
                <a16:creationId xmlns:a16="http://schemas.microsoft.com/office/drawing/2014/main" id="{C53A1F41-CDC8-4D9B-B4CD-41E7B3C8339E}"/>
              </a:ext>
            </a:extLst>
          </p:cNvPr>
          <p:cNvSpPr txBox="1">
            <a:spLocks noChangeArrowheads="1"/>
          </p:cNvSpPr>
          <p:nvPr/>
        </p:nvSpPr>
        <p:spPr bwMode="auto">
          <a:xfrm>
            <a:off x="4431632" y="2095782"/>
            <a:ext cx="962905"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i-1</a:t>
            </a:r>
            <a:endParaRPr lang="en-US" sz="2400" kern="0">
              <a:latin typeface="Tahoma" pitchFamily="34" charset="0"/>
              <a:sym typeface="Wingdings" pitchFamily="2" charset="2"/>
            </a:endParaRPr>
          </a:p>
        </p:txBody>
      </p:sp>
      <p:sp>
        <p:nvSpPr>
          <p:cNvPr id="42" name="Rectangle 3">
            <a:extLst>
              <a:ext uri="{FF2B5EF4-FFF2-40B4-BE49-F238E27FC236}">
                <a16:creationId xmlns:a16="http://schemas.microsoft.com/office/drawing/2014/main" id="{28B324CF-24E8-499F-B3B3-A24D1B384458}"/>
              </a:ext>
            </a:extLst>
          </p:cNvPr>
          <p:cNvSpPr txBox="1">
            <a:spLocks noChangeArrowheads="1"/>
          </p:cNvSpPr>
          <p:nvPr/>
        </p:nvSpPr>
        <p:spPr bwMode="auto">
          <a:xfrm>
            <a:off x="6466595" y="4588039"/>
            <a:ext cx="124000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j</a:t>
            </a:r>
            <a:endParaRPr lang="en-US" sz="2400" kern="0">
              <a:latin typeface="Tahoma" pitchFamily="34" charset="0"/>
              <a:sym typeface="Wingdings" pitchFamily="2" charset="2"/>
            </a:endParaRPr>
          </a:p>
        </p:txBody>
      </p:sp>
      <p:sp>
        <p:nvSpPr>
          <p:cNvPr id="16" name="Rectangle 15">
            <a:extLst>
              <a:ext uri="{FF2B5EF4-FFF2-40B4-BE49-F238E27FC236}">
                <a16:creationId xmlns:a16="http://schemas.microsoft.com/office/drawing/2014/main" id="{596AA0A3-18A1-47C6-8EED-14C5F5FFF5F9}"/>
              </a:ext>
            </a:extLst>
          </p:cNvPr>
          <p:cNvSpPr/>
          <p:nvPr/>
        </p:nvSpPr>
        <p:spPr>
          <a:xfrm>
            <a:off x="5360008" y="2857499"/>
            <a:ext cx="1726592" cy="548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i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a:solidFill>
                  <a:schemeClr val="tx1"/>
                </a:solidFill>
              </a:rPr>
              <a:t>j</a:t>
            </a:r>
          </a:p>
        </p:txBody>
      </p:sp>
      <p:sp>
        <p:nvSpPr>
          <p:cNvPr id="18" name="Rectangle 3">
            <a:extLst>
              <a:ext uri="{FF2B5EF4-FFF2-40B4-BE49-F238E27FC236}">
                <a16:creationId xmlns:a16="http://schemas.microsoft.com/office/drawing/2014/main" id="{7E2C761A-2E94-45DC-B1A0-9BCDCA7597B0}"/>
              </a:ext>
            </a:extLst>
          </p:cNvPr>
          <p:cNvSpPr txBox="1">
            <a:spLocks noChangeArrowheads="1"/>
          </p:cNvSpPr>
          <p:nvPr/>
        </p:nvSpPr>
        <p:spPr bwMode="auto">
          <a:xfrm>
            <a:off x="2965744" y="2091832"/>
            <a:ext cx="962905"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1</a:t>
            </a:r>
            <a:endParaRPr lang="en-US" sz="2400" kern="0">
              <a:latin typeface="Tahoma" pitchFamily="34" charset="0"/>
              <a:sym typeface="Wingdings" pitchFamily="2" charset="2"/>
            </a:endParaRPr>
          </a:p>
        </p:txBody>
      </p:sp>
      <p:sp>
        <p:nvSpPr>
          <p:cNvPr id="19" name="Rectangle 3">
            <a:extLst>
              <a:ext uri="{FF2B5EF4-FFF2-40B4-BE49-F238E27FC236}">
                <a16:creationId xmlns:a16="http://schemas.microsoft.com/office/drawing/2014/main" id="{2248B500-EE23-4D82-92E6-0BDBE5CEF6F9}"/>
              </a:ext>
            </a:extLst>
          </p:cNvPr>
          <p:cNvSpPr txBox="1">
            <a:spLocks noChangeArrowheads="1"/>
          </p:cNvSpPr>
          <p:nvPr/>
        </p:nvSpPr>
        <p:spPr bwMode="auto">
          <a:xfrm>
            <a:off x="2947547" y="4628830"/>
            <a:ext cx="962905"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1</a:t>
            </a:r>
            <a:endParaRPr lang="en-US" sz="2400" kern="0">
              <a:latin typeface="Tahoma" pitchFamily="34" charset="0"/>
              <a:sym typeface="Wingdings" pitchFamily="2" charset="2"/>
            </a:endParaRPr>
          </a:p>
        </p:txBody>
      </p:sp>
    </p:spTree>
    <p:extLst>
      <p:ext uri="{BB962C8B-B14F-4D97-AF65-F5344CB8AC3E}">
        <p14:creationId xmlns:p14="http://schemas.microsoft.com/office/powerpoint/2010/main" val="229736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8" name="Rectangle 7">
            <a:extLst>
              <a:ext uri="{FF2B5EF4-FFF2-40B4-BE49-F238E27FC236}">
                <a16:creationId xmlns:a16="http://schemas.microsoft.com/office/drawing/2014/main" id="{1D0474F9-47F4-4BCE-B0F2-7BC5C1647CCA}"/>
              </a:ext>
            </a:extLst>
          </p:cNvPr>
          <p:cNvSpPr/>
          <p:nvPr/>
        </p:nvSpPr>
        <p:spPr>
          <a:xfrm>
            <a:off x="609600" y="1143000"/>
            <a:ext cx="7620000" cy="5596404"/>
          </a:xfrm>
          <a:prstGeom prst="rect">
            <a:avLst/>
          </a:prstGeom>
        </p:spPr>
        <p:txBody>
          <a:bodyPr wrap="square">
            <a:spAutoFit/>
          </a:bodyPr>
          <a:lstStyle/>
          <a:p>
            <a:pPr marL="342900" indent="-342900">
              <a:spcBef>
                <a:spcPts val="200"/>
              </a:spcBef>
              <a:buFont typeface="Arial" pitchFamily="34" charset="0"/>
              <a:buNone/>
            </a:pPr>
            <a:r>
              <a:rPr lang="en-US" sz="2400" dirty="0">
                <a:latin typeface="Consolas" pitchFamily="49" charset="0"/>
              </a:rPr>
              <a:t>// </a:t>
            </a:r>
            <a:r>
              <a:rPr lang="en-US" sz="2400" dirty="0" err="1">
                <a:latin typeface="Consolas" pitchFamily="49" charset="0"/>
              </a:rPr>
              <a:t>mảng</a:t>
            </a:r>
            <a:r>
              <a:rPr lang="en-US" sz="2400" dirty="0">
                <a:latin typeface="Consolas" pitchFamily="49" charset="0"/>
              </a:rPr>
              <a:t> </a:t>
            </a:r>
            <a:r>
              <a:rPr lang="en-US" sz="2400" dirty="0" err="1">
                <a:latin typeface="Consolas" pitchFamily="49" charset="0"/>
              </a:rPr>
              <a:t>bắt</a:t>
            </a:r>
            <a:r>
              <a:rPr lang="en-US" sz="2400" dirty="0">
                <a:latin typeface="Consolas" pitchFamily="49" charset="0"/>
              </a:rPr>
              <a:t> </a:t>
            </a:r>
            <a:r>
              <a:rPr lang="en-US" sz="2400" dirty="0" err="1">
                <a:latin typeface="Consolas" pitchFamily="49" charset="0"/>
              </a:rPr>
              <a:t>đầu</a:t>
            </a:r>
            <a:r>
              <a:rPr lang="en-US" sz="2400" dirty="0">
                <a:latin typeface="Consolas" pitchFamily="49" charset="0"/>
              </a:rPr>
              <a:t> </a:t>
            </a:r>
            <a:r>
              <a:rPr lang="en-US" sz="2400" dirty="0" err="1">
                <a:latin typeface="Consolas" pitchFamily="49" charset="0"/>
              </a:rPr>
              <a:t>từ</a:t>
            </a:r>
            <a:r>
              <a:rPr lang="en-US" sz="2400" dirty="0">
                <a:latin typeface="Consolas" pitchFamily="49" charset="0"/>
              </a:rPr>
              <a:t> 1 </a:t>
            </a:r>
            <a:r>
              <a:rPr lang="en-US" sz="2400" dirty="0" err="1">
                <a:latin typeface="Consolas" pitchFamily="49" charset="0"/>
              </a:rPr>
              <a:t>đến</a:t>
            </a:r>
            <a:r>
              <a:rPr lang="en-US" sz="2400" dirty="0">
                <a:latin typeface="Consolas" pitchFamily="49" charset="0"/>
              </a:rPr>
              <a:t> n</a:t>
            </a:r>
          </a:p>
          <a:p>
            <a:pPr marL="342900" indent="-342900">
              <a:spcBef>
                <a:spcPts val="200"/>
              </a:spcBef>
              <a:buFont typeface="Arial" pitchFamily="34" charset="0"/>
              <a:buNone/>
            </a:pPr>
            <a:r>
              <a:rPr lang="en-US" sz="2400" dirty="0">
                <a:latin typeface="Consolas" pitchFamily="49" charset="0"/>
              </a:rPr>
              <a:t>int </a:t>
            </a:r>
            <a:r>
              <a:rPr lang="en-US" sz="2400" dirty="0" err="1">
                <a:latin typeface="Consolas" pitchFamily="49" charset="0"/>
              </a:rPr>
              <a:t>doanhthu</a:t>
            </a:r>
            <a:r>
              <a:rPr lang="en-US" sz="2400" dirty="0">
                <a:latin typeface="Consolas" pitchFamily="49" charset="0"/>
              </a:rPr>
              <a:t>(int a[100], int n)</a:t>
            </a:r>
          </a:p>
          <a:p>
            <a:pPr marL="342900" indent="-342900">
              <a:spcBef>
                <a:spcPts val="200"/>
              </a:spcBef>
              <a:buFont typeface="Arial" pitchFamily="34" charset="0"/>
              <a:buNone/>
            </a:pPr>
            <a:r>
              <a:rPr lang="en-US" sz="2400" dirty="0">
                <a:latin typeface="Consolas" pitchFamily="49" charset="0"/>
              </a:rPr>
              <a:t>{	</a:t>
            </a:r>
          </a:p>
          <a:p>
            <a:pPr marL="342900" indent="-342900">
              <a:spcBef>
                <a:spcPts val="200"/>
              </a:spcBef>
              <a:buFont typeface="Arial" pitchFamily="34" charset="0"/>
              <a:buNone/>
            </a:pPr>
            <a:r>
              <a:rPr lang="en-US" sz="2400" dirty="0">
                <a:latin typeface="Consolas" pitchFamily="49" charset="0"/>
              </a:rPr>
              <a:t>	   int s[100], </a:t>
            </a:r>
            <a:r>
              <a:rPr lang="en-US" sz="2400" dirty="0" err="1">
                <a:latin typeface="Consolas" pitchFamily="49" charset="0"/>
              </a:rPr>
              <a:t>i</a:t>
            </a:r>
            <a:r>
              <a:rPr lang="en-US" sz="2400" dirty="0">
                <a:latin typeface="Consolas" pitchFamily="49" charset="0"/>
              </a:rPr>
              <a:t>, j, k, max= -INT_MAX</a:t>
            </a:r>
            <a:r>
              <a:rPr lang="en-US" sz="2400" b="1" dirty="0">
                <a:latin typeface="Consolas" pitchFamily="49" charset="0"/>
              </a:rPr>
              <a:t>;</a:t>
            </a:r>
          </a:p>
          <a:p>
            <a:pPr marL="342900" indent="-342900">
              <a:spcBef>
                <a:spcPts val="200"/>
              </a:spcBef>
              <a:buFont typeface="Arial" pitchFamily="34" charset="0"/>
              <a:buNone/>
            </a:pPr>
            <a:r>
              <a:rPr lang="en-US" sz="2400" b="1" dirty="0">
                <a:latin typeface="Consolas" pitchFamily="49" charset="0"/>
              </a:rPr>
              <a:t>		s[0] = 0;</a:t>
            </a:r>
          </a:p>
          <a:p>
            <a:pPr marL="342900" indent="-342900">
              <a:spcBef>
                <a:spcPts val="200"/>
              </a:spcBef>
              <a:buFont typeface="Arial" pitchFamily="34" charset="0"/>
              <a:buNone/>
            </a:pPr>
            <a:r>
              <a:rPr lang="en-US" sz="2400" b="1" dirty="0">
                <a:latin typeface="Consolas" pitchFamily="49" charset="0"/>
              </a:rPr>
              <a:t>		for(k= 1; k&lt;= n; k++)</a:t>
            </a:r>
          </a:p>
          <a:p>
            <a:pPr marL="342900" indent="-342900">
              <a:spcBef>
                <a:spcPts val="200"/>
              </a:spcBef>
              <a:buFont typeface="Arial" pitchFamily="34" charset="0"/>
              <a:buNone/>
            </a:pPr>
            <a:r>
              <a:rPr lang="en-US" sz="2400" b="1" dirty="0">
                <a:latin typeface="Consolas" pitchFamily="49" charset="0"/>
              </a:rPr>
              <a:t>			s[k] = s[k-1] + a[k];</a:t>
            </a:r>
          </a:p>
          <a:p>
            <a:pPr marL="342900" indent="-342900">
              <a:spcBef>
                <a:spcPts val="200"/>
              </a:spcBef>
              <a:buFont typeface="Arial" pitchFamily="34" charset="0"/>
              <a:buNone/>
            </a:pPr>
            <a:endParaRPr lang="en-US" sz="2400" b="1" dirty="0">
              <a:latin typeface="Consolas" pitchFamily="49" charset="0"/>
            </a:endParaRPr>
          </a:p>
          <a:p>
            <a:pPr marL="342900" indent="-342900">
              <a:spcBef>
                <a:spcPts val="200"/>
              </a:spcBef>
              <a:buFont typeface="Arial" pitchFamily="34" charset="0"/>
              <a:buNone/>
            </a:pPr>
            <a:r>
              <a:rPr lang="en-US" sz="2400" b="1" dirty="0">
                <a:latin typeface="Consolas" pitchFamily="49" charset="0"/>
              </a:rPr>
              <a:t>		for(</a:t>
            </a:r>
            <a:r>
              <a:rPr lang="en-US" sz="2400" b="1" dirty="0" err="1">
                <a:latin typeface="Consolas" pitchFamily="49" charset="0"/>
              </a:rPr>
              <a:t>i</a:t>
            </a:r>
            <a:r>
              <a:rPr lang="en-US" sz="2400" b="1" dirty="0">
                <a:latin typeface="Consolas" pitchFamily="49" charset="0"/>
              </a:rPr>
              <a:t>= 1; </a:t>
            </a:r>
            <a:r>
              <a:rPr lang="en-US" sz="2400" b="1" dirty="0" err="1">
                <a:latin typeface="Consolas" pitchFamily="49" charset="0"/>
              </a:rPr>
              <a:t>i</a:t>
            </a:r>
            <a:r>
              <a:rPr lang="en-US" sz="2400" b="1" dirty="0">
                <a:latin typeface="Consolas" pitchFamily="49" charset="0"/>
              </a:rPr>
              <a:t>&lt; n; </a:t>
            </a:r>
            <a:r>
              <a:rPr lang="en-US" sz="2400" b="1" dirty="0" err="1">
                <a:latin typeface="Consolas" pitchFamily="49" charset="0"/>
              </a:rPr>
              <a:t>i</a:t>
            </a:r>
            <a:r>
              <a:rPr lang="en-US" sz="2400" b="1" dirty="0">
                <a:latin typeface="Consolas" pitchFamily="49" charset="0"/>
              </a:rPr>
              <a:t>++)</a:t>
            </a:r>
          </a:p>
          <a:p>
            <a:pPr marL="342900" indent="-342900">
              <a:spcBef>
                <a:spcPts val="200"/>
              </a:spcBef>
            </a:pPr>
            <a:r>
              <a:rPr lang="en-US" sz="2400" b="1" dirty="0">
                <a:latin typeface="Consolas" pitchFamily="49" charset="0"/>
              </a:rPr>
              <a:t>	       for(j= i+1; j&lt;= n; </a:t>
            </a:r>
            <a:r>
              <a:rPr lang="en-US" sz="2400" b="1" dirty="0" err="1">
                <a:latin typeface="Consolas" pitchFamily="49" charset="0"/>
              </a:rPr>
              <a:t>j++</a:t>
            </a:r>
            <a:r>
              <a:rPr lang="en-US" sz="2400" b="1" dirty="0">
                <a:latin typeface="Consolas" pitchFamily="49" charset="0"/>
              </a:rPr>
              <a:t>)</a:t>
            </a:r>
          </a:p>
          <a:p>
            <a:pPr marL="342900" indent="-342900">
              <a:spcBef>
                <a:spcPts val="200"/>
              </a:spcBef>
            </a:pPr>
            <a:r>
              <a:rPr lang="en-US" sz="2400" b="1" dirty="0">
                <a:latin typeface="Consolas" pitchFamily="49" charset="0"/>
              </a:rPr>
              <a:t>			  if (max &lt; s[j]-s[i-1])</a:t>
            </a:r>
          </a:p>
          <a:p>
            <a:pPr marL="342900" indent="-342900">
              <a:spcBef>
                <a:spcPts val="200"/>
              </a:spcBef>
            </a:pPr>
            <a:r>
              <a:rPr lang="en-US" sz="2400" b="1" dirty="0">
                <a:latin typeface="Consolas" pitchFamily="49" charset="0"/>
              </a:rPr>
              <a:t>				max = s[j]-s[i-1];	</a:t>
            </a:r>
          </a:p>
          <a:p>
            <a:pPr marL="342900" indent="-342900">
              <a:spcBef>
                <a:spcPts val="200"/>
              </a:spcBef>
              <a:buFont typeface="Arial" pitchFamily="34" charset="0"/>
              <a:buNone/>
            </a:pPr>
            <a:r>
              <a:rPr lang="en-US" sz="2400" b="1" dirty="0">
                <a:latin typeface="Consolas" pitchFamily="49" charset="0"/>
              </a:rPr>
              <a:t>	   return max;</a:t>
            </a:r>
          </a:p>
          <a:p>
            <a:pPr marL="342900" indent="-342900">
              <a:spcBef>
                <a:spcPts val="200"/>
              </a:spcBef>
              <a:buFont typeface="Arial" pitchFamily="34" charset="0"/>
              <a:buNone/>
            </a:pPr>
            <a:r>
              <a:rPr lang="en-US" sz="2400" dirty="0">
                <a:latin typeface="Consolas" pitchFamily="49" charset="0"/>
              </a:rPr>
              <a:t>}</a:t>
            </a:r>
          </a:p>
        </p:txBody>
      </p:sp>
    </p:spTree>
    <p:extLst>
      <p:ext uri="{BB962C8B-B14F-4D97-AF65-F5344CB8AC3E}">
        <p14:creationId xmlns:p14="http://schemas.microsoft.com/office/powerpoint/2010/main" val="49305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6"/>
            <a:ext cx="8192125" cy="685800"/>
          </a:xfrm>
        </p:spPr>
        <p:txBody>
          <a:bodyPr/>
          <a:lstStyle/>
          <a:p>
            <a:pPr marL="857250" lvl="1" indent="-457200">
              <a:lnSpc>
                <a:spcPct val="110000"/>
              </a:lnSpc>
              <a:buFont typeface="+mj-lt"/>
              <a:buAutoNum type="arabicPeriod"/>
            </a:pPr>
            <a:r>
              <a:rPr lang="en-US">
                <a:latin typeface="Tahoma" pitchFamily="34" charset="0"/>
                <a:sym typeface="Wingdings" pitchFamily="2" charset="2"/>
              </a:rPr>
              <a:t>Cho mảng n phần tử, tìm max(a</a:t>
            </a:r>
            <a:r>
              <a:rPr lang="en-US" baseline="-25000">
                <a:latin typeface="Tahoma" pitchFamily="34" charset="0"/>
                <a:sym typeface="Wingdings" pitchFamily="2" charset="2"/>
              </a:rPr>
              <a:t>j</a:t>
            </a:r>
            <a:r>
              <a:rPr lang="en-US">
                <a:latin typeface="Tahoma" pitchFamily="34" charset="0"/>
                <a:sym typeface="Wingdings" pitchFamily="2" charset="2"/>
              </a:rPr>
              <a:t> – a</a:t>
            </a:r>
            <a:r>
              <a:rPr lang="en-US" baseline="-25000">
                <a:latin typeface="Tahoma" pitchFamily="34" charset="0"/>
                <a:sym typeface="Wingdings" pitchFamily="2" charset="2"/>
              </a:rPr>
              <a:t>i</a:t>
            </a:r>
            <a:r>
              <a:rPr lang="en-US">
                <a:latin typeface="Tahoma" pitchFamily="34" charset="0"/>
                <a:sym typeface="Wingdings" pitchFamily="2" charset="2"/>
              </a:rPr>
              <a:t>) với i&lt;j</a:t>
            </a:r>
            <a:r>
              <a:rPr lang="en-US">
                <a:latin typeface="Tahoma" pitchFamily="34" charset="0"/>
              </a:rPr>
              <a:t>.</a:t>
            </a: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Rectangle 2">
            <a:extLst>
              <a:ext uri="{FF2B5EF4-FFF2-40B4-BE49-F238E27FC236}">
                <a16:creationId xmlns:a16="http://schemas.microsoft.com/office/drawing/2014/main" id="{A40CF73A-EB98-4B52-8A3E-1B347A63C8F0}"/>
              </a:ext>
            </a:extLst>
          </p:cNvPr>
          <p:cNvSpPr>
            <a:spLocks noGrp="1" noChangeArrowheads="1"/>
          </p:cNvSpPr>
          <p:nvPr>
            <p:ph type="title"/>
          </p:nvPr>
        </p:nvSpPr>
        <p:spPr>
          <a:xfrm>
            <a:off x="381000" y="152400"/>
            <a:ext cx="8763000" cy="685800"/>
          </a:xfrm>
        </p:spPr>
        <p:txBody>
          <a:bodyPr/>
          <a:lstStyle/>
          <a:p>
            <a:pPr eaLnBrk="1" hangingPunct="1"/>
            <a:r>
              <a:rPr lang="en-US" sz="3000" b="1">
                <a:latin typeface="Tahoma" pitchFamily="34" charset="0"/>
              </a:rPr>
              <a:t>II. Bài tập </a:t>
            </a:r>
            <a:r>
              <a:rPr lang="en-US" sz="3000">
                <a:latin typeface="Tahoma" pitchFamily="34" charset="0"/>
              </a:rPr>
              <a:t>optimal sub-structures</a:t>
            </a:r>
            <a:endParaRPr lang="en-US" sz="3000" b="1" dirty="0">
              <a:latin typeface="Tahoma" pitchFamily="34" charset="0"/>
            </a:endParaRPr>
          </a:p>
        </p:txBody>
      </p:sp>
      <p:graphicFrame>
        <p:nvGraphicFramePr>
          <p:cNvPr id="14" name="Table 13">
            <a:extLst>
              <a:ext uri="{FF2B5EF4-FFF2-40B4-BE49-F238E27FC236}">
                <a16:creationId xmlns:a16="http://schemas.microsoft.com/office/drawing/2014/main" id="{326E365A-6599-40FC-A58B-6551BC459E09}"/>
              </a:ext>
            </a:extLst>
          </p:cNvPr>
          <p:cNvGraphicFramePr>
            <a:graphicFrameLocks noGrp="1"/>
          </p:cNvGraphicFramePr>
          <p:nvPr>
            <p:extLst>
              <p:ext uri="{D42A27DB-BD31-4B8C-83A1-F6EECF244321}">
                <p14:modId xmlns:p14="http://schemas.microsoft.com/office/powerpoint/2010/main" val="1135523704"/>
              </p:ext>
            </p:extLst>
          </p:nvPr>
        </p:nvGraphicFramePr>
        <p:xfrm>
          <a:off x="3276600" y="2143760"/>
          <a:ext cx="38862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tc>
                  <a:txBody>
                    <a:bodyPr/>
                    <a:lstStyle/>
                    <a:p>
                      <a:pPr algn="ctr"/>
                      <a:r>
                        <a:rPr lang="en-US" sz="2400" b="1"/>
                        <a:t>8</a:t>
                      </a:r>
                    </a:p>
                  </a:txBody>
                  <a:tcPr anchor="ctr"/>
                </a:tc>
                <a:tc>
                  <a:txBody>
                    <a:bodyPr/>
                    <a:lstStyle/>
                    <a:p>
                      <a:pPr algn="ctr"/>
                      <a:r>
                        <a:rPr lang="en-US" sz="2400" b="1"/>
                        <a:t>7</a:t>
                      </a:r>
                    </a:p>
                  </a:txBody>
                  <a:tcPr anchor="ct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9DED078B-741F-40CC-A13F-53C4A69D1A8D}"/>
              </a:ext>
            </a:extLst>
          </p:cNvPr>
          <p:cNvGraphicFramePr>
            <a:graphicFrameLocks noGrp="1"/>
          </p:cNvGraphicFramePr>
          <p:nvPr>
            <p:extLst>
              <p:ext uri="{D42A27DB-BD31-4B8C-83A1-F6EECF244321}">
                <p14:modId xmlns:p14="http://schemas.microsoft.com/office/powerpoint/2010/main" val="3180589458"/>
              </p:ext>
            </p:extLst>
          </p:nvPr>
        </p:nvGraphicFramePr>
        <p:xfrm>
          <a:off x="3352174" y="3566575"/>
          <a:ext cx="25908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extLst>
                  <a:ext uri="{0D108BD9-81ED-4DB2-BD59-A6C34878D82A}">
                    <a16:rowId xmlns:a16="http://schemas.microsoft.com/office/drawing/2014/main" val="10000"/>
                  </a:ext>
                </a:extLst>
              </a:tr>
            </a:tbl>
          </a:graphicData>
        </a:graphic>
      </p:graphicFrame>
      <p:sp>
        <p:nvSpPr>
          <p:cNvPr id="16" name="Rectangle 3">
            <a:extLst>
              <a:ext uri="{FF2B5EF4-FFF2-40B4-BE49-F238E27FC236}">
                <a16:creationId xmlns:a16="http://schemas.microsoft.com/office/drawing/2014/main" id="{4F3B0928-D40C-4D2E-87CF-7768225708EF}"/>
              </a:ext>
            </a:extLst>
          </p:cNvPr>
          <p:cNvSpPr txBox="1">
            <a:spLocks noChangeArrowheads="1"/>
          </p:cNvSpPr>
          <p:nvPr/>
        </p:nvSpPr>
        <p:spPr bwMode="auto">
          <a:xfrm>
            <a:off x="1066174" y="2923955"/>
            <a:ext cx="6096626"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Optimal sub-problem (max = 5):</a:t>
            </a:r>
            <a:endParaRPr lang="en-US" sz="2400" kern="0">
              <a:latin typeface="Tahoma" pitchFamily="34" charset="0"/>
              <a:sym typeface="Wingdings" pitchFamily="2" charset="2"/>
            </a:endParaRPr>
          </a:p>
        </p:txBody>
      </p:sp>
      <p:graphicFrame>
        <p:nvGraphicFramePr>
          <p:cNvPr id="17" name="Table 16">
            <a:extLst>
              <a:ext uri="{FF2B5EF4-FFF2-40B4-BE49-F238E27FC236}">
                <a16:creationId xmlns:a16="http://schemas.microsoft.com/office/drawing/2014/main" id="{DAE18DE6-61E8-41A0-9DE3-A50A724FEE00}"/>
              </a:ext>
            </a:extLst>
          </p:cNvPr>
          <p:cNvGraphicFramePr>
            <a:graphicFrameLocks noGrp="1"/>
          </p:cNvGraphicFramePr>
          <p:nvPr>
            <p:extLst>
              <p:ext uri="{D42A27DB-BD31-4B8C-83A1-F6EECF244321}">
                <p14:modId xmlns:p14="http://schemas.microsoft.com/office/powerpoint/2010/main" val="2025446278"/>
              </p:ext>
            </p:extLst>
          </p:nvPr>
        </p:nvGraphicFramePr>
        <p:xfrm>
          <a:off x="3330466" y="4863619"/>
          <a:ext cx="32385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tc>
                  <a:txBody>
                    <a:bodyPr/>
                    <a:lstStyle/>
                    <a:p>
                      <a:pPr algn="ctr"/>
                      <a:r>
                        <a:rPr lang="en-US" sz="2400" b="1"/>
                        <a:t>8</a:t>
                      </a:r>
                    </a:p>
                  </a:txBody>
                  <a:tcPr anchor="ctr"/>
                </a:tc>
                <a:extLst>
                  <a:ext uri="{0D108BD9-81ED-4DB2-BD59-A6C34878D82A}">
                    <a16:rowId xmlns:a16="http://schemas.microsoft.com/office/drawing/2014/main" val="10000"/>
                  </a:ext>
                </a:extLst>
              </a:tr>
            </a:tbl>
          </a:graphicData>
        </a:graphic>
      </p:graphicFrame>
      <p:cxnSp>
        <p:nvCxnSpPr>
          <p:cNvPr id="18" name="Straight Arrow Connector 17">
            <a:extLst>
              <a:ext uri="{FF2B5EF4-FFF2-40B4-BE49-F238E27FC236}">
                <a16:creationId xmlns:a16="http://schemas.microsoft.com/office/drawing/2014/main" id="{CB1B1129-B12A-4CD2-9EA3-2660D2F84E1E}"/>
              </a:ext>
            </a:extLst>
          </p:cNvPr>
          <p:cNvCxnSpPr>
            <a:cxnSpLocks/>
          </p:cNvCxnSpPr>
          <p:nvPr/>
        </p:nvCxnSpPr>
        <p:spPr>
          <a:xfrm flipV="1">
            <a:off x="5909443" y="4657398"/>
            <a:ext cx="0" cy="966073"/>
          </a:xfrm>
          <a:prstGeom prst="straightConnector1">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angle 3">
            <a:extLst>
              <a:ext uri="{FF2B5EF4-FFF2-40B4-BE49-F238E27FC236}">
                <a16:creationId xmlns:a16="http://schemas.microsoft.com/office/drawing/2014/main" id="{A65969AA-4610-40D1-B0B7-C22F1A995502}"/>
              </a:ext>
            </a:extLst>
          </p:cNvPr>
          <p:cNvSpPr txBox="1">
            <a:spLocks noChangeArrowheads="1"/>
          </p:cNvSpPr>
          <p:nvPr/>
        </p:nvSpPr>
        <p:spPr bwMode="auto">
          <a:xfrm>
            <a:off x="1037271" y="4229263"/>
            <a:ext cx="296322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Bigger problem</a:t>
            </a:r>
            <a:endParaRPr lang="en-US" sz="2400" kern="0">
              <a:latin typeface="Tahoma" pitchFamily="34" charset="0"/>
              <a:sym typeface="Wingdings" pitchFamily="2" charset="2"/>
            </a:endParaRPr>
          </a:p>
        </p:txBody>
      </p:sp>
      <p:sp>
        <p:nvSpPr>
          <p:cNvPr id="20" name="Rectangle 3">
            <a:extLst>
              <a:ext uri="{FF2B5EF4-FFF2-40B4-BE49-F238E27FC236}">
                <a16:creationId xmlns:a16="http://schemas.microsoft.com/office/drawing/2014/main" id="{065DE522-C75B-4A27-8C72-EFAE68EA0BF9}"/>
              </a:ext>
            </a:extLst>
          </p:cNvPr>
          <p:cNvSpPr txBox="1">
            <a:spLocks noChangeArrowheads="1"/>
          </p:cNvSpPr>
          <p:nvPr/>
        </p:nvSpPr>
        <p:spPr bwMode="auto">
          <a:xfrm>
            <a:off x="1991743" y="5584934"/>
            <a:ext cx="2008758"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max = 6</a:t>
            </a:r>
            <a:endParaRPr lang="en-US" sz="2400" kern="0">
              <a:latin typeface="Tahoma" pitchFamily="34" charset="0"/>
              <a:sym typeface="Wingdings" pitchFamily="2" charset="2"/>
            </a:endParaRPr>
          </a:p>
        </p:txBody>
      </p:sp>
      <p:cxnSp>
        <p:nvCxnSpPr>
          <p:cNvPr id="21" name="Straight Arrow Connector 20">
            <a:extLst>
              <a:ext uri="{FF2B5EF4-FFF2-40B4-BE49-F238E27FC236}">
                <a16:creationId xmlns:a16="http://schemas.microsoft.com/office/drawing/2014/main" id="{7891102C-F2D8-4B63-9E25-5D034787709F}"/>
              </a:ext>
            </a:extLst>
          </p:cNvPr>
          <p:cNvCxnSpPr>
            <a:cxnSpLocks/>
          </p:cNvCxnSpPr>
          <p:nvPr/>
        </p:nvCxnSpPr>
        <p:spPr>
          <a:xfrm flipV="1">
            <a:off x="1564414" y="5855069"/>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2" name="Rectangle 3">
            <a:extLst>
              <a:ext uri="{FF2B5EF4-FFF2-40B4-BE49-F238E27FC236}">
                <a16:creationId xmlns:a16="http://schemas.microsoft.com/office/drawing/2014/main" id="{92888B1C-D233-4349-84F2-C46FA145EF33}"/>
              </a:ext>
            </a:extLst>
          </p:cNvPr>
          <p:cNvSpPr txBox="1">
            <a:spLocks noChangeArrowheads="1"/>
          </p:cNvSpPr>
          <p:nvPr/>
        </p:nvSpPr>
        <p:spPr bwMode="auto">
          <a:xfrm>
            <a:off x="1999625" y="6071015"/>
            <a:ext cx="2839075"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thay 8 bằng 5?</a:t>
            </a:r>
            <a:endParaRPr lang="en-US" sz="2400" kern="0">
              <a:latin typeface="Tahoma" pitchFamily="34" charset="0"/>
              <a:sym typeface="Wingdings" pitchFamily="2" charset="2"/>
            </a:endParaRPr>
          </a:p>
        </p:txBody>
      </p:sp>
      <p:cxnSp>
        <p:nvCxnSpPr>
          <p:cNvPr id="23" name="Straight Arrow Connector 22">
            <a:extLst>
              <a:ext uri="{FF2B5EF4-FFF2-40B4-BE49-F238E27FC236}">
                <a16:creationId xmlns:a16="http://schemas.microsoft.com/office/drawing/2014/main" id="{BA8F000E-0126-4AD7-93EE-172D23C81123}"/>
              </a:ext>
            </a:extLst>
          </p:cNvPr>
          <p:cNvCxnSpPr>
            <a:cxnSpLocks/>
          </p:cNvCxnSpPr>
          <p:nvPr/>
        </p:nvCxnSpPr>
        <p:spPr>
          <a:xfrm flipV="1">
            <a:off x="1572297" y="6341150"/>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4574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5" name="Table 14">
            <a:extLst>
              <a:ext uri="{FF2B5EF4-FFF2-40B4-BE49-F238E27FC236}">
                <a16:creationId xmlns:a16="http://schemas.microsoft.com/office/drawing/2014/main" id="{9DED078B-741F-40CC-A13F-53C4A69D1A8D}"/>
              </a:ext>
            </a:extLst>
          </p:cNvPr>
          <p:cNvGraphicFramePr>
            <a:graphicFrameLocks noGrp="1"/>
          </p:cNvGraphicFramePr>
          <p:nvPr>
            <p:extLst>
              <p:ext uri="{D42A27DB-BD31-4B8C-83A1-F6EECF244321}">
                <p14:modId xmlns:p14="http://schemas.microsoft.com/office/powerpoint/2010/main" val="630191520"/>
              </p:ext>
            </p:extLst>
          </p:nvPr>
        </p:nvGraphicFramePr>
        <p:xfrm>
          <a:off x="3276600" y="2093020"/>
          <a:ext cx="25908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dirty="0"/>
                        <a:t>2</a:t>
                      </a:r>
                    </a:p>
                  </a:txBody>
                  <a:tcPr anchor="ctr">
                    <a:solidFill>
                      <a:schemeClr val="accent2">
                        <a:lumMod val="60000"/>
                        <a:lumOff val="40000"/>
                      </a:schemeClr>
                    </a:solidFill>
                  </a:tcPr>
                </a:tc>
                <a:tc>
                  <a:txBody>
                    <a:bodyPr/>
                    <a:lstStyle/>
                    <a:p>
                      <a:pPr algn="ctr"/>
                      <a:r>
                        <a:rPr lang="en-US" sz="2400" b="1" dirty="0"/>
                        <a:t>3</a:t>
                      </a:r>
                    </a:p>
                  </a:txBody>
                  <a:tcPr anchor="ctr"/>
                </a:tc>
                <a:extLst>
                  <a:ext uri="{0D108BD9-81ED-4DB2-BD59-A6C34878D82A}">
                    <a16:rowId xmlns:a16="http://schemas.microsoft.com/office/drawing/2014/main" val="10000"/>
                  </a:ext>
                </a:extLst>
              </a:tr>
            </a:tbl>
          </a:graphicData>
        </a:graphic>
      </p:graphicFrame>
      <p:sp>
        <p:nvSpPr>
          <p:cNvPr id="16" name="Rectangle 3">
            <a:extLst>
              <a:ext uri="{FF2B5EF4-FFF2-40B4-BE49-F238E27FC236}">
                <a16:creationId xmlns:a16="http://schemas.microsoft.com/office/drawing/2014/main" id="{4F3B0928-D40C-4D2E-87CF-7768225708EF}"/>
              </a:ext>
            </a:extLst>
          </p:cNvPr>
          <p:cNvSpPr txBox="1">
            <a:spLocks noChangeArrowheads="1"/>
          </p:cNvSpPr>
          <p:nvPr/>
        </p:nvSpPr>
        <p:spPr bwMode="auto">
          <a:xfrm>
            <a:off x="1037271" y="1397612"/>
            <a:ext cx="6096626"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Optimal sub-problem (max = 5):</a:t>
            </a:r>
            <a:endParaRPr lang="en-US" sz="2400" kern="0">
              <a:latin typeface="Tahoma" pitchFamily="34" charset="0"/>
              <a:sym typeface="Wingdings" pitchFamily="2" charset="2"/>
            </a:endParaRPr>
          </a:p>
        </p:txBody>
      </p:sp>
      <p:graphicFrame>
        <p:nvGraphicFramePr>
          <p:cNvPr id="17" name="Table 16">
            <a:extLst>
              <a:ext uri="{FF2B5EF4-FFF2-40B4-BE49-F238E27FC236}">
                <a16:creationId xmlns:a16="http://schemas.microsoft.com/office/drawing/2014/main" id="{DAE18DE6-61E8-41A0-9DE3-A50A724FEE00}"/>
              </a:ext>
            </a:extLst>
          </p:cNvPr>
          <p:cNvGraphicFramePr>
            <a:graphicFrameLocks noGrp="1"/>
          </p:cNvGraphicFramePr>
          <p:nvPr>
            <p:extLst>
              <p:ext uri="{D42A27DB-BD31-4B8C-83A1-F6EECF244321}">
                <p14:modId xmlns:p14="http://schemas.microsoft.com/office/powerpoint/2010/main" val="1747274687"/>
              </p:ext>
            </p:extLst>
          </p:nvPr>
        </p:nvGraphicFramePr>
        <p:xfrm>
          <a:off x="3276600" y="3795553"/>
          <a:ext cx="32385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dirty="0"/>
                        <a:t>2</a:t>
                      </a:r>
                    </a:p>
                  </a:txBody>
                  <a:tcPr anchor="ctr">
                    <a:solidFill>
                      <a:schemeClr val="accent2">
                        <a:lumMod val="60000"/>
                        <a:lumOff val="40000"/>
                      </a:schemeClr>
                    </a:solidFill>
                  </a:tcPr>
                </a:tc>
                <a:tc>
                  <a:txBody>
                    <a:bodyPr/>
                    <a:lstStyle/>
                    <a:p>
                      <a:pPr algn="ctr"/>
                      <a:r>
                        <a:rPr lang="en-US" sz="2400" b="1"/>
                        <a:t>3</a:t>
                      </a:r>
                    </a:p>
                  </a:txBody>
                  <a:tcPr anchor="ctr"/>
                </a:tc>
                <a:tc>
                  <a:txBody>
                    <a:bodyPr/>
                    <a:lstStyle/>
                    <a:p>
                      <a:pPr algn="ctr"/>
                      <a:r>
                        <a:rPr lang="en-US" sz="2400" b="1" dirty="0"/>
                        <a:t>8</a:t>
                      </a:r>
                    </a:p>
                  </a:txBody>
                  <a:tcPr anchor="ctr"/>
                </a:tc>
                <a:extLst>
                  <a:ext uri="{0D108BD9-81ED-4DB2-BD59-A6C34878D82A}">
                    <a16:rowId xmlns:a16="http://schemas.microsoft.com/office/drawing/2014/main" val="10000"/>
                  </a:ext>
                </a:extLst>
              </a:tr>
            </a:tbl>
          </a:graphicData>
        </a:graphic>
      </p:graphicFrame>
      <p:cxnSp>
        <p:nvCxnSpPr>
          <p:cNvPr id="18" name="Straight Arrow Connector 17">
            <a:extLst>
              <a:ext uri="{FF2B5EF4-FFF2-40B4-BE49-F238E27FC236}">
                <a16:creationId xmlns:a16="http://schemas.microsoft.com/office/drawing/2014/main" id="{CB1B1129-B12A-4CD2-9EA3-2660D2F84E1E}"/>
              </a:ext>
            </a:extLst>
          </p:cNvPr>
          <p:cNvCxnSpPr>
            <a:cxnSpLocks/>
          </p:cNvCxnSpPr>
          <p:nvPr/>
        </p:nvCxnSpPr>
        <p:spPr>
          <a:xfrm flipV="1">
            <a:off x="5855577" y="3589332"/>
            <a:ext cx="0" cy="966073"/>
          </a:xfrm>
          <a:prstGeom prst="straightConnector1">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Rectangle 3">
            <a:extLst>
              <a:ext uri="{FF2B5EF4-FFF2-40B4-BE49-F238E27FC236}">
                <a16:creationId xmlns:a16="http://schemas.microsoft.com/office/drawing/2014/main" id="{A65969AA-4610-40D1-B0B7-C22F1A995502}"/>
              </a:ext>
            </a:extLst>
          </p:cNvPr>
          <p:cNvSpPr txBox="1">
            <a:spLocks noChangeArrowheads="1"/>
          </p:cNvSpPr>
          <p:nvPr/>
        </p:nvSpPr>
        <p:spPr bwMode="auto">
          <a:xfrm>
            <a:off x="1037272" y="3021223"/>
            <a:ext cx="296322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Bigger problem 1</a:t>
            </a:r>
            <a:endParaRPr lang="en-US" sz="2400" kern="0">
              <a:latin typeface="Tahoma" pitchFamily="34" charset="0"/>
              <a:sym typeface="Wingdings" pitchFamily="2" charset="2"/>
            </a:endParaRPr>
          </a:p>
        </p:txBody>
      </p:sp>
      <p:sp>
        <p:nvSpPr>
          <p:cNvPr id="20" name="Rectangle 3">
            <a:extLst>
              <a:ext uri="{FF2B5EF4-FFF2-40B4-BE49-F238E27FC236}">
                <a16:creationId xmlns:a16="http://schemas.microsoft.com/office/drawing/2014/main" id="{065DE522-C75B-4A27-8C72-EFAE68EA0BF9}"/>
              </a:ext>
            </a:extLst>
          </p:cNvPr>
          <p:cNvSpPr txBox="1">
            <a:spLocks noChangeArrowheads="1"/>
          </p:cNvSpPr>
          <p:nvPr/>
        </p:nvSpPr>
        <p:spPr bwMode="auto">
          <a:xfrm>
            <a:off x="7163316" y="3795553"/>
            <a:ext cx="2008758"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max = 6</a:t>
            </a:r>
            <a:endParaRPr lang="en-US" sz="2400" kern="0">
              <a:latin typeface="Tahoma" pitchFamily="34" charset="0"/>
              <a:sym typeface="Wingdings" pitchFamily="2" charset="2"/>
            </a:endParaRPr>
          </a:p>
        </p:txBody>
      </p:sp>
      <p:cxnSp>
        <p:nvCxnSpPr>
          <p:cNvPr id="21" name="Straight Arrow Connector 20">
            <a:extLst>
              <a:ext uri="{FF2B5EF4-FFF2-40B4-BE49-F238E27FC236}">
                <a16:creationId xmlns:a16="http://schemas.microsoft.com/office/drawing/2014/main" id="{7891102C-F2D8-4B63-9E25-5D034787709F}"/>
              </a:ext>
            </a:extLst>
          </p:cNvPr>
          <p:cNvCxnSpPr>
            <a:cxnSpLocks/>
          </p:cNvCxnSpPr>
          <p:nvPr/>
        </p:nvCxnSpPr>
        <p:spPr>
          <a:xfrm flipV="1">
            <a:off x="6735987" y="4065688"/>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graphicFrame>
        <p:nvGraphicFramePr>
          <p:cNvPr id="24" name="Table 23">
            <a:extLst>
              <a:ext uri="{FF2B5EF4-FFF2-40B4-BE49-F238E27FC236}">
                <a16:creationId xmlns:a16="http://schemas.microsoft.com/office/drawing/2014/main" id="{276D1419-4942-49C1-92B3-D6EC21B8D35A}"/>
              </a:ext>
            </a:extLst>
          </p:cNvPr>
          <p:cNvGraphicFramePr>
            <a:graphicFrameLocks noGrp="1"/>
          </p:cNvGraphicFramePr>
          <p:nvPr>
            <p:extLst>
              <p:ext uri="{D42A27DB-BD31-4B8C-83A1-F6EECF244321}">
                <p14:modId xmlns:p14="http://schemas.microsoft.com/office/powerpoint/2010/main" val="3346394483"/>
              </p:ext>
            </p:extLst>
          </p:nvPr>
        </p:nvGraphicFramePr>
        <p:xfrm>
          <a:off x="3292642" y="5231183"/>
          <a:ext cx="32385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dirty="0"/>
                        <a:t>2</a:t>
                      </a:r>
                    </a:p>
                  </a:txBody>
                  <a:tcPr anchor="ctr">
                    <a:solidFill>
                      <a:schemeClr val="accent2">
                        <a:lumMod val="60000"/>
                        <a:lumOff val="40000"/>
                      </a:schemeClr>
                    </a:solidFill>
                  </a:tcPr>
                </a:tc>
                <a:tc>
                  <a:txBody>
                    <a:bodyPr/>
                    <a:lstStyle/>
                    <a:p>
                      <a:pPr algn="ctr"/>
                      <a:r>
                        <a:rPr lang="en-US" sz="2400" b="1"/>
                        <a:t>3</a:t>
                      </a:r>
                    </a:p>
                  </a:txBody>
                  <a:tcPr anchor="ctr"/>
                </a:tc>
                <a:tc>
                  <a:txBody>
                    <a:bodyPr/>
                    <a:lstStyle/>
                    <a:p>
                      <a:pPr algn="ctr"/>
                      <a:r>
                        <a:rPr lang="en-US" sz="2400" b="1" dirty="0"/>
                        <a:t>1</a:t>
                      </a:r>
                    </a:p>
                  </a:txBody>
                  <a:tcPr anchor="ctr">
                    <a:solidFill>
                      <a:schemeClr val="accent2">
                        <a:lumMod val="60000"/>
                        <a:lumOff val="40000"/>
                      </a:schemeClr>
                    </a:solidFill>
                  </a:tcPr>
                </a:tc>
                <a:extLst>
                  <a:ext uri="{0D108BD9-81ED-4DB2-BD59-A6C34878D82A}">
                    <a16:rowId xmlns:a16="http://schemas.microsoft.com/office/drawing/2014/main" val="10000"/>
                  </a:ext>
                </a:extLst>
              </a:tr>
            </a:tbl>
          </a:graphicData>
        </a:graphic>
      </p:graphicFrame>
      <p:cxnSp>
        <p:nvCxnSpPr>
          <p:cNvPr id="25" name="Straight Arrow Connector 24">
            <a:extLst>
              <a:ext uri="{FF2B5EF4-FFF2-40B4-BE49-F238E27FC236}">
                <a16:creationId xmlns:a16="http://schemas.microsoft.com/office/drawing/2014/main" id="{8B4BECA5-4FA8-4077-85BA-673FA0C30E2A}"/>
              </a:ext>
            </a:extLst>
          </p:cNvPr>
          <p:cNvCxnSpPr>
            <a:cxnSpLocks/>
          </p:cNvCxnSpPr>
          <p:nvPr/>
        </p:nvCxnSpPr>
        <p:spPr>
          <a:xfrm flipV="1">
            <a:off x="5871619" y="5024962"/>
            <a:ext cx="0" cy="966073"/>
          </a:xfrm>
          <a:prstGeom prst="straightConnector1">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Rectangle 3">
            <a:extLst>
              <a:ext uri="{FF2B5EF4-FFF2-40B4-BE49-F238E27FC236}">
                <a16:creationId xmlns:a16="http://schemas.microsoft.com/office/drawing/2014/main" id="{21444BB2-3401-4353-90B8-378577C42A7A}"/>
              </a:ext>
            </a:extLst>
          </p:cNvPr>
          <p:cNvSpPr txBox="1">
            <a:spLocks noChangeArrowheads="1"/>
          </p:cNvSpPr>
          <p:nvPr/>
        </p:nvSpPr>
        <p:spPr bwMode="auto">
          <a:xfrm>
            <a:off x="1053314" y="4456853"/>
            <a:ext cx="296322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Bigger problem 2</a:t>
            </a:r>
            <a:endParaRPr lang="en-US" sz="2400" kern="0">
              <a:latin typeface="Tahoma" pitchFamily="34" charset="0"/>
              <a:sym typeface="Wingdings" pitchFamily="2" charset="2"/>
            </a:endParaRPr>
          </a:p>
        </p:txBody>
      </p:sp>
      <p:sp>
        <p:nvSpPr>
          <p:cNvPr id="27" name="Rectangle 3">
            <a:extLst>
              <a:ext uri="{FF2B5EF4-FFF2-40B4-BE49-F238E27FC236}">
                <a16:creationId xmlns:a16="http://schemas.microsoft.com/office/drawing/2014/main" id="{B3563AB0-8E6B-4F13-B152-92F6DF8B489B}"/>
              </a:ext>
            </a:extLst>
          </p:cNvPr>
          <p:cNvSpPr txBox="1">
            <a:spLocks noChangeArrowheads="1"/>
          </p:cNvSpPr>
          <p:nvPr/>
        </p:nvSpPr>
        <p:spPr bwMode="auto">
          <a:xfrm>
            <a:off x="7179358" y="5231183"/>
            <a:ext cx="2008758"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max = 5</a:t>
            </a:r>
            <a:endParaRPr lang="en-US" sz="2400" kern="0">
              <a:latin typeface="Tahoma" pitchFamily="34" charset="0"/>
              <a:sym typeface="Wingdings" pitchFamily="2" charset="2"/>
            </a:endParaRPr>
          </a:p>
        </p:txBody>
      </p:sp>
      <p:cxnSp>
        <p:nvCxnSpPr>
          <p:cNvPr id="28" name="Straight Arrow Connector 27">
            <a:extLst>
              <a:ext uri="{FF2B5EF4-FFF2-40B4-BE49-F238E27FC236}">
                <a16:creationId xmlns:a16="http://schemas.microsoft.com/office/drawing/2014/main" id="{379EB27B-3831-472E-B83F-3306B16218F4}"/>
              </a:ext>
            </a:extLst>
          </p:cNvPr>
          <p:cNvCxnSpPr>
            <a:cxnSpLocks/>
          </p:cNvCxnSpPr>
          <p:nvPr/>
        </p:nvCxnSpPr>
        <p:spPr>
          <a:xfrm flipV="1">
            <a:off x="6752029" y="5501318"/>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5077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1E01F84-7179-4363-A43C-8C65FBDEAE58}"/>
              </a:ext>
            </a:extLst>
          </p:cNvPr>
          <p:cNvSpPr>
            <a:spLocks noGrp="1"/>
          </p:cNvSpPr>
          <p:nvPr>
            <p:ph type="ftr" sz="quarter" idx="11"/>
          </p:nvPr>
        </p:nvSpPr>
        <p:spPr/>
        <p:txBody>
          <a:bodyPr/>
          <a:lstStyle/>
          <a:p>
            <a:r>
              <a:rPr lang="en-US"/>
              <a:t>Nha Trang University</a:t>
            </a:r>
          </a:p>
        </p:txBody>
      </p:sp>
      <p:sp>
        <p:nvSpPr>
          <p:cNvPr id="5" name="Rectangle 4">
            <a:extLst>
              <a:ext uri="{FF2B5EF4-FFF2-40B4-BE49-F238E27FC236}">
                <a16:creationId xmlns:a16="http://schemas.microsoft.com/office/drawing/2014/main" id="{098F09E8-4051-4161-9B0D-D2A608EFC195}"/>
              </a:ext>
            </a:extLst>
          </p:cNvPr>
          <p:cNvSpPr/>
          <p:nvPr/>
        </p:nvSpPr>
        <p:spPr>
          <a:xfrm>
            <a:off x="609600" y="1066800"/>
            <a:ext cx="7620000" cy="5991384"/>
          </a:xfrm>
          <a:prstGeom prst="rect">
            <a:avLst/>
          </a:prstGeom>
        </p:spPr>
        <p:txBody>
          <a:bodyPr wrap="square">
            <a:spAutoFit/>
          </a:bodyPr>
          <a:lstStyle/>
          <a:p>
            <a:pPr marL="342900" indent="-342900">
              <a:spcBef>
                <a:spcPts val="200"/>
              </a:spcBef>
              <a:buFont typeface="Arial" pitchFamily="34" charset="0"/>
              <a:buNone/>
            </a:pPr>
            <a:r>
              <a:rPr lang="en-US" sz="2400" dirty="0">
                <a:latin typeface="Consolas" pitchFamily="49" charset="0"/>
              </a:rPr>
              <a:t>// </a:t>
            </a:r>
            <a:r>
              <a:rPr lang="en-US" sz="2400" dirty="0" err="1">
                <a:latin typeface="Consolas" pitchFamily="49" charset="0"/>
              </a:rPr>
              <a:t>mảng</a:t>
            </a:r>
            <a:r>
              <a:rPr lang="en-US" sz="2400" dirty="0">
                <a:latin typeface="Consolas" pitchFamily="49" charset="0"/>
              </a:rPr>
              <a:t> </a:t>
            </a:r>
            <a:r>
              <a:rPr lang="en-US" sz="2400" dirty="0" err="1">
                <a:latin typeface="Consolas" pitchFamily="49" charset="0"/>
              </a:rPr>
              <a:t>bắt</a:t>
            </a:r>
            <a:r>
              <a:rPr lang="en-US" sz="2400" dirty="0">
                <a:latin typeface="Consolas" pitchFamily="49" charset="0"/>
              </a:rPr>
              <a:t> </a:t>
            </a:r>
            <a:r>
              <a:rPr lang="en-US" sz="2400" dirty="0" err="1">
                <a:latin typeface="Consolas" pitchFamily="49" charset="0"/>
              </a:rPr>
              <a:t>đầu</a:t>
            </a:r>
            <a:r>
              <a:rPr lang="en-US" sz="2400" dirty="0">
                <a:latin typeface="Consolas" pitchFamily="49" charset="0"/>
              </a:rPr>
              <a:t> </a:t>
            </a:r>
            <a:r>
              <a:rPr lang="en-US" sz="2400" dirty="0" err="1">
                <a:latin typeface="Consolas" pitchFamily="49" charset="0"/>
              </a:rPr>
              <a:t>từ</a:t>
            </a:r>
            <a:r>
              <a:rPr lang="en-US" sz="2400" dirty="0">
                <a:latin typeface="Consolas" pitchFamily="49" charset="0"/>
              </a:rPr>
              <a:t> 1 </a:t>
            </a:r>
            <a:r>
              <a:rPr lang="en-US" sz="2400" dirty="0" err="1">
                <a:latin typeface="Consolas" pitchFamily="49" charset="0"/>
              </a:rPr>
              <a:t>đến</a:t>
            </a:r>
            <a:r>
              <a:rPr lang="en-US" sz="2400" dirty="0">
                <a:latin typeface="Consolas" pitchFamily="49" charset="0"/>
              </a:rPr>
              <a:t> n</a:t>
            </a:r>
          </a:p>
          <a:p>
            <a:pPr marL="342900" indent="-342900">
              <a:spcBef>
                <a:spcPts val="200"/>
              </a:spcBef>
              <a:buFont typeface="Arial" pitchFamily="34" charset="0"/>
              <a:buNone/>
            </a:pPr>
            <a:r>
              <a:rPr lang="en-US" sz="2400" dirty="0">
                <a:latin typeface="Consolas" pitchFamily="49" charset="0"/>
              </a:rPr>
              <a:t>int </a:t>
            </a:r>
            <a:r>
              <a:rPr lang="en-US" sz="2400" dirty="0" err="1">
                <a:latin typeface="Consolas" pitchFamily="49" charset="0"/>
              </a:rPr>
              <a:t>maxHieu</a:t>
            </a:r>
            <a:r>
              <a:rPr lang="en-US" sz="2400" dirty="0">
                <a:latin typeface="Consolas" pitchFamily="49" charset="0"/>
              </a:rPr>
              <a:t>(int a[100], int n)</a:t>
            </a:r>
          </a:p>
          <a:p>
            <a:pPr marL="342900" indent="-342900">
              <a:spcBef>
                <a:spcPts val="200"/>
              </a:spcBef>
              <a:buFont typeface="Arial" pitchFamily="34" charset="0"/>
              <a:buNone/>
            </a:pPr>
            <a:r>
              <a:rPr lang="en-US" sz="2400" dirty="0">
                <a:latin typeface="Consolas" pitchFamily="49" charset="0"/>
              </a:rPr>
              <a:t>{	</a:t>
            </a:r>
          </a:p>
          <a:p>
            <a:pPr marL="342900" indent="-342900">
              <a:spcBef>
                <a:spcPts val="200"/>
              </a:spcBef>
              <a:buFont typeface="Arial" pitchFamily="34" charset="0"/>
              <a:buNone/>
            </a:pPr>
            <a:r>
              <a:rPr lang="en-US" sz="2400" dirty="0">
                <a:latin typeface="Consolas" pitchFamily="49" charset="0"/>
              </a:rPr>
              <a:t>	   int max, min, </a:t>
            </a:r>
            <a:r>
              <a:rPr lang="en-US" sz="2400" dirty="0" err="1">
                <a:latin typeface="Consolas" pitchFamily="49" charset="0"/>
              </a:rPr>
              <a:t>i</a:t>
            </a:r>
            <a:r>
              <a:rPr lang="en-US" sz="2400" b="1" dirty="0">
                <a:latin typeface="Consolas" pitchFamily="49" charset="0"/>
              </a:rPr>
              <a:t>;</a:t>
            </a:r>
          </a:p>
          <a:p>
            <a:pPr marL="342900" indent="-342900">
              <a:spcBef>
                <a:spcPts val="200"/>
              </a:spcBef>
              <a:buFont typeface="Arial" pitchFamily="34" charset="0"/>
              <a:buNone/>
            </a:pPr>
            <a:r>
              <a:rPr lang="en-US" sz="2400" b="1" dirty="0">
                <a:latin typeface="Consolas" pitchFamily="49" charset="0"/>
              </a:rPr>
              <a:t>		max = -INT_MAX;</a:t>
            </a:r>
          </a:p>
          <a:p>
            <a:pPr marL="342900" indent="-342900">
              <a:spcBef>
                <a:spcPts val="200"/>
              </a:spcBef>
              <a:buFont typeface="Arial" pitchFamily="34" charset="0"/>
              <a:buNone/>
            </a:pPr>
            <a:r>
              <a:rPr lang="en-US" sz="2400" b="1" dirty="0">
                <a:latin typeface="Consolas" pitchFamily="49" charset="0"/>
              </a:rPr>
              <a:t>		min = a[1];</a:t>
            </a:r>
          </a:p>
          <a:p>
            <a:pPr marL="342900" indent="-342900">
              <a:spcBef>
                <a:spcPts val="200"/>
              </a:spcBef>
              <a:buFont typeface="Arial" pitchFamily="34" charset="0"/>
              <a:buNone/>
            </a:pPr>
            <a:r>
              <a:rPr lang="en-US" sz="2400" b="1" dirty="0">
                <a:latin typeface="Consolas" pitchFamily="49" charset="0"/>
              </a:rPr>
              <a:t>		for(</a:t>
            </a:r>
            <a:r>
              <a:rPr lang="en-US" sz="2400" b="1" dirty="0" err="1">
                <a:latin typeface="Consolas" pitchFamily="49" charset="0"/>
              </a:rPr>
              <a:t>i</a:t>
            </a:r>
            <a:r>
              <a:rPr lang="en-US" sz="2400" b="1" dirty="0">
                <a:latin typeface="Consolas" pitchFamily="49" charset="0"/>
              </a:rPr>
              <a:t>= 2; </a:t>
            </a:r>
            <a:r>
              <a:rPr lang="en-US" sz="2400" b="1" dirty="0" err="1">
                <a:latin typeface="Consolas" pitchFamily="49" charset="0"/>
              </a:rPr>
              <a:t>i</a:t>
            </a:r>
            <a:r>
              <a:rPr lang="en-US" sz="2400" b="1" dirty="0">
                <a:latin typeface="Consolas" pitchFamily="49" charset="0"/>
              </a:rPr>
              <a:t>&lt;= n; </a:t>
            </a:r>
            <a:r>
              <a:rPr lang="en-US" sz="2400" b="1" dirty="0" err="1">
                <a:latin typeface="Consolas" pitchFamily="49" charset="0"/>
              </a:rPr>
              <a:t>i</a:t>
            </a:r>
            <a:r>
              <a:rPr lang="en-US" sz="2400" b="1" dirty="0">
                <a:latin typeface="Consolas" pitchFamily="49" charset="0"/>
              </a:rPr>
              <a:t>++)</a:t>
            </a:r>
          </a:p>
          <a:p>
            <a:pPr marL="342900" indent="-342900">
              <a:spcBef>
                <a:spcPts val="200"/>
              </a:spcBef>
              <a:buFont typeface="Arial" pitchFamily="34" charset="0"/>
              <a:buNone/>
            </a:pPr>
            <a:r>
              <a:rPr lang="en-US" sz="2400" b="1" dirty="0">
                <a:latin typeface="Consolas" pitchFamily="49" charset="0"/>
              </a:rPr>
              <a:t>		{</a:t>
            </a:r>
          </a:p>
          <a:p>
            <a:pPr marL="342900" indent="-342900">
              <a:spcBef>
                <a:spcPts val="200"/>
              </a:spcBef>
              <a:buFont typeface="Arial" pitchFamily="34" charset="0"/>
              <a:buNone/>
            </a:pPr>
            <a:r>
              <a:rPr lang="en-US" sz="2400" b="1" dirty="0">
                <a:latin typeface="Consolas" pitchFamily="49" charset="0"/>
              </a:rPr>
              <a:t>			if (a[</a:t>
            </a:r>
            <a:r>
              <a:rPr lang="en-US" sz="2400" b="1" dirty="0" err="1">
                <a:latin typeface="Consolas" pitchFamily="49" charset="0"/>
              </a:rPr>
              <a:t>i</a:t>
            </a:r>
            <a:r>
              <a:rPr lang="en-US" sz="2400" b="1" dirty="0">
                <a:latin typeface="Consolas" pitchFamily="49" charset="0"/>
              </a:rPr>
              <a:t>]-min &gt; max)</a:t>
            </a:r>
          </a:p>
          <a:p>
            <a:pPr marL="342900" indent="-342900">
              <a:spcBef>
                <a:spcPts val="200"/>
              </a:spcBef>
              <a:buFont typeface="Arial" pitchFamily="34" charset="0"/>
              <a:buNone/>
            </a:pPr>
            <a:r>
              <a:rPr lang="en-US" sz="2400" b="1" dirty="0">
                <a:latin typeface="Consolas" pitchFamily="49" charset="0"/>
              </a:rPr>
              <a:t>				 max = a[</a:t>
            </a:r>
            <a:r>
              <a:rPr lang="en-US" sz="2400" b="1" dirty="0" err="1">
                <a:latin typeface="Consolas" pitchFamily="49" charset="0"/>
              </a:rPr>
              <a:t>i</a:t>
            </a:r>
            <a:r>
              <a:rPr lang="en-US" sz="2400" b="1" dirty="0">
                <a:latin typeface="Consolas" pitchFamily="49" charset="0"/>
              </a:rPr>
              <a:t>]-min;</a:t>
            </a:r>
          </a:p>
          <a:p>
            <a:pPr marL="342900" indent="-342900">
              <a:spcBef>
                <a:spcPts val="200"/>
              </a:spcBef>
              <a:buFont typeface="Arial" pitchFamily="34" charset="0"/>
              <a:buNone/>
            </a:pPr>
            <a:r>
              <a:rPr lang="en-US" sz="2400" b="1" dirty="0">
                <a:latin typeface="Consolas" pitchFamily="49" charset="0"/>
              </a:rPr>
              <a:t>			if (a[</a:t>
            </a:r>
            <a:r>
              <a:rPr lang="en-US" sz="2400" b="1" dirty="0" err="1">
                <a:latin typeface="Consolas" pitchFamily="49" charset="0"/>
              </a:rPr>
              <a:t>i</a:t>
            </a:r>
            <a:r>
              <a:rPr lang="en-US" sz="2400" b="1" dirty="0">
                <a:latin typeface="Consolas" pitchFamily="49" charset="0"/>
              </a:rPr>
              <a:t>] &lt; min)</a:t>
            </a:r>
          </a:p>
          <a:p>
            <a:pPr marL="342900" indent="-342900">
              <a:spcBef>
                <a:spcPts val="200"/>
              </a:spcBef>
              <a:buFont typeface="Arial" pitchFamily="34" charset="0"/>
              <a:buNone/>
            </a:pPr>
            <a:r>
              <a:rPr lang="en-US" sz="2400" b="1" dirty="0">
                <a:latin typeface="Consolas" pitchFamily="49" charset="0"/>
              </a:rPr>
              <a:t>				min = a[</a:t>
            </a:r>
            <a:r>
              <a:rPr lang="en-US" sz="2400" b="1" dirty="0" err="1">
                <a:latin typeface="Consolas" pitchFamily="49" charset="0"/>
              </a:rPr>
              <a:t>i</a:t>
            </a:r>
            <a:r>
              <a:rPr lang="en-US" sz="2400" b="1" dirty="0">
                <a:latin typeface="Consolas" pitchFamily="49" charset="0"/>
              </a:rPr>
              <a:t>];</a:t>
            </a:r>
          </a:p>
          <a:p>
            <a:pPr marL="342900" indent="-342900">
              <a:spcBef>
                <a:spcPts val="200"/>
              </a:spcBef>
              <a:buFont typeface="Arial" pitchFamily="34" charset="0"/>
              <a:buNone/>
            </a:pPr>
            <a:r>
              <a:rPr lang="en-US" sz="2400" b="1" dirty="0">
                <a:latin typeface="Consolas" pitchFamily="49" charset="0"/>
              </a:rPr>
              <a:t>		}</a:t>
            </a:r>
          </a:p>
          <a:p>
            <a:pPr marL="342900" indent="-342900">
              <a:spcBef>
                <a:spcPts val="200"/>
              </a:spcBef>
              <a:buFont typeface="Arial" pitchFamily="34" charset="0"/>
              <a:buNone/>
            </a:pPr>
            <a:r>
              <a:rPr lang="en-US" sz="2400" b="1" dirty="0">
                <a:latin typeface="Consolas" pitchFamily="49" charset="0"/>
              </a:rPr>
              <a:t>	   return max;</a:t>
            </a:r>
          </a:p>
          <a:p>
            <a:pPr marL="342900" indent="-342900">
              <a:spcBef>
                <a:spcPts val="200"/>
              </a:spcBef>
              <a:buFont typeface="Arial" pitchFamily="34" charset="0"/>
              <a:buNone/>
            </a:pPr>
            <a:r>
              <a:rPr lang="en-US" sz="2400" dirty="0">
                <a:latin typeface="Consolas" pitchFamily="49" charset="0"/>
              </a:rPr>
              <a:t>}</a:t>
            </a:r>
          </a:p>
        </p:txBody>
      </p:sp>
    </p:spTree>
    <p:extLst>
      <p:ext uri="{BB962C8B-B14F-4D97-AF65-F5344CB8AC3E}">
        <p14:creationId xmlns:p14="http://schemas.microsoft.com/office/powerpoint/2010/main" val="408334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6"/>
            <a:ext cx="8192125" cy="2539584"/>
          </a:xfrm>
        </p:spPr>
        <p:txBody>
          <a:bodyPr/>
          <a:lstStyle/>
          <a:p>
            <a:pPr marL="914400" lvl="1" indent="-514350">
              <a:lnSpc>
                <a:spcPct val="110000"/>
              </a:lnSpc>
              <a:buFont typeface="+mj-lt"/>
              <a:buAutoNum type="arabicPeriod" startAt="2"/>
            </a:pPr>
            <a:r>
              <a:rPr lang="en-US" sz="2400">
                <a:latin typeface="Tahoma" pitchFamily="34" charset="0"/>
                <a:sym typeface="Wingdings" pitchFamily="2" charset="2"/>
              </a:rPr>
              <a:t>Cái túi: </a:t>
            </a:r>
            <a:r>
              <a:rPr lang="vi-VN" sz="2400"/>
              <a:t>Trong siêu thị có N gói hàng, gói hàng thứ i có trọng lượng là W</a:t>
            </a:r>
            <a:r>
              <a:rPr lang="vi-VN" sz="2400" baseline="-25000"/>
              <a:t>i</a:t>
            </a:r>
            <a:r>
              <a:rPr lang="vi-VN" sz="2400"/>
              <a:t> và giá trị là V</a:t>
            </a:r>
            <a:r>
              <a:rPr lang="vi-VN" sz="2400" baseline="-25000"/>
              <a:t>i</a:t>
            </a:r>
            <a:r>
              <a:rPr lang="vi-VN" sz="2400"/>
              <a:t>. Một tên trộm đột nhập vào siêu thị, tên trộm mang theo một cái túi có thể mang được tối đa trọng lượng là M. Hỏi tên trộm sẽ lấy đi những gói hàng nào để được tổng giá trị là lớn nhất.</a:t>
            </a:r>
            <a:endParaRPr lang="en-US" sz="2400">
              <a:latin typeface="Tahoma" pitchFamily="34" charset="0"/>
              <a:sym typeface="Wingdings" pitchFamily="2" charset="2"/>
            </a:endParaRPr>
          </a:p>
          <a:p>
            <a:pPr marL="400050" lvl="1" indent="0">
              <a:lnSpc>
                <a:spcPct val="110000"/>
              </a:lnSpc>
              <a:buNone/>
            </a:pPr>
            <a:endParaRPr lang="en-US" sz="2400">
              <a:latin typeface="Tahoma" pitchFamily="34" charset="0"/>
            </a:endParaRP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Title 1">
            <a:extLst>
              <a:ext uri="{FF2B5EF4-FFF2-40B4-BE49-F238E27FC236}">
                <a16:creationId xmlns:a16="http://schemas.microsoft.com/office/drawing/2014/main" id="{A27DAE1E-672D-4D9F-9661-87AE3269F22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7511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37DD43-F7EB-44A9-B381-7445446DA184}"/>
              </a:ext>
            </a:extLst>
          </p:cNvPr>
          <p:cNvSpPr>
            <a:spLocks noGrp="1"/>
          </p:cNvSpPr>
          <p:nvPr>
            <p:ph type="ftr" sz="quarter" idx="11"/>
          </p:nvPr>
        </p:nvSpPr>
        <p:spPr/>
        <p:txBody>
          <a:bodyPr/>
          <a:lstStyle/>
          <a:p>
            <a:r>
              <a:rPr lang="en-US"/>
              <a:t>Nha Trang University</a:t>
            </a:r>
          </a:p>
        </p:txBody>
      </p:sp>
      <p:sp>
        <p:nvSpPr>
          <p:cNvPr id="5" name="Oval 4">
            <a:extLst>
              <a:ext uri="{FF2B5EF4-FFF2-40B4-BE49-F238E27FC236}">
                <a16:creationId xmlns:a16="http://schemas.microsoft.com/office/drawing/2014/main" id="{3F8E4189-6ED3-4EE7-9F79-EA735B865D75}"/>
              </a:ext>
            </a:extLst>
          </p:cNvPr>
          <p:cNvSpPr/>
          <p:nvPr/>
        </p:nvSpPr>
        <p:spPr>
          <a:xfrm>
            <a:off x="2653750" y="1859280"/>
            <a:ext cx="548640" cy="54864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3</a:t>
            </a:r>
          </a:p>
        </p:txBody>
      </p:sp>
      <p:sp>
        <p:nvSpPr>
          <p:cNvPr id="6" name="Oval 5">
            <a:extLst>
              <a:ext uri="{FF2B5EF4-FFF2-40B4-BE49-F238E27FC236}">
                <a16:creationId xmlns:a16="http://schemas.microsoft.com/office/drawing/2014/main" id="{79374E39-25C5-4C1F-A58C-55CB12DB20D4}"/>
              </a:ext>
            </a:extLst>
          </p:cNvPr>
          <p:cNvSpPr/>
          <p:nvPr/>
        </p:nvSpPr>
        <p:spPr>
          <a:xfrm>
            <a:off x="3509010" y="1760420"/>
            <a:ext cx="731520"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4</a:t>
            </a:r>
          </a:p>
        </p:txBody>
      </p:sp>
      <p:sp>
        <p:nvSpPr>
          <p:cNvPr id="7" name="Oval 6">
            <a:extLst>
              <a:ext uri="{FF2B5EF4-FFF2-40B4-BE49-F238E27FC236}">
                <a16:creationId xmlns:a16="http://schemas.microsoft.com/office/drawing/2014/main" id="{1DF469F1-9FAF-4E45-A74F-2F4B74D4EE06}"/>
              </a:ext>
            </a:extLst>
          </p:cNvPr>
          <p:cNvSpPr/>
          <p:nvPr/>
        </p:nvSpPr>
        <p:spPr>
          <a:xfrm>
            <a:off x="4575810" y="1670284"/>
            <a:ext cx="914400" cy="9144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5</a:t>
            </a:r>
          </a:p>
        </p:txBody>
      </p:sp>
      <p:sp>
        <p:nvSpPr>
          <p:cNvPr id="8" name="Oval 7">
            <a:extLst>
              <a:ext uri="{FF2B5EF4-FFF2-40B4-BE49-F238E27FC236}">
                <a16:creationId xmlns:a16="http://schemas.microsoft.com/office/drawing/2014/main" id="{6D9C8FA5-D069-4419-A4C5-DAA8BCA8EEE9}"/>
              </a:ext>
            </a:extLst>
          </p:cNvPr>
          <p:cNvSpPr/>
          <p:nvPr/>
        </p:nvSpPr>
        <p:spPr>
          <a:xfrm>
            <a:off x="5833110" y="1447800"/>
            <a:ext cx="1371600" cy="13716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9</a:t>
            </a:r>
          </a:p>
        </p:txBody>
      </p:sp>
      <p:sp>
        <p:nvSpPr>
          <p:cNvPr id="9" name="Oval 8">
            <a:extLst>
              <a:ext uri="{FF2B5EF4-FFF2-40B4-BE49-F238E27FC236}">
                <a16:creationId xmlns:a16="http://schemas.microsoft.com/office/drawing/2014/main" id="{5E201FFA-9A21-431A-A712-0E73B6583F70}"/>
              </a:ext>
            </a:extLst>
          </p:cNvPr>
          <p:cNvSpPr/>
          <p:nvPr/>
        </p:nvSpPr>
        <p:spPr>
          <a:xfrm>
            <a:off x="7567513" y="1760420"/>
            <a:ext cx="731520" cy="73152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4</a:t>
            </a:r>
          </a:p>
        </p:txBody>
      </p:sp>
      <p:sp>
        <p:nvSpPr>
          <p:cNvPr id="10" name="Rectangle 3">
            <a:extLst>
              <a:ext uri="{FF2B5EF4-FFF2-40B4-BE49-F238E27FC236}">
                <a16:creationId xmlns:a16="http://schemas.microsoft.com/office/drawing/2014/main" id="{D7975F55-4F25-48D5-B046-DF3DF4EBC31F}"/>
              </a:ext>
            </a:extLst>
          </p:cNvPr>
          <p:cNvSpPr txBox="1">
            <a:spLocks noChangeArrowheads="1"/>
          </p:cNvSpPr>
          <p:nvPr/>
        </p:nvSpPr>
        <p:spPr bwMode="auto">
          <a:xfrm>
            <a:off x="2305960" y="3142392"/>
            <a:ext cx="6393180"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kern="0">
                <a:latin typeface="Tahoma" panose="020B0604030504040204" pitchFamily="34" charset="0"/>
                <a:ea typeface="Tahoma" panose="020B0604030504040204" pitchFamily="34" charset="0"/>
                <a:cs typeface="Tahoma" panose="020B0604030504040204" pitchFamily="34" charset="0"/>
                <a:sym typeface="Wingdings" pitchFamily="2" charset="2"/>
              </a:rPr>
              <a:t>2       3         6          10           7 </a:t>
            </a:r>
            <a:endParaRPr lang="en-US" kern="0">
              <a:latin typeface="Tahoma" pitchFamily="34" charset="0"/>
              <a:sym typeface="Wingdings" pitchFamily="2" charset="2"/>
            </a:endParaRPr>
          </a:p>
        </p:txBody>
      </p:sp>
      <p:sp>
        <p:nvSpPr>
          <p:cNvPr id="11" name="Rectangle 3">
            <a:extLst>
              <a:ext uri="{FF2B5EF4-FFF2-40B4-BE49-F238E27FC236}">
                <a16:creationId xmlns:a16="http://schemas.microsoft.com/office/drawing/2014/main" id="{0796F30A-C285-46D9-860A-A0E142B54329}"/>
              </a:ext>
            </a:extLst>
          </p:cNvPr>
          <p:cNvSpPr txBox="1">
            <a:spLocks noChangeArrowheads="1"/>
          </p:cNvSpPr>
          <p:nvPr/>
        </p:nvSpPr>
        <p:spPr bwMode="auto">
          <a:xfrm>
            <a:off x="-228600" y="1851546"/>
            <a:ext cx="2290947" cy="4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Trọng lượng (kg)</a:t>
            </a:r>
            <a:endParaRPr lang="en-US" sz="2400" kern="0">
              <a:latin typeface="Tahoma" pitchFamily="34" charset="0"/>
              <a:sym typeface="Wingdings" pitchFamily="2" charset="2"/>
            </a:endParaRPr>
          </a:p>
        </p:txBody>
      </p:sp>
      <p:sp>
        <p:nvSpPr>
          <p:cNvPr id="12" name="Rectangle 3">
            <a:extLst>
              <a:ext uri="{FF2B5EF4-FFF2-40B4-BE49-F238E27FC236}">
                <a16:creationId xmlns:a16="http://schemas.microsoft.com/office/drawing/2014/main" id="{F2039932-1DC7-4E4C-A0D1-C3355E8E7B85}"/>
              </a:ext>
            </a:extLst>
          </p:cNvPr>
          <p:cNvSpPr txBox="1">
            <a:spLocks noChangeArrowheads="1"/>
          </p:cNvSpPr>
          <p:nvPr/>
        </p:nvSpPr>
        <p:spPr bwMode="auto">
          <a:xfrm>
            <a:off x="-228600" y="3200692"/>
            <a:ext cx="2290947" cy="4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Giá trị ($)</a:t>
            </a:r>
            <a:endParaRPr lang="en-US" sz="2400" kern="0">
              <a:latin typeface="Tahoma" pitchFamily="34" charset="0"/>
              <a:sym typeface="Wingdings" pitchFamily="2" charset="2"/>
            </a:endParaRPr>
          </a:p>
        </p:txBody>
      </p:sp>
      <p:sp>
        <p:nvSpPr>
          <p:cNvPr id="13" name="Rectangle 3">
            <a:extLst>
              <a:ext uri="{FF2B5EF4-FFF2-40B4-BE49-F238E27FC236}">
                <a16:creationId xmlns:a16="http://schemas.microsoft.com/office/drawing/2014/main" id="{EC621F30-DBBB-4D28-A480-DE3B092C6712}"/>
              </a:ext>
            </a:extLst>
          </p:cNvPr>
          <p:cNvSpPr txBox="1">
            <a:spLocks noChangeArrowheads="1"/>
          </p:cNvSpPr>
          <p:nvPr/>
        </p:nvSpPr>
        <p:spPr bwMode="auto">
          <a:xfrm>
            <a:off x="-4550" y="4470549"/>
            <a:ext cx="8462749" cy="4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Cái túi đựng tối đa 11 kg. Lấy vật nào để giá trị cao nhất?</a:t>
            </a:r>
            <a:endParaRPr lang="en-US" sz="2400" kern="0">
              <a:latin typeface="Tahoma" pitchFamily="34" charset="0"/>
              <a:sym typeface="Wingdings" pitchFamily="2" charset="2"/>
            </a:endParaRPr>
          </a:p>
        </p:txBody>
      </p:sp>
    </p:spTree>
    <p:extLst>
      <p:ext uri="{BB962C8B-B14F-4D97-AF65-F5344CB8AC3E}">
        <p14:creationId xmlns:p14="http://schemas.microsoft.com/office/powerpoint/2010/main" val="38663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84059-7774-4BA5-836F-066C404F0D5D}"/>
              </a:ext>
            </a:extLst>
          </p:cNvPr>
          <p:cNvSpPr>
            <a:spLocks noGrp="1"/>
          </p:cNvSpPr>
          <p:nvPr>
            <p:ph type="ftr" sz="quarter" idx="11"/>
          </p:nvPr>
        </p:nvSpPr>
        <p:spPr/>
        <p:txBody>
          <a:bodyPr/>
          <a:lstStyle/>
          <a:p>
            <a:r>
              <a:rPr lang="en-US"/>
              <a:t>Nha Trang University</a:t>
            </a:r>
          </a:p>
        </p:txBody>
      </p:sp>
      <p:sp>
        <p:nvSpPr>
          <p:cNvPr id="2" name="Rectangle 1">
            <a:extLst>
              <a:ext uri="{FF2B5EF4-FFF2-40B4-BE49-F238E27FC236}">
                <a16:creationId xmlns:a16="http://schemas.microsoft.com/office/drawing/2014/main" id="{1D7BD1B5-8D0F-4D18-8777-CF1BAF5A81C1}"/>
              </a:ext>
            </a:extLst>
          </p:cNvPr>
          <p:cNvSpPr/>
          <p:nvPr/>
        </p:nvSpPr>
        <p:spPr>
          <a:xfrm>
            <a:off x="228600" y="1476622"/>
            <a:ext cx="8305800" cy="1200329"/>
          </a:xfrm>
          <a:prstGeom prst="rect">
            <a:avLst/>
          </a:prstGeom>
        </p:spPr>
        <p:txBody>
          <a:bodyPr wrap="square">
            <a:spAutoFit/>
          </a:bodyPr>
          <a:lstStyle/>
          <a:p>
            <a:pPr lvl="1" eaLnBrk="0" hangingPunct="0">
              <a:buFontTx/>
              <a:buChar char="•"/>
              <a:tabLst>
                <a:tab pos="730250" algn="l"/>
              </a:tabLst>
            </a:pPr>
            <a:r>
              <a:rPr lang="en-US" sz="2400">
                <a:latin typeface="Tahoma" panose="020B0604030504040204" pitchFamily="34" charset="0"/>
                <a:ea typeface="Tahoma" panose="020B0604030504040204" pitchFamily="34" charset="0"/>
                <a:cs typeface="Tahoma" panose="020B0604030504040204" pitchFamily="34" charset="0"/>
              </a:rPr>
              <a:t> Dùng bảng 2 chiều L[i,j] (i: 0 → N; j: 1 → N)</a:t>
            </a:r>
          </a:p>
          <a:p>
            <a:pPr lvl="1" eaLnBrk="0" hangingPunct="0">
              <a:tabLst>
                <a:tab pos="730250" algn="l"/>
              </a:tabLst>
            </a:pPr>
            <a:r>
              <a:rPr lang="en-US" sz="2400">
                <a:latin typeface="Tahoma" panose="020B0604030504040204" pitchFamily="34" charset="0"/>
                <a:ea typeface="Tahoma" panose="020B0604030504040204" pitchFamily="34" charset="0"/>
                <a:cs typeface="Tahoma" panose="020B0604030504040204" pitchFamily="34" charset="0"/>
              </a:rPr>
              <a:t> L[i, j] là tổng giá trị lớn nhất của vali khi xét từ vật 1 → vật i và trọng lượng của túi chưa vượt quá j. </a:t>
            </a:r>
          </a:p>
        </p:txBody>
      </p:sp>
      <p:sp>
        <p:nvSpPr>
          <p:cNvPr id="3" name="Rectangle 2">
            <a:extLst>
              <a:ext uri="{FF2B5EF4-FFF2-40B4-BE49-F238E27FC236}">
                <a16:creationId xmlns:a16="http://schemas.microsoft.com/office/drawing/2014/main" id="{1D648C0C-1034-4726-94AF-A0094CB24553}"/>
              </a:ext>
            </a:extLst>
          </p:cNvPr>
          <p:cNvSpPr/>
          <p:nvPr/>
        </p:nvSpPr>
        <p:spPr>
          <a:xfrm>
            <a:off x="533400" y="3429000"/>
            <a:ext cx="8077200" cy="2831544"/>
          </a:xfrm>
          <a:prstGeom prst="rect">
            <a:avLst/>
          </a:prstGeom>
        </p:spPr>
        <p:txBody>
          <a:bodyPr wrap="square">
            <a:spAutoFit/>
          </a:bodyPr>
          <a:lstStyle/>
          <a:p>
            <a:pPr algn="just">
              <a:spcBef>
                <a:spcPts val="600"/>
              </a:spcBef>
            </a:pPr>
            <a:r>
              <a:rPr lang="en-US" sz="2400">
                <a:latin typeface="Tahoma" panose="020B0604030504040204" pitchFamily="34" charset="0"/>
                <a:ea typeface="Tahoma" panose="020B0604030504040204" pitchFamily="34" charset="0"/>
                <a:cs typeface="Tahoma" panose="020B0604030504040204" pitchFamily="34" charset="0"/>
              </a:rPr>
              <a:t>Giả sử đã xét xong các vật từ 1 đến i-1. </a:t>
            </a:r>
            <a:r>
              <a:rPr lang="vi-VN" sz="2400">
                <a:latin typeface="Tahoma" panose="020B0604030504040204" pitchFamily="34" charset="0"/>
                <a:ea typeface="Tahoma" panose="020B0604030504040204" pitchFamily="34" charset="0"/>
                <a:cs typeface="Tahoma" panose="020B0604030504040204" pitchFamily="34" charset="0"/>
              </a:rPr>
              <a:t>Có 2 khả năng xảy ra </a:t>
            </a:r>
            <a:r>
              <a:rPr lang="en-US" sz="2400">
                <a:latin typeface="Tahoma" panose="020B0604030504040204" pitchFamily="34" charset="0"/>
                <a:ea typeface="Tahoma" panose="020B0604030504040204" pitchFamily="34" charset="0"/>
                <a:cs typeface="Tahoma" panose="020B0604030504040204" pitchFamily="34" charset="0"/>
              </a:rPr>
              <a:t>khi xét đến vật i</a:t>
            </a:r>
            <a:r>
              <a:rPr lang="vi-VN" sz="2400">
                <a:latin typeface="Tahoma" panose="020B0604030504040204" pitchFamily="34" charset="0"/>
                <a:ea typeface="Tahoma" panose="020B0604030504040204" pitchFamily="34" charset="0"/>
                <a:cs typeface="Tahoma" panose="020B0604030504040204" pitchFamily="34" charset="0"/>
              </a:rPr>
              <a:t>:</a:t>
            </a:r>
          </a:p>
          <a:p>
            <a:pPr marL="457200" indent="-457200" algn="just">
              <a:spcBef>
                <a:spcPts val="600"/>
              </a:spcBef>
              <a:buFont typeface="Wingdings" panose="05000000000000000000" pitchFamily="2" charset="2"/>
              <a:buChar char="§"/>
            </a:pPr>
            <a:r>
              <a:rPr lang="vi-VN" sz="2400">
                <a:latin typeface="Tahoma" panose="020B0604030504040204" pitchFamily="34" charset="0"/>
                <a:ea typeface="Tahoma" panose="020B0604030504040204" pitchFamily="34" charset="0"/>
                <a:cs typeface="Tahoma" panose="020B0604030504040204" pitchFamily="34" charset="0"/>
              </a:rPr>
              <a:t>Nếu chọn vật i đưa vào </a:t>
            </a:r>
            <a:r>
              <a:rPr lang="en-US" sz="2400">
                <a:latin typeface="Tahoma" panose="020B0604030504040204" pitchFamily="34" charset="0"/>
                <a:ea typeface="Tahoma" panose="020B0604030504040204" pitchFamily="34" charset="0"/>
                <a:cs typeface="Tahoma" panose="020B0604030504040204" pitchFamily="34" charset="0"/>
              </a:rPr>
              <a:t>túi</a:t>
            </a:r>
            <a:r>
              <a:rPr lang="vi-VN" sz="2400">
                <a:latin typeface="Tahoma" panose="020B0604030504040204" pitchFamily="34" charset="0"/>
                <a:ea typeface="Tahoma" panose="020B0604030504040204" pitchFamily="34" charset="0"/>
                <a:cs typeface="Tahoma" panose="020B0604030504040204" pitchFamily="34" charset="0"/>
              </a:rPr>
              <a:t> </a:t>
            </a:r>
            <a:r>
              <a:rPr lang="en-US" sz="2400">
                <a:latin typeface="Tahoma" panose="020B0604030504040204" pitchFamily="34" charset="0"/>
                <a:ea typeface="Tahoma" panose="020B0604030504040204" pitchFamily="34" charset="0"/>
                <a:cs typeface="Tahoma" panose="020B0604030504040204" pitchFamily="34" charset="0"/>
              </a:rPr>
              <a:t>thì</a:t>
            </a:r>
            <a:r>
              <a:rPr lang="vi-VN" sz="2400">
                <a:latin typeface="Tahoma" panose="020B0604030504040204" pitchFamily="34" charset="0"/>
                <a:ea typeface="Tahoma" panose="020B0604030504040204" pitchFamily="34" charset="0"/>
                <a:cs typeface="Tahoma" panose="020B0604030504040204" pitchFamily="34" charset="0"/>
              </a:rPr>
              <a:t> trọng lượng </a:t>
            </a:r>
            <a:r>
              <a:rPr lang="en-US" sz="2400">
                <a:latin typeface="Tahoma" panose="020B0604030504040204" pitchFamily="34" charset="0"/>
                <a:ea typeface="Tahoma" panose="020B0604030504040204" pitchFamily="34" charset="0"/>
                <a:cs typeface="Tahoma" panose="020B0604030504040204" pitchFamily="34" charset="0"/>
              </a:rPr>
              <a:t>túi</a:t>
            </a:r>
            <a:r>
              <a:rPr lang="vi-VN" sz="2400">
                <a:latin typeface="Tahoma" panose="020B0604030504040204" pitchFamily="34" charset="0"/>
                <a:ea typeface="Tahoma" panose="020B0604030504040204" pitchFamily="34" charset="0"/>
                <a:cs typeface="Tahoma" panose="020B0604030504040204" pitchFamily="34" charset="0"/>
              </a:rPr>
              <a:t> trước đó phải</a:t>
            </a:r>
            <a:r>
              <a:rPr lang="en-US" sz="2400">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 j - w[i]. Vì mỗi vật chỉ</a:t>
            </a:r>
            <a:r>
              <a:rPr lang="en-US" sz="2400">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được chọn 1 lần nên giá trị lớn nhất của </a:t>
            </a:r>
            <a:r>
              <a:rPr lang="en-US" sz="2400">
                <a:latin typeface="Tahoma" panose="020B0604030504040204" pitchFamily="34" charset="0"/>
                <a:ea typeface="Tahoma" panose="020B0604030504040204" pitchFamily="34" charset="0"/>
                <a:cs typeface="Tahoma" panose="020B0604030504040204" pitchFamily="34" charset="0"/>
              </a:rPr>
              <a:t>túi</a:t>
            </a:r>
            <a:r>
              <a:rPr lang="vi-VN" sz="2400">
                <a:latin typeface="Tahoma" panose="020B0604030504040204" pitchFamily="34" charset="0"/>
                <a:ea typeface="Tahoma" panose="020B0604030504040204" pitchFamily="34" charset="0"/>
                <a:cs typeface="Tahoma" panose="020B0604030504040204" pitchFamily="34" charset="0"/>
              </a:rPr>
              <a:t> lúc đó là L(i - 1,</a:t>
            </a:r>
            <a:r>
              <a:rPr lang="en-US" sz="2400">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j - w[i]) + v[i]</a:t>
            </a:r>
          </a:p>
          <a:p>
            <a:pPr marL="457200" indent="-457200" algn="just">
              <a:spcBef>
                <a:spcPts val="600"/>
              </a:spcBef>
              <a:buFont typeface="Wingdings" panose="05000000000000000000" pitchFamily="2" charset="2"/>
              <a:buChar char="§"/>
            </a:pPr>
            <a:r>
              <a:rPr lang="vi-VN" sz="2400">
                <a:latin typeface="Tahoma" panose="020B0604030504040204" pitchFamily="34" charset="0"/>
                <a:ea typeface="Tahoma" panose="020B0604030504040204" pitchFamily="34" charset="0"/>
                <a:cs typeface="Tahoma" panose="020B0604030504040204" pitchFamily="34" charset="0"/>
              </a:rPr>
              <a:t>Nếu không chọn vật i, trọng lượng của </a:t>
            </a:r>
            <a:r>
              <a:rPr lang="en-US" sz="2400">
                <a:latin typeface="Tahoma" panose="020B0604030504040204" pitchFamily="34" charset="0"/>
                <a:ea typeface="Tahoma" panose="020B0604030504040204" pitchFamily="34" charset="0"/>
                <a:cs typeface="Tahoma" panose="020B0604030504040204" pitchFamily="34" charset="0"/>
              </a:rPr>
              <a:t>túi </a:t>
            </a:r>
            <a:r>
              <a:rPr lang="vi-VN" sz="2400">
                <a:latin typeface="Tahoma" panose="020B0604030504040204" pitchFamily="34" charset="0"/>
                <a:ea typeface="Tahoma" panose="020B0604030504040204" pitchFamily="34" charset="0"/>
                <a:cs typeface="Tahoma" panose="020B0604030504040204" pitchFamily="34" charset="0"/>
              </a:rPr>
              <a:t>là như cũ: L[i-1,j].</a:t>
            </a:r>
          </a:p>
        </p:txBody>
      </p:sp>
    </p:spTree>
    <p:extLst>
      <p:ext uri="{BB962C8B-B14F-4D97-AF65-F5344CB8AC3E}">
        <p14:creationId xmlns:p14="http://schemas.microsoft.com/office/powerpoint/2010/main" val="2348388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84059-7774-4BA5-836F-066C404F0D5D}"/>
              </a:ext>
            </a:extLst>
          </p:cNvPr>
          <p:cNvSpPr>
            <a:spLocks noGrp="1"/>
          </p:cNvSpPr>
          <p:nvPr>
            <p:ph type="ftr" sz="quarter" idx="11"/>
          </p:nvPr>
        </p:nvSpPr>
        <p:spPr/>
        <p:txBody>
          <a:bodyPr/>
          <a:lstStyle/>
          <a:p>
            <a:r>
              <a:rPr lang="en-US"/>
              <a:t>Nha Trang University</a:t>
            </a:r>
          </a:p>
        </p:txBody>
      </p:sp>
      <p:sp>
        <p:nvSpPr>
          <p:cNvPr id="3" name="Rectangle 2">
            <a:extLst>
              <a:ext uri="{FF2B5EF4-FFF2-40B4-BE49-F238E27FC236}">
                <a16:creationId xmlns:a16="http://schemas.microsoft.com/office/drawing/2014/main" id="{1D648C0C-1034-4726-94AF-A0094CB24553}"/>
              </a:ext>
            </a:extLst>
          </p:cNvPr>
          <p:cNvSpPr/>
          <p:nvPr/>
        </p:nvSpPr>
        <p:spPr>
          <a:xfrm>
            <a:off x="228600" y="1447800"/>
            <a:ext cx="8763000" cy="1415772"/>
          </a:xfrm>
          <a:prstGeom prst="rect">
            <a:avLst/>
          </a:prstGeom>
        </p:spPr>
        <p:txBody>
          <a:bodyPr wrap="square">
            <a:spAutoFit/>
          </a:bodyPr>
          <a:lstStyle/>
          <a:p>
            <a:pPr algn="just">
              <a:spcBef>
                <a:spcPts val="600"/>
              </a:spcBef>
            </a:pPr>
            <a:r>
              <a:rPr lang="vi-VN" sz="2800">
                <a:latin typeface="Tahoma" panose="020B0604030504040204" pitchFamily="34" charset="0"/>
                <a:ea typeface="Tahoma" panose="020B0604030504040204" pitchFamily="34" charset="0"/>
                <a:cs typeface="Tahoma" panose="020B0604030504040204" pitchFamily="34" charset="0"/>
              </a:rPr>
              <a:t>Tóm lại:</a:t>
            </a:r>
          </a:p>
          <a:p>
            <a:pPr lvl="2" algn="just">
              <a:spcBef>
                <a:spcPts val="600"/>
              </a:spcBef>
            </a:pPr>
            <a:r>
              <a:rPr lang="vi-VN" sz="2400" b="1">
                <a:latin typeface="Consolas" panose="020B0609020204030204" pitchFamily="49" charset="0"/>
                <a:ea typeface="Tahoma" panose="020B0604030504040204" pitchFamily="34" charset="0"/>
                <a:cs typeface="Tahoma" panose="020B0604030504040204" pitchFamily="34" charset="0"/>
              </a:rPr>
              <a:t>L[0, j] = 0 </a:t>
            </a:r>
            <a:r>
              <a:rPr lang="vi-VN" sz="2400">
                <a:latin typeface="Tahoma" panose="020B0604030504040204" pitchFamily="34" charset="0"/>
                <a:ea typeface="Tahoma" panose="020B0604030504040204" pitchFamily="34" charset="0"/>
                <a:cs typeface="Tahoma" panose="020B0604030504040204" pitchFamily="34" charset="0"/>
              </a:rPr>
              <a:t>(hiển nhiên, bài toán con nhỏ nhất)</a:t>
            </a:r>
          </a:p>
          <a:p>
            <a:pPr lvl="2" algn="just">
              <a:spcBef>
                <a:spcPts val="600"/>
              </a:spcBef>
            </a:pPr>
            <a:r>
              <a:rPr lang="vi-VN" sz="2400" b="1">
                <a:latin typeface="Consolas" panose="020B0609020204030204" pitchFamily="49" charset="0"/>
                <a:ea typeface="Tahoma" panose="020B0604030504040204" pitchFamily="34" charset="0"/>
                <a:cs typeface="Tahoma" panose="020B0604030504040204" pitchFamily="34" charset="0"/>
              </a:rPr>
              <a:t>L[i,</a:t>
            </a:r>
            <a:r>
              <a:rPr lang="en-US" sz="2400" b="1">
                <a:latin typeface="Consolas" panose="020B0609020204030204" pitchFamily="49" charset="0"/>
                <a:ea typeface="Tahoma" panose="020B0604030504040204" pitchFamily="34" charset="0"/>
                <a:cs typeface="Tahoma" panose="020B0604030504040204" pitchFamily="34" charset="0"/>
              </a:rPr>
              <a:t> </a:t>
            </a:r>
            <a:r>
              <a:rPr lang="vi-VN" sz="2400" b="1">
                <a:latin typeface="Consolas" panose="020B0609020204030204" pitchFamily="49" charset="0"/>
                <a:ea typeface="Tahoma" panose="020B0604030504040204" pitchFamily="34" charset="0"/>
                <a:cs typeface="Tahoma" panose="020B0604030504040204" pitchFamily="34" charset="0"/>
              </a:rPr>
              <a:t>j] = max(L(i-1,j-</a:t>
            </a:r>
            <a:r>
              <a:rPr lang="en-US" sz="2400" b="1">
                <a:latin typeface="Consolas" panose="020B0609020204030204" pitchFamily="49" charset="0"/>
                <a:ea typeface="Tahoma" panose="020B0604030504040204" pitchFamily="34" charset="0"/>
                <a:cs typeface="Tahoma" panose="020B0604030504040204" pitchFamily="34" charset="0"/>
              </a:rPr>
              <a:t>w</a:t>
            </a:r>
            <a:r>
              <a:rPr lang="vi-VN" sz="2400" b="1">
                <a:latin typeface="Consolas" panose="020B0609020204030204" pitchFamily="49" charset="0"/>
                <a:ea typeface="Tahoma" panose="020B0604030504040204" pitchFamily="34" charset="0"/>
                <a:cs typeface="Tahoma" panose="020B0604030504040204" pitchFamily="34" charset="0"/>
              </a:rPr>
              <a:t>[i]) + </a:t>
            </a:r>
            <a:r>
              <a:rPr lang="en-US" sz="2400" b="1">
                <a:latin typeface="Consolas" panose="020B0609020204030204" pitchFamily="49" charset="0"/>
                <a:ea typeface="Tahoma" panose="020B0604030504040204" pitchFamily="34" charset="0"/>
                <a:cs typeface="Tahoma" panose="020B0604030504040204" pitchFamily="34" charset="0"/>
              </a:rPr>
              <a:t>v</a:t>
            </a:r>
            <a:r>
              <a:rPr lang="vi-VN" sz="2400" b="1">
                <a:latin typeface="Consolas" panose="020B0609020204030204" pitchFamily="49" charset="0"/>
                <a:ea typeface="Tahoma" panose="020B0604030504040204" pitchFamily="34" charset="0"/>
                <a:cs typeface="Tahoma" panose="020B0604030504040204" pitchFamily="34" charset="0"/>
              </a:rPr>
              <a:t>[i], L[i-1,j])</a:t>
            </a:r>
          </a:p>
        </p:txBody>
      </p:sp>
    </p:spTree>
    <p:extLst>
      <p:ext uri="{BB962C8B-B14F-4D97-AF65-F5344CB8AC3E}">
        <p14:creationId xmlns:p14="http://schemas.microsoft.com/office/powerpoint/2010/main" val="324204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228600"/>
            <a:ext cx="7772400" cy="685800"/>
          </a:xfrm>
        </p:spPr>
        <p:txBody>
          <a:bodyPr/>
          <a:lstStyle/>
          <a:p>
            <a:pPr eaLnBrk="1" hangingPunct="1"/>
            <a:r>
              <a:rPr lang="en-US" sz="4000" b="1">
                <a:latin typeface="Fujiyama" pitchFamily="18" charset="0"/>
              </a:rPr>
              <a:t>Nội Dung</a:t>
            </a:r>
          </a:p>
        </p:txBody>
      </p:sp>
      <p:sp>
        <p:nvSpPr>
          <p:cNvPr id="72707" name="Rectangle 3"/>
          <p:cNvSpPr>
            <a:spLocks noGrp="1" noChangeArrowheads="1"/>
          </p:cNvSpPr>
          <p:nvPr>
            <p:ph type="body" idx="1"/>
          </p:nvPr>
        </p:nvSpPr>
        <p:spPr>
          <a:xfrm>
            <a:off x="306674" y="2133600"/>
            <a:ext cx="8530652" cy="2057390"/>
          </a:xfrm>
        </p:spPr>
        <p:txBody>
          <a:bodyPr/>
          <a:lstStyle/>
          <a:p>
            <a:pPr marL="971550" lvl="1" indent="-571500" eaLnBrk="1" hangingPunct="1">
              <a:spcBef>
                <a:spcPts val="1200"/>
              </a:spcBef>
              <a:buFont typeface="+mj-lt"/>
              <a:buAutoNum type="romanUcPeriod"/>
            </a:pPr>
            <a:r>
              <a:rPr lang="en-US" b="1">
                <a:latin typeface="Tahoma" pitchFamily="34" charset="0"/>
              </a:rPr>
              <a:t>Giới thiệu ph</a:t>
            </a:r>
            <a:r>
              <a:rPr lang="vi-VN" b="1">
                <a:latin typeface="Tahoma" pitchFamily="34" charset="0"/>
              </a:rPr>
              <a:t>ư</a:t>
            </a:r>
            <a:r>
              <a:rPr lang="en-US" b="1">
                <a:latin typeface="Tahoma" pitchFamily="34" charset="0"/>
              </a:rPr>
              <a:t>ơng pháp quy hoạch động</a:t>
            </a:r>
          </a:p>
          <a:p>
            <a:pPr marL="914400" lvl="1" indent="-514350" eaLnBrk="1" hangingPunct="1">
              <a:spcBef>
                <a:spcPts val="1200"/>
              </a:spcBef>
              <a:buFont typeface="Calibri" pitchFamily="34" charset="0"/>
              <a:buAutoNum type="romanUcPeriod"/>
            </a:pPr>
            <a:r>
              <a:rPr lang="en-US" b="1">
                <a:latin typeface="Tahoma" pitchFamily="34" charset="0"/>
              </a:rPr>
              <a:t>Overlapped sub-problems</a:t>
            </a:r>
          </a:p>
          <a:p>
            <a:pPr marL="914400" lvl="1" indent="-514350" eaLnBrk="1" hangingPunct="1">
              <a:spcBef>
                <a:spcPts val="1200"/>
              </a:spcBef>
              <a:buFont typeface="Calibri" pitchFamily="34" charset="0"/>
              <a:buAutoNum type="romanUcPeriod"/>
            </a:pPr>
            <a:r>
              <a:rPr lang="en-US" b="1">
                <a:latin typeface="Tahoma" pitchFamily="34" charset="0"/>
              </a:rPr>
              <a:t>Optimal sub-structures</a:t>
            </a:r>
          </a:p>
        </p:txBody>
      </p:sp>
      <p:sp>
        <p:nvSpPr>
          <p:cNvPr id="7270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251625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84059-7774-4BA5-836F-066C404F0D5D}"/>
              </a:ext>
            </a:extLst>
          </p:cNvPr>
          <p:cNvSpPr>
            <a:spLocks noGrp="1"/>
          </p:cNvSpPr>
          <p:nvPr>
            <p:ph type="ftr" sz="quarter" idx="11"/>
          </p:nvPr>
        </p:nvSpPr>
        <p:spPr/>
        <p:txBody>
          <a:bodyPr/>
          <a:lstStyle/>
          <a:p>
            <a:r>
              <a:rPr lang="en-US"/>
              <a:t>Nha Trang University</a:t>
            </a:r>
          </a:p>
        </p:txBody>
      </p:sp>
      <p:graphicFrame>
        <p:nvGraphicFramePr>
          <p:cNvPr id="5" name="Table 5">
            <a:extLst>
              <a:ext uri="{FF2B5EF4-FFF2-40B4-BE49-F238E27FC236}">
                <a16:creationId xmlns:a16="http://schemas.microsoft.com/office/drawing/2014/main" id="{682A370F-9B8C-46E7-8C46-01A46E6A2B2A}"/>
              </a:ext>
            </a:extLst>
          </p:cNvPr>
          <p:cNvGraphicFramePr>
            <a:graphicFrameLocks noGrp="1"/>
          </p:cNvGraphicFramePr>
          <p:nvPr>
            <p:extLst>
              <p:ext uri="{D42A27DB-BD31-4B8C-83A1-F6EECF244321}">
                <p14:modId xmlns:p14="http://schemas.microsoft.com/office/powerpoint/2010/main" val="1094990163"/>
              </p:ext>
            </p:extLst>
          </p:nvPr>
        </p:nvGraphicFramePr>
        <p:xfrm>
          <a:off x="2047874" y="2170430"/>
          <a:ext cx="6410328" cy="3239772"/>
        </p:xfrm>
        <a:graphic>
          <a:graphicData uri="http://schemas.openxmlformats.org/drawingml/2006/table">
            <a:tbl>
              <a:tblPr firstRow="1" bandRow="1">
                <a:tableStyleId>{5940675A-B579-460E-94D1-54222C63F5DA}</a:tableStyleId>
              </a:tblPr>
              <a:tblGrid>
                <a:gridCol w="534194">
                  <a:extLst>
                    <a:ext uri="{9D8B030D-6E8A-4147-A177-3AD203B41FA5}">
                      <a16:colId xmlns:a16="http://schemas.microsoft.com/office/drawing/2014/main" val="1318061543"/>
                    </a:ext>
                  </a:extLst>
                </a:gridCol>
                <a:gridCol w="534194">
                  <a:extLst>
                    <a:ext uri="{9D8B030D-6E8A-4147-A177-3AD203B41FA5}">
                      <a16:colId xmlns:a16="http://schemas.microsoft.com/office/drawing/2014/main" val="1011113048"/>
                    </a:ext>
                  </a:extLst>
                </a:gridCol>
                <a:gridCol w="534194">
                  <a:extLst>
                    <a:ext uri="{9D8B030D-6E8A-4147-A177-3AD203B41FA5}">
                      <a16:colId xmlns:a16="http://schemas.microsoft.com/office/drawing/2014/main" val="2529442753"/>
                    </a:ext>
                  </a:extLst>
                </a:gridCol>
                <a:gridCol w="534194">
                  <a:extLst>
                    <a:ext uri="{9D8B030D-6E8A-4147-A177-3AD203B41FA5}">
                      <a16:colId xmlns:a16="http://schemas.microsoft.com/office/drawing/2014/main" val="1154277396"/>
                    </a:ext>
                  </a:extLst>
                </a:gridCol>
                <a:gridCol w="534194">
                  <a:extLst>
                    <a:ext uri="{9D8B030D-6E8A-4147-A177-3AD203B41FA5}">
                      <a16:colId xmlns:a16="http://schemas.microsoft.com/office/drawing/2014/main" val="967383783"/>
                    </a:ext>
                  </a:extLst>
                </a:gridCol>
                <a:gridCol w="534194">
                  <a:extLst>
                    <a:ext uri="{9D8B030D-6E8A-4147-A177-3AD203B41FA5}">
                      <a16:colId xmlns:a16="http://schemas.microsoft.com/office/drawing/2014/main" val="3101392219"/>
                    </a:ext>
                  </a:extLst>
                </a:gridCol>
                <a:gridCol w="534194">
                  <a:extLst>
                    <a:ext uri="{9D8B030D-6E8A-4147-A177-3AD203B41FA5}">
                      <a16:colId xmlns:a16="http://schemas.microsoft.com/office/drawing/2014/main" val="3859888140"/>
                    </a:ext>
                  </a:extLst>
                </a:gridCol>
                <a:gridCol w="534194">
                  <a:extLst>
                    <a:ext uri="{9D8B030D-6E8A-4147-A177-3AD203B41FA5}">
                      <a16:colId xmlns:a16="http://schemas.microsoft.com/office/drawing/2014/main" val="485644945"/>
                    </a:ext>
                  </a:extLst>
                </a:gridCol>
                <a:gridCol w="534194">
                  <a:extLst>
                    <a:ext uri="{9D8B030D-6E8A-4147-A177-3AD203B41FA5}">
                      <a16:colId xmlns:a16="http://schemas.microsoft.com/office/drawing/2014/main" val="1520237072"/>
                    </a:ext>
                  </a:extLst>
                </a:gridCol>
                <a:gridCol w="534194">
                  <a:extLst>
                    <a:ext uri="{9D8B030D-6E8A-4147-A177-3AD203B41FA5}">
                      <a16:colId xmlns:a16="http://schemas.microsoft.com/office/drawing/2014/main" val="2512283749"/>
                    </a:ext>
                  </a:extLst>
                </a:gridCol>
                <a:gridCol w="534194">
                  <a:extLst>
                    <a:ext uri="{9D8B030D-6E8A-4147-A177-3AD203B41FA5}">
                      <a16:colId xmlns:a16="http://schemas.microsoft.com/office/drawing/2014/main" val="1477699259"/>
                    </a:ext>
                  </a:extLst>
                </a:gridCol>
                <a:gridCol w="534194">
                  <a:extLst>
                    <a:ext uri="{9D8B030D-6E8A-4147-A177-3AD203B41FA5}">
                      <a16:colId xmlns:a16="http://schemas.microsoft.com/office/drawing/2014/main" val="4078972603"/>
                    </a:ext>
                  </a:extLst>
                </a:gridCol>
              </a:tblGrid>
              <a:tr h="539962">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extLst>
                  <a:ext uri="{0D108BD9-81ED-4DB2-BD59-A6C34878D82A}">
                    <a16:rowId xmlns:a16="http://schemas.microsoft.com/office/drawing/2014/main" val="1264816743"/>
                  </a:ext>
                </a:extLst>
              </a:tr>
              <a:tr h="539962">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1189582911"/>
                  </a:ext>
                </a:extLst>
              </a:tr>
              <a:tr h="539962">
                <a:tc>
                  <a:txBody>
                    <a:bodyPr/>
                    <a:lstStyle/>
                    <a:p>
                      <a:pPr algn="ctr"/>
                      <a:endParaRPr lang="en-US" sz="2000"/>
                    </a:p>
                  </a:txBody>
                  <a:tcPr anchor="ctr"/>
                </a:tc>
                <a:tc>
                  <a:txBody>
                    <a:bodyPr/>
                    <a:lstStyle/>
                    <a:p>
                      <a:pPr algn="ctr"/>
                      <a:endParaRPr lang="en-US" sz="2000"/>
                    </a:p>
                  </a:txBody>
                  <a:tcPr anchor="ctr"/>
                </a:tc>
                <a:tc>
                  <a:txBody>
                    <a:bodyPr/>
                    <a:lstStyle/>
                    <a:p>
                      <a:pPr algn="ctr"/>
                      <a:r>
                        <a:rPr lang="en-US" sz="2000"/>
                        <a:t>A</a:t>
                      </a:r>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r>
                        <a:rPr lang="en-US" sz="2000"/>
                        <a:t>B</a:t>
                      </a:r>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984666622"/>
                  </a:ext>
                </a:extLst>
              </a:tr>
              <a:tr h="539962">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r>
                        <a:rPr lang="en-US" sz="2000"/>
                        <a:t>C</a:t>
                      </a:r>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1274758136"/>
                  </a:ext>
                </a:extLst>
              </a:tr>
              <a:tr h="539962">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3695146444"/>
                  </a:ext>
                </a:extLst>
              </a:tr>
              <a:tr h="539962">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tc>
                  <a:txBody>
                    <a:bodyPr/>
                    <a:lstStyle/>
                    <a:p>
                      <a:pPr algn="ctr"/>
                      <a:endParaRPr lang="en-US" sz="2000"/>
                    </a:p>
                  </a:txBody>
                  <a:tcPr anchor="ctr"/>
                </a:tc>
                <a:extLst>
                  <a:ext uri="{0D108BD9-81ED-4DB2-BD59-A6C34878D82A}">
                    <a16:rowId xmlns:a16="http://schemas.microsoft.com/office/drawing/2014/main" val="2730730843"/>
                  </a:ext>
                </a:extLst>
              </a:tr>
            </a:tbl>
          </a:graphicData>
        </a:graphic>
      </p:graphicFrame>
      <p:sp>
        <p:nvSpPr>
          <p:cNvPr id="7" name="Rectangle 3">
            <a:extLst>
              <a:ext uri="{FF2B5EF4-FFF2-40B4-BE49-F238E27FC236}">
                <a16:creationId xmlns:a16="http://schemas.microsoft.com/office/drawing/2014/main" id="{C452BA25-1AE1-4C3B-B824-143DEE3DE112}"/>
              </a:ext>
            </a:extLst>
          </p:cNvPr>
          <p:cNvSpPr txBox="1">
            <a:spLocks noChangeArrowheads="1"/>
          </p:cNvSpPr>
          <p:nvPr/>
        </p:nvSpPr>
        <p:spPr bwMode="auto">
          <a:xfrm>
            <a:off x="-28575" y="3238500"/>
            <a:ext cx="171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1800" kern="0">
                <a:latin typeface="Tahoma" panose="020B0604030504040204" pitchFamily="34" charset="0"/>
                <a:ea typeface="Tahoma" panose="020B0604030504040204" pitchFamily="34" charset="0"/>
                <a:cs typeface="Tahoma" panose="020B0604030504040204" pitchFamily="34" charset="0"/>
                <a:sym typeface="Wingdings" pitchFamily="2" charset="2"/>
              </a:rPr>
              <a:t>Đồ vật thứ</a:t>
            </a:r>
            <a:endParaRPr lang="en-US" sz="1800" kern="0">
              <a:latin typeface="Tahoma" pitchFamily="34" charset="0"/>
              <a:sym typeface="Wingdings" pitchFamily="2" charset="2"/>
            </a:endParaRPr>
          </a:p>
        </p:txBody>
      </p:sp>
      <p:sp>
        <p:nvSpPr>
          <p:cNvPr id="8" name="Rectangle 3">
            <a:extLst>
              <a:ext uri="{FF2B5EF4-FFF2-40B4-BE49-F238E27FC236}">
                <a16:creationId xmlns:a16="http://schemas.microsoft.com/office/drawing/2014/main" id="{182CA24E-AE51-40AA-A82E-1338846087F8}"/>
              </a:ext>
            </a:extLst>
          </p:cNvPr>
          <p:cNvSpPr txBox="1">
            <a:spLocks noChangeArrowheads="1"/>
          </p:cNvSpPr>
          <p:nvPr/>
        </p:nvSpPr>
        <p:spPr bwMode="auto">
          <a:xfrm>
            <a:off x="3276600" y="116840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1800" kern="0">
                <a:latin typeface="Tahoma" panose="020B0604030504040204" pitchFamily="34" charset="0"/>
                <a:ea typeface="Tahoma" panose="020B0604030504040204" pitchFamily="34" charset="0"/>
                <a:cs typeface="Tahoma" panose="020B0604030504040204" pitchFamily="34" charset="0"/>
                <a:sym typeface="Wingdings" pitchFamily="2" charset="2"/>
              </a:rPr>
              <a:t>Trọng lượng túi</a:t>
            </a:r>
            <a:endParaRPr lang="en-US" sz="1800" kern="0">
              <a:latin typeface="Tahoma" pitchFamily="34" charset="0"/>
              <a:sym typeface="Wingdings" pitchFamily="2" charset="2"/>
            </a:endParaRPr>
          </a:p>
        </p:txBody>
      </p:sp>
      <p:graphicFrame>
        <p:nvGraphicFramePr>
          <p:cNvPr id="9" name="Table 5">
            <a:extLst>
              <a:ext uri="{FF2B5EF4-FFF2-40B4-BE49-F238E27FC236}">
                <a16:creationId xmlns:a16="http://schemas.microsoft.com/office/drawing/2014/main" id="{190447CB-4B70-427C-A220-24325FDDCE97}"/>
              </a:ext>
            </a:extLst>
          </p:cNvPr>
          <p:cNvGraphicFramePr>
            <a:graphicFrameLocks noGrp="1"/>
          </p:cNvGraphicFramePr>
          <p:nvPr>
            <p:extLst>
              <p:ext uri="{D42A27DB-BD31-4B8C-83A1-F6EECF244321}">
                <p14:modId xmlns:p14="http://schemas.microsoft.com/office/powerpoint/2010/main" val="2965408220"/>
              </p:ext>
            </p:extLst>
          </p:nvPr>
        </p:nvGraphicFramePr>
        <p:xfrm>
          <a:off x="2047872" y="1756410"/>
          <a:ext cx="6410304" cy="414020"/>
        </p:xfrm>
        <a:graphic>
          <a:graphicData uri="http://schemas.openxmlformats.org/drawingml/2006/table">
            <a:tbl>
              <a:tblPr firstRow="1" bandRow="1">
                <a:tableStyleId>{5940675A-B579-460E-94D1-54222C63F5DA}</a:tableStyleId>
              </a:tblPr>
              <a:tblGrid>
                <a:gridCol w="534192">
                  <a:extLst>
                    <a:ext uri="{9D8B030D-6E8A-4147-A177-3AD203B41FA5}">
                      <a16:colId xmlns:a16="http://schemas.microsoft.com/office/drawing/2014/main" val="1318061543"/>
                    </a:ext>
                  </a:extLst>
                </a:gridCol>
                <a:gridCol w="534192">
                  <a:extLst>
                    <a:ext uri="{9D8B030D-6E8A-4147-A177-3AD203B41FA5}">
                      <a16:colId xmlns:a16="http://schemas.microsoft.com/office/drawing/2014/main" val="1011113048"/>
                    </a:ext>
                  </a:extLst>
                </a:gridCol>
                <a:gridCol w="534192">
                  <a:extLst>
                    <a:ext uri="{9D8B030D-6E8A-4147-A177-3AD203B41FA5}">
                      <a16:colId xmlns:a16="http://schemas.microsoft.com/office/drawing/2014/main" val="2529442753"/>
                    </a:ext>
                  </a:extLst>
                </a:gridCol>
                <a:gridCol w="534192">
                  <a:extLst>
                    <a:ext uri="{9D8B030D-6E8A-4147-A177-3AD203B41FA5}">
                      <a16:colId xmlns:a16="http://schemas.microsoft.com/office/drawing/2014/main" val="1154277396"/>
                    </a:ext>
                  </a:extLst>
                </a:gridCol>
                <a:gridCol w="534192">
                  <a:extLst>
                    <a:ext uri="{9D8B030D-6E8A-4147-A177-3AD203B41FA5}">
                      <a16:colId xmlns:a16="http://schemas.microsoft.com/office/drawing/2014/main" val="967383783"/>
                    </a:ext>
                  </a:extLst>
                </a:gridCol>
                <a:gridCol w="534192">
                  <a:extLst>
                    <a:ext uri="{9D8B030D-6E8A-4147-A177-3AD203B41FA5}">
                      <a16:colId xmlns:a16="http://schemas.microsoft.com/office/drawing/2014/main" val="3101392219"/>
                    </a:ext>
                  </a:extLst>
                </a:gridCol>
                <a:gridCol w="534192">
                  <a:extLst>
                    <a:ext uri="{9D8B030D-6E8A-4147-A177-3AD203B41FA5}">
                      <a16:colId xmlns:a16="http://schemas.microsoft.com/office/drawing/2014/main" val="3859888140"/>
                    </a:ext>
                  </a:extLst>
                </a:gridCol>
                <a:gridCol w="534192">
                  <a:extLst>
                    <a:ext uri="{9D8B030D-6E8A-4147-A177-3AD203B41FA5}">
                      <a16:colId xmlns:a16="http://schemas.microsoft.com/office/drawing/2014/main" val="485644945"/>
                    </a:ext>
                  </a:extLst>
                </a:gridCol>
                <a:gridCol w="534192">
                  <a:extLst>
                    <a:ext uri="{9D8B030D-6E8A-4147-A177-3AD203B41FA5}">
                      <a16:colId xmlns:a16="http://schemas.microsoft.com/office/drawing/2014/main" val="1520237072"/>
                    </a:ext>
                  </a:extLst>
                </a:gridCol>
                <a:gridCol w="534192">
                  <a:extLst>
                    <a:ext uri="{9D8B030D-6E8A-4147-A177-3AD203B41FA5}">
                      <a16:colId xmlns:a16="http://schemas.microsoft.com/office/drawing/2014/main" val="2512283749"/>
                    </a:ext>
                  </a:extLst>
                </a:gridCol>
                <a:gridCol w="534192">
                  <a:extLst>
                    <a:ext uri="{9D8B030D-6E8A-4147-A177-3AD203B41FA5}">
                      <a16:colId xmlns:a16="http://schemas.microsoft.com/office/drawing/2014/main" val="1477699259"/>
                    </a:ext>
                  </a:extLst>
                </a:gridCol>
                <a:gridCol w="534192">
                  <a:extLst>
                    <a:ext uri="{9D8B030D-6E8A-4147-A177-3AD203B41FA5}">
                      <a16:colId xmlns:a16="http://schemas.microsoft.com/office/drawing/2014/main" val="4078972603"/>
                    </a:ext>
                  </a:extLst>
                </a:gridCol>
              </a:tblGrid>
              <a:tr h="41402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6449715"/>
                  </a:ext>
                </a:extLst>
              </a:tr>
            </a:tbl>
          </a:graphicData>
        </a:graphic>
      </p:graphicFrame>
      <p:graphicFrame>
        <p:nvGraphicFramePr>
          <p:cNvPr id="10" name="Table 10">
            <a:extLst>
              <a:ext uri="{FF2B5EF4-FFF2-40B4-BE49-F238E27FC236}">
                <a16:creationId xmlns:a16="http://schemas.microsoft.com/office/drawing/2014/main" id="{9560407A-2426-4647-9920-8C50120FF2F4}"/>
              </a:ext>
            </a:extLst>
          </p:cNvPr>
          <p:cNvGraphicFramePr>
            <a:graphicFrameLocks noGrp="1"/>
          </p:cNvGraphicFramePr>
          <p:nvPr>
            <p:extLst>
              <p:ext uri="{D42A27DB-BD31-4B8C-83A1-F6EECF244321}">
                <p14:modId xmlns:p14="http://schemas.microsoft.com/office/powerpoint/2010/main" val="1733936151"/>
              </p:ext>
            </p:extLst>
          </p:nvPr>
        </p:nvGraphicFramePr>
        <p:xfrm>
          <a:off x="1666874" y="2170430"/>
          <a:ext cx="381000" cy="3239772"/>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127949007"/>
                    </a:ext>
                  </a:extLst>
                </a:gridCol>
              </a:tblGrid>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79665080"/>
                  </a:ext>
                </a:extLst>
              </a:tr>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40824400"/>
                  </a:ext>
                </a:extLst>
              </a:tr>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2503035"/>
                  </a:ext>
                </a:extLst>
              </a:tr>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891954"/>
                  </a:ext>
                </a:extLst>
              </a:tr>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5555504"/>
                  </a:ext>
                </a:extLst>
              </a:tr>
              <a:tr h="539962">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5967085"/>
                  </a:ext>
                </a:extLst>
              </a:tr>
            </a:tbl>
          </a:graphicData>
        </a:graphic>
      </p:graphicFrame>
      <p:cxnSp>
        <p:nvCxnSpPr>
          <p:cNvPr id="17" name="Straight Arrow Connector 16">
            <a:extLst>
              <a:ext uri="{FF2B5EF4-FFF2-40B4-BE49-F238E27FC236}">
                <a16:creationId xmlns:a16="http://schemas.microsoft.com/office/drawing/2014/main" id="{CE8DEC28-64B7-4352-9C0A-D8BCDB6BE2D4}"/>
              </a:ext>
            </a:extLst>
          </p:cNvPr>
          <p:cNvCxnSpPr>
            <a:cxnSpLocks/>
          </p:cNvCxnSpPr>
          <p:nvPr/>
        </p:nvCxnSpPr>
        <p:spPr>
          <a:xfrm>
            <a:off x="3560581" y="3673673"/>
            <a:ext cx="1849619" cy="2723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6278DEB-81CB-42B7-9FB4-9DB344F904B0}"/>
              </a:ext>
            </a:extLst>
          </p:cNvPr>
          <p:cNvCxnSpPr>
            <a:cxnSpLocks/>
          </p:cNvCxnSpPr>
          <p:nvPr/>
        </p:nvCxnSpPr>
        <p:spPr>
          <a:xfrm>
            <a:off x="5518484" y="3717758"/>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Rectangle 3">
            <a:extLst>
              <a:ext uri="{FF2B5EF4-FFF2-40B4-BE49-F238E27FC236}">
                <a16:creationId xmlns:a16="http://schemas.microsoft.com/office/drawing/2014/main" id="{50A2651D-F786-4C68-8DD7-41341C01C6CB}"/>
              </a:ext>
            </a:extLst>
          </p:cNvPr>
          <p:cNvSpPr txBox="1">
            <a:spLocks noChangeArrowheads="1"/>
          </p:cNvSpPr>
          <p:nvPr/>
        </p:nvSpPr>
        <p:spPr bwMode="auto">
          <a:xfrm>
            <a:off x="333372" y="5726032"/>
            <a:ext cx="2181228" cy="40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000" b="1" kern="0">
                <a:latin typeface="Consolas" panose="020B0609020204030204" pitchFamily="49" charset="0"/>
                <a:ea typeface="Tahoma" panose="020B0604030504040204" pitchFamily="34" charset="0"/>
                <a:cs typeface="Tahoma" panose="020B0604030504040204" pitchFamily="34" charset="0"/>
                <a:sym typeface="Wingdings" pitchFamily="2" charset="2"/>
              </a:rPr>
              <a:t>C: L[i, j]</a:t>
            </a:r>
            <a:endParaRPr lang="en-US" sz="2000" b="1" kern="0">
              <a:latin typeface="Consolas" panose="020B0609020204030204" pitchFamily="49" charset="0"/>
              <a:sym typeface="Wingdings" pitchFamily="2" charset="2"/>
            </a:endParaRPr>
          </a:p>
        </p:txBody>
      </p:sp>
      <p:sp>
        <p:nvSpPr>
          <p:cNvPr id="34" name="Rectangle 3">
            <a:extLst>
              <a:ext uri="{FF2B5EF4-FFF2-40B4-BE49-F238E27FC236}">
                <a16:creationId xmlns:a16="http://schemas.microsoft.com/office/drawing/2014/main" id="{5923BB1C-3AF7-4ADA-987C-C9B44F1FDE0C}"/>
              </a:ext>
            </a:extLst>
          </p:cNvPr>
          <p:cNvSpPr txBox="1">
            <a:spLocks noChangeArrowheads="1"/>
          </p:cNvSpPr>
          <p:nvPr/>
        </p:nvSpPr>
        <p:spPr bwMode="auto">
          <a:xfrm>
            <a:off x="333372" y="6253352"/>
            <a:ext cx="2790828" cy="40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000" b="1" kern="0">
                <a:latin typeface="Consolas" panose="020B0609020204030204" pitchFamily="49" charset="0"/>
                <a:ea typeface="Tahoma" panose="020B0604030504040204" pitchFamily="34" charset="0"/>
                <a:cs typeface="Tahoma" panose="020B0604030504040204" pitchFamily="34" charset="0"/>
                <a:sym typeface="Wingdings" pitchFamily="2" charset="2"/>
              </a:rPr>
              <a:t>B: L[i-1, j]</a:t>
            </a:r>
            <a:endParaRPr lang="en-US" sz="2000" b="1" kern="0">
              <a:latin typeface="Consolas" panose="020B0609020204030204" pitchFamily="49" charset="0"/>
              <a:sym typeface="Wingdings" pitchFamily="2" charset="2"/>
            </a:endParaRPr>
          </a:p>
        </p:txBody>
      </p:sp>
      <p:sp>
        <p:nvSpPr>
          <p:cNvPr id="35" name="Rectangle 3">
            <a:extLst>
              <a:ext uri="{FF2B5EF4-FFF2-40B4-BE49-F238E27FC236}">
                <a16:creationId xmlns:a16="http://schemas.microsoft.com/office/drawing/2014/main" id="{8F02581D-0287-4F9F-A57E-9C47A239AA2A}"/>
              </a:ext>
            </a:extLst>
          </p:cNvPr>
          <p:cNvSpPr txBox="1">
            <a:spLocks noChangeArrowheads="1"/>
          </p:cNvSpPr>
          <p:nvPr/>
        </p:nvSpPr>
        <p:spPr bwMode="auto">
          <a:xfrm>
            <a:off x="3429000" y="5747022"/>
            <a:ext cx="4343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200" b="1" kern="0">
                <a:latin typeface="Consolas" panose="020B0609020204030204" pitchFamily="49" charset="0"/>
                <a:ea typeface="Tahoma" panose="020B0604030504040204" pitchFamily="34" charset="0"/>
                <a:cs typeface="Tahoma" panose="020B0604030504040204" pitchFamily="34" charset="0"/>
                <a:sym typeface="Wingdings" pitchFamily="2" charset="2"/>
              </a:rPr>
              <a:t>A: L[i-1, j-w[i]]</a:t>
            </a:r>
            <a:endParaRPr lang="en-US" sz="2200" b="1" kern="0">
              <a:latin typeface="Consolas" panose="020B0609020204030204" pitchFamily="49" charset="0"/>
              <a:sym typeface="Wingdings" pitchFamily="2" charset="2"/>
            </a:endParaRPr>
          </a:p>
        </p:txBody>
      </p:sp>
    </p:spTree>
    <p:extLst>
      <p:ext uri="{BB962C8B-B14F-4D97-AF65-F5344CB8AC3E}">
        <p14:creationId xmlns:p14="http://schemas.microsoft.com/office/powerpoint/2010/main" val="332986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84059-7774-4BA5-836F-066C404F0D5D}"/>
              </a:ext>
            </a:extLst>
          </p:cNvPr>
          <p:cNvSpPr>
            <a:spLocks noGrp="1"/>
          </p:cNvSpPr>
          <p:nvPr>
            <p:ph type="ftr" sz="quarter" idx="11"/>
          </p:nvPr>
        </p:nvSpPr>
        <p:spPr/>
        <p:txBody>
          <a:bodyPr/>
          <a:lstStyle/>
          <a:p>
            <a:r>
              <a:rPr lang="en-US"/>
              <a:t>Nha Trang University</a:t>
            </a:r>
          </a:p>
        </p:txBody>
      </p:sp>
      <p:graphicFrame>
        <p:nvGraphicFramePr>
          <p:cNvPr id="5" name="Table 5">
            <a:extLst>
              <a:ext uri="{FF2B5EF4-FFF2-40B4-BE49-F238E27FC236}">
                <a16:creationId xmlns:a16="http://schemas.microsoft.com/office/drawing/2014/main" id="{682A370F-9B8C-46E7-8C46-01A46E6A2B2A}"/>
              </a:ext>
            </a:extLst>
          </p:cNvPr>
          <p:cNvGraphicFramePr>
            <a:graphicFrameLocks noGrp="1"/>
          </p:cNvGraphicFramePr>
          <p:nvPr>
            <p:extLst>
              <p:ext uri="{D42A27DB-BD31-4B8C-83A1-F6EECF244321}">
                <p14:modId xmlns:p14="http://schemas.microsoft.com/office/powerpoint/2010/main" val="945802037"/>
              </p:ext>
            </p:extLst>
          </p:nvPr>
        </p:nvGraphicFramePr>
        <p:xfrm>
          <a:off x="2047874" y="2170430"/>
          <a:ext cx="6257928" cy="3519168"/>
        </p:xfrm>
        <a:graphic>
          <a:graphicData uri="http://schemas.openxmlformats.org/drawingml/2006/table">
            <a:tbl>
              <a:tblPr firstRow="1" bandRow="1">
                <a:tableStyleId>{5940675A-B579-460E-94D1-54222C63F5DA}</a:tableStyleId>
              </a:tblPr>
              <a:tblGrid>
                <a:gridCol w="521494">
                  <a:extLst>
                    <a:ext uri="{9D8B030D-6E8A-4147-A177-3AD203B41FA5}">
                      <a16:colId xmlns:a16="http://schemas.microsoft.com/office/drawing/2014/main" val="1318061543"/>
                    </a:ext>
                  </a:extLst>
                </a:gridCol>
                <a:gridCol w="521494">
                  <a:extLst>
                    <a:ext uri="{9D8B030D-6E8A-4147-A177-3AD203B41FA5}">
                      <a16:colId xmlns:a16="http://schemas.microsoft.com/office/drawing/2014/main" val="1011113048"/>
                    </a:ext>
                  </a:extLst>
                </a:gridCol>
                <a:gridCol w="521494">
                  <a:extLst>
                    <a:ext uri="{9D8B030D-6E8A-4147-A177-3AD203B41FA5}">
                      <a16:colId xmlns:a16="http://schemas.microsoft.com/office/drawing/2014/main" val="2529442753"/>
                    </a:ext>
                  </a:extLst>
                </a:gridCol>
                <a:gridCol w="521494">
                  <a:extLst>
                    <a:ext uri="{9D8B030D-6E8A-4147-A177-3AD203B41FA5}">
                      <a16:colId xmlns:a16="http://schemas.microsoft.com/office/drawing/2014/main" val="1154277396"/>
                    </a:ext>
                  </a:extLst>
                </a:gridCol>
                <a:gridCol w="521494">
                  <a:extLst>
                    <a:ext uri="{9D8B030D-6E8A-4147-A177-3AD203B41FA5}">
                      <a16:colId xmlns:a16="http://schemas.microsoft.com/office/drawing/2014/main" val="967383783"/>
                    </a:ext>
                  </a:extLst>
                </a:gridCol>
                <a:gridCol w="521494">
                  <a:extLst>
                    <a:ext uri="{9D8B030D-6E8A-4147-A177-3AD203B41FA5}">
                      <a16:colId xmlns:a16="http://schemas.microsoft.com/office/drawing/2014/main" val="3101392219"/>
                    </a:ext>
                  </a:extLst>
                </a:gridCol>
                <a:gridCol w="521494">
                  <a:extLst>
                    <a:ext uri="{9D8B030D-6E8A-4147-A177-3AD203B41FA5}">
                      <a16:colId xmlns:a16="http://schemas.microsoft.com/office/drawing/2014/main" val="3859888140"/>
                    </a:ext>
                  </a:extLst>
                </a:gridCol>
                <a:gridCol w="521494">
                  <a:extLst>
                    <a:ext uri="{9D8B030D-6E8A-4147-A177-3AD203B41FA5}">
                      <a16:colId xmlns:a16="http://schemas.microsoft.com/office/drawing/2014/main" val="485644945"/>
                    </a:ext>
                  </a:extLst>
                </a:gridCol>
                <a:gridCol w="521494">
                  <a:extLst>
                    <a:ext uri="{9D8B030D-6E8A-4147-A177-3AD203B41FA5}">
                      <a16:colId xmlns:a16="http://schemas.microsoft.com/office/drawing/2014/main" val="1520237072"/>
                    </a:ext>
                  </a:extLst>
                </a:gridCol>
                <a:gridCol w="521494">
                  <a:extLst>
                    <a:ext uri="{9D8B030D-6E8A-4147-A177-3AD203B41FA5}">
                      <a16:colId xmlns:a16="http://schemas.microsoft.com/office/drawing/2014/main" val="2512283749"/>
                    </a:ext>
                  </a:extLst>
                </a:gridCol>
                <a:gridCol w="521494">
                  <a:extLst>
                    <a:ext uri="{9D8B030D-6E8A-4147-A177-3AD203B41FA5}">
                      <a16:colId xmlns:a16="http://schemas.microsoft.com/office/drawing/2014/main" val="1477699259"/>
                    </a:ext>
                  </a:extLst>
                </a:gridCol>
                <a:gridCol w="521494">
                  <a:extLst>
                    <a:ext uri="{9D8B030D-6E8A-4147-A177-3AD203B41FA5}">
                      <a16:colId xmlns:a16="http://schemas.microsoft.com/office/drawing/2014/main" val="4078972603"/>
                    </a:ext>
                  </a:extLst>
                </a:gridCol>
              </a:tblGrid>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extLst>
                  <a:ext uri="{0D108BD9-81ED-4DB2-BD59-A6C34878D82A}">
                    <a16:rowId xmlns:a16="http://schemas.microsoft.com/office/drawing/2014/main" val="1264816743"/>
                  </a:ext>
                </a:extLst>
              </a:tr>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tc>
                  <a:txBody>
                    <a:bodyPr/>
                    <a:lstStyle/>
                    <a:p>
                      <a:pPr algn="ctr"/>
                      <a:r>
                        <a:rPr lang="en-US" sz="2000"/>
                        <a:t>2</a:t>
                      </a:r>
                    </a:p>
                  </a:txBody>
                  <a:tcPr anchor="ctr"/>
                </a:tc>
                <a:extLst>
                  <a:ext uri="{0D108BD9-81ED-4DB2-BD59-A6C34878D82A}">
                    <a16:rowId xmlns:a16="http://schemas.microsoft.com/office/drawing/2014/main" val="1189582911"/>
                  </a:ext>
                </a:extLst>
              </a:tr>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2</a:t>
                      </a:r>
                    </a:p>
                  </a:txBody>
                  <a:tcPr anchor="ctr"/>
                </a:tc>
                <a:tc>
                  <a:txBody>
                    <a:bodyPr/>
                    <a:lstStyle/>
                    <a:p>
                      <a:pPr algn="ctr"/>
                      <a:r>
                        <a:rPr lang="en-US" sz="2000"/>
                        <a:t>3</a:t>
                      </a:r>
                    </a:p>
                  </a:txBody>
                  <a:tcPr anchor="ctr"/>
                </a:tc>
                <a:tc>
                  <a:txBody>
                    <a:bodyPr/>
                    <a:lstStyle/>
                    <a:p>
                      <a:pPr algn="ctr"/>
                      <a:r>
                        <a:rPr lang="en-US" sz="2000"/>
                        <a:t>3</a:t>
                      </a:r>
                    </a:p>
                  </a:txBody>
                  <a:tcPr anchor="ctr"/>
                </a:tc>
                <a:tc>
                  <a:txBody>
                    <a:bodyPr/>
                    <a:lstStyle/>
                    <a:p>
                      <a:pPr algn="ctr"/>
                      <a:r>
                        <a:rPr lang="en-US" sz="2000"/>
                        <a:t>3</a:t>
                      </a:r>
                    </a:p>
                  </a:txBody>
                  <a:tcPr anchor="ctr"/>
                </a:tc>
                <a:tc>
                  <a:txBody>
                    <a:bodyPr/>
                    <a:lstStyle/>
                    <a:p>
                      <a:pPr algn="ctr"/>
                      <a:r>
                        <a:rPr lang="en-US" sz="2000"/>
                        <a:t>5</a:t>
                      </a:r>
                    </a:p>
                  </a:txBody>
                  <a:tcPr anchor="ctr"/>
                </a:tc>
                <a:tc>
                  <a:txBody>
                    <a:bodyPr/>
                    <a:lstStyle/>
                    <a:p>
                      <a:pPr algn="ctr"/>
                      <a:r>
                        <a:rPr lang="en-US" sz="2000"/>
                        <a:t>5</a:t>
                      </a:r>
                    </a:p>
                  </a:txBody>
                  <a:tcPr anchor="ctr"/>
                </a:tc>
                <a:tc>
                  <a:txBody>
                    <a:bodyPr/>
                    <a:lstStyle/>
                    <a:p>
                      <a:pPr algn="ctr"/>
                      <a:r>
                        <a:rPr lang="en-US" sz="2000"/>
                        <a:t>5</a:t>
                      </a:r>
                    </a:p>
                  </a:txBody>
                  <a:tcPr anchor="ctr"/>
                </a:tc>
                <a:tc>
                  <a:txBody>
                    <a:bodyPr/>
                    <a:lstStyle/>
                    <a:p>
                      <a:pPr algn="ctr"/>
                      <a:r>
                        <a:rPr lang="en-US" sz="2000"/>
                        <a:t>5</a:t>
                      </a:r>
                    </a:p>
                  </a:txBody>
                  <a:tcPr anchor="ctr"/>
                </a:tc>
                <a:tc>
                  <a:txBody>
                    <a:bodyPr/>
                    <a:lstStyle/>
                    <a:p>
                      <a:pPr algn="ctr"/>
                      <a:r>
                        <a:rPr lang="en-US" sz="2000"/>
                        <a:t>5</a:t>
                      </a:r>
                    </a:p>
                  </a:txBody>
                  <a:tcPr anchor="ctr"/>
                </a:tc>
                <a:extLst>
                  <a:ext uri="{0D108BD9-81ED-4DB2-BD59-A6C34878D82A}">
                    <a16:rowId xmlns:a16="http://schemas.microsoft.com/office/drawing/2014/main" val="984666622"/>
                  </a:ext>
                </a:extLst>
              </a:tr>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2</a:t>
                      </a:r>
                    </a:p>
                  </a:txBody>
                  <a:tcPr anchor="ctr"/>
                </a:tc>
                <a:tc>
                  <a:txBody>
                    <a:bodyPr/>
                    <a:lstStyle/>
                    <a:p>
                      <a:pPr algn="ctr"/>
                      <a:r>
                        <a:rPr lang="en-US" sz="2000"/>
                        <a:t>3</a:t>
                      </a:r>
                    </a:p>
                  </a:txBody>
                  <a:tcPr anchor="ctr"/>
                </a:tc>
                <a:tc>
                  <a:txBody>
                    <a:bodyPr/>
                    <a:lstStyle/>
                    <a:p>
                      <a:pPr algn="ctr"/>
                      <a:r>
                        <a:rPr lang="en-US" sz="2000"/>
                        <a:t>6</a:t>
                      </a:r>
                    </a:p>
                  </a:txBody>
                  <a:tcPr anchor="ctr"/>
                </a:tc>
                <a:tc>
                  <a:txBody>
                    <a:bodyPr/>
                    <a:lstStyle/>
                    <a:p>
                      <a:pPr algn="ctr"/>
                      <a:r>
                        <a:rPr lang="en-US" sz="2000"/>
                        <a:t>6</a:t>
                      </a:r>
                    </a:p>
                  </a:txBody>
                  <a:tcPr anchor="ctr"/>
                </a:tc>
                <a:tc>
                  <a:txBody>
                    <a:bodyPr/>
                    <a:lstStyle/>
                    <a:p>
                      <a:pPr algn="ctr"/>
                      <a:r>
                        <a:rPr lang="en-US" sz="2000"/>
                        <a:t>6</a:t>
                      </a:r>
                    </a:p>
                  </a:txBody>
                  <a:tcPr anchor="ctr"/>
                </a:tc>
                <a:tc>
                  <a:txBody>
                    <a:bodyPr/>
                    <a:lstStyle/>
                    <a:p>
                      <a:pPr algn="ctr"/>
                      <a:r>
                        <a:rPr lang="en-US" sz="2000"/>
                        <a:t>8</a:t>
                      </a:r>
                    </a:p>
                  </a:txBody>
                  <a:tcPr anchor="ctr"/>
                </a:tc>
                <a:tc>
                  <a:txBody>
                    <a:bodyPr/>
                    <a:lstStyle/>
                    <a:p>
                      <a:pPr algn="ctr"/>
                      <a:r>
                        <a:rPr lang="en-US" sz="2000"/>
                        <a:t>9</a:t>
                      </a:r>
                    </a:p>
                  </a:txBody>
                  <a:tcPr anchor="ctr"/>
                </a:tc>
                <a:tc>
                  <a:txBody>
                    <a:bodyPr/>
                    <a:lstStyle/>
                    <a:p>
                      <a:pPr algn="ctr"/>
                      <a:r>
                        <a:rPr lang="en-US" sz="2000"/>
                        <a:t>9</a:t>
                      </a:r>
                    </a:p>
                  </a:txBody>
                  <a:tcPr anchor="ctr"/>
                </a:tc>
                <a:tc>
                  <a:txBody>
                    <a:bodyPr/>
                    <a:lstStyle/>
                    <a:p>
                      <a:pPr algn="ctr"/>
                      <a:r>
                        <a:rPr lang="en-US" sz="2000"/>
                        <a:t>9</a:t>
                      </a:r>
                    </a:p>
                  </a:txBody>
                  <a:tcPr anchor="ctr"/>
                </a:tc>
                <a:extLst>
                  <a:ext uri="{0D108BD9-81ED-4DB2-BD59-A6C34878D82A}">
                    <a16:rowId xmlns:a16="http://schemas.microsoft.com/office/drawing/2014/main" val="1274758136"/>
                  </a:ext>
                </a:extLst>
              </a:tr>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2</a:t>
                      </a:r>
                    </a:p>
                  </a:txBody>
                  <a:tcPr anchor="ctr"/>
                </a:tc>
                <a:tc>
                  <a:txBody>
                    <a:bodyPr/>
                    <a:lstStyle/>
                    <a:p>
                      <a:pPr algn="ctr"/>
                      <a:r>
                        <a:rPr lang="en-US" sz="2000"/>
                        <a:t>3</a:t>
                      </a:r>
                    </a:p>
                  </a:txBody>
                  <a:tcPr anchor="ctr"/>
                </a:tc>
                <a:tc>
                  <a:txBody>
                    <a:bodyPr/>
                    <a:lstStyle/>
                    <a:p>
                      <a:pPr algn="ctr"/>
                      <a:r>
                        <a:rPr lang="en-US" sz="2000"/>
                        <a:t>6</a:t>
                      </a:r>
                    </a:p>
                  </a:txBody>
                  <a:tcPr anchor="ctr"/>
                </a:tc>
                <a:tc>
                  <a:txBody>
                    <a:bodyPr/>
                    <a:lstStyle/>
                    <a:p>
                      <a:pPr algn="ctr"/>
                      <a:r>
                        <a:rPr lang="en-US" sz="2000"/>
                        <a:t>6</a:t>
                      </a:r>
                    </a:p>
                  </a:txBody>
                  <a:tcPr anchor="ctr"/>
                </a:tc>
                <a:tc>
                  <a:txBody>
                    <a:bodyPr/>
                    <a:lstStyle/>
                    <a:p>
                      <a:pPr algn="ctr"/>
                      <a:r>
                        <a:rPr lang="en-US" sz="2000"/>
                        <a:t>6</a:t>
                      </a:r>
                    </a:p>
                  </a:txBody>
                  <a:tcPr anchor="ctr"/>
                </a:tc>
                <a:tc>
                  <a:txBody>
                    <a:bodyPr/>
                    <a:lstStyle/>
                    <a:p>
                      <a:pPr algn="ctr"/>
                      <a:r>
                        <a:rPr lang="en-US" sz="2000"/>
                        <a:t>8</a:t>
                      </a:r>
                    </a:p>
                  </a:txBody>
                  <a:tcPr anchor="ctr"/>
                </a:tc>
                <a:tc>
                  <a:txBody>
                    <a:bodyPr/>
                    <a:lstStyle/>
                    <a:p>
                      <a:pPr algn="ctr"/>
                      <a:r>
                        <a:rPr lang="en-US" sz="2000"/>
                        <a:t>9</a:t>
                      </a:r>
                    </a:p>
                  </a:txBody>
                  <a:tcPr anchor="ctr"/>
                </a:tc>
                <a:tc>
                  <a:txBody>
                    <a:bodyPr/>
                    <a:lstStyle/>
                    <a:p>
                      <a:pPr algn="ctr"/>
                      <a:r>
                        <a:rPr lang="en-US" sz="2000"/>
                        <a:t>9</a:t>
                      </a:r>
                    </a:p>
                  </a:txBody>
                  <a:tcPr anchor="ctr"/>
                </a:tc>
                <a:tc>
                  <a:txBody>
                    <a:bodyPr/>
                    <a:lstStyle/>
                    <a:p>
                      <a:pPr algn="ctr"/>
                      <a:r>
                        <a:rPr lang="en-US" sz="2000"/>
                        <a:t>9</a:t>
                      </a:r>
                    </a:p>
                  </a:txBody>
                  <a:tcPr anchor="ctr"/>
                </a:tc>
                <a:extLst>
                  <a:ext uri="{0D108BD9-81ED-4DB2-BD59-A6C34878D82A}">
                    <a16:rowId xmlns:a16="http://schemas.microsoft.com/office/drawing/2014/main" val="3695146444"/>
                  </a:ext>
                </a:extLst>
              </a:tr>
              <a:tr h="586528">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0</a:t>
                      </a:r>
                    </a:p>
                  </a:txBody>
                  <a:tcPr anchor="ctr"/>
                </a:tc>
                <a:tc>
                  <a:txBody>
                    <a:bodyPr/>
                    <a:lstStyle/>
                    <a:p>
                      <a:pPr algn="ctr"/>
                      <a:r>
                        <a:rPr lang="en-US" sz="2000"/>
                        <a:t>2</a:t>
                      </a:r>
                    </a:p>
                  </a:txBody>
                  <a:tcPr anchor="ctr"/>
                </a:tc>
                <a:tc>
                  <a:txBody>
                    <a:bodyPr/>
                    <a:lstStyle/>
                    <a:p>
                      <a:pPr algn="ctr"/>
                      <a:r>
                        <a:rPr lang="en-US" sz="2000"/>
                        <a:t>7</a:t>
                      </a:r>
                    </a:p>
                  </a:txBody>
                  <a:tcPr anchor="ctr"/>
                </a:tc>
                <a:tc>
                  <a:txBody>
                    <a:bodyPr/>
                    <a:lstStyle/>
                    <a:p>
                      <a:pPr algn="ctr"/>
                      <a:r>
                        <a:rPr lang="en-US" sz="2000"/>
                        <a:t>7</a:t>
                      </a:r>
                    </a:p>
                  </a:txBody>
                  <a:tcPr anchor="ctr"/>
                </a:tc>
                <a:tc>
                  <a:txBody>
                    <a:bodyPr/>
                    <a:lstStyle/>
                    <a:p>
                      <a:pPr algn="ctr"/>
                      <a:r>
                        <a:rPr lang="en-US" sz="2000"/>
                        <a:t>7</a:t>
                      </a:r>
                    </a:p>
                  </a:txBody>
                  <a:tcPr anchor="ctr"/>
                </a:tc>
                <a:tc>
                  <a:txBody>
                    <a:bodyPr/>
                    <a:lstStyle/>
                    <a:p>
                      <a:pPr algn="ctr"/>
                      <a:r>
                        <a:rPr lang="en-US" sz="2000"/>
                        <a:t>9</a:t>
                      </a:r>
                    </a:p>
                  </a:txBody>
                  <a:tcPr anchor="ctr"/>
                </a:tc>
                <a:tc>
                  <a:txBody>
                    <a:bodyPr/>
                    <a:lstStyle/>
                    <a:p>
                      <a:pPr algn="ctr"/>
                      <a:r>
                        <a:rPr lang="en-US" sz="2000"/>
                        <a:t>9</a:t>
                      </a:r>
                    </a:p>
                  </a:txBody>
                  <a:tcPr anchor="ctr"/>
                </a:tc>
                <a:tc>
                  <a:txBody>
                    <a:bodyPr/>
                    <a:lstStyle/>
                    <a:p>
                      <a:pPr algn="ctr"/>
                      <a:r>
                        <a:rPr lang="en-US" sz="2000"/>
                        <a:t>13</a:t>
                      </a:r>
                    </a:p>
                  </a:txBody>
                  <a:tcPr anchor="ctr"/>
                </a:tc>
                <a:tc>
                  <a:txBody>
                    <a:bodyPr/>
                    <a:lstStyle/>
                    <a:p>
                      <a:pPr algn="ctr"/>
                      <a:r>
                        <a:rPr lang="en-US" sz="2000"/>
                        <a:t>13</a:t>
                      </a:r>
                    </a:p>
                  </a:txBody>
                  <a:tcPr anchor="ctr"/>
                </a:tc>
                <a:tc>
                  <a:txBody>
                    <a:bodyPr/>
                    <a:lstStyle/>
                    <a:p>
                      <a:pPr algn="ctr"/>
                      <a:r>
                        <a:rPr lang="en-US" sz="2000"/>
                        <a:t>13</a:t>
                      </a:r>
                    </a:p>
                  </a:txBody>
                  <a:tcPr anchor="ctr"/>
                </a:tc>
                <a:extLst>
                  <a:ext uri="{0D108BD9-81ED-4DB2-BD59-A6C34878D82A}">
                    <a16:rowId xmlns:a16="http://schemas.microsoft.com/office/drawing/2014/main" val="2730730843"/>
                  </a:ext>
                </a:extLst>
              </a:tr>
            </a:tbl>
          </a:graphicData>
        </a:graphic>
      </p:graphicFrame>
      <p:sp>
        <p:nvSpPr>
          <p:cNvPr id="7" name="Rectangle 3">
            <a:extLst>
              <a:ext uri="{FF2B5EF4-FFF2-40B4-BE49-F238E27FC236}">
                <a16:creationId xmlns:a16="http://schemas.microsoft.com/office/drawing/2014/main" id="{C452BA25-1AE1-4C3B-B824-143DEE3DE112}"/>
              </a:ext>
            </a:extLst>
          </p:cNvPr>
          <p:cNvSpPr txBox="1">
            <a:spLocks noChangeArrowheads="1"/>
          </p:cNvSpPr>
          <p:nvPr/>
        </p:nvSpPr>
        <p:spPr bwMode="auto">
          <a:xfrm>
            <a:off x="-28575" y="3238500"/>
            <a:ext cx="171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1800" kern="0">
                <a:latin typeface="Tahoma" panose="020B0604030504040204" pitchFamily="34" charset="0"/>
                <a:ea typeface="Tahoma" panose="020B0604030504040204" pitchFamily="34" charset="0"/>
                <a:cs typeface="Tahoma" panose="020B0604030504040204" pitchFamily="34" charset="0"/>
                <a:sym typeface="Wingdings" pitchFamily="2" charset="2"/>
              </a:rPr>
              <a:t>Đồ vật thứ</a:t>
            </a:r>
            <a:endParaRPr lang="en-US" sz="1800" kern="0">
              <a:latin typeface="Tahoma" pitchFamily="34" charset="0"/>
              <a:sym typeface="Wingdings" pitchFamily="2" charset="2"/>
            </a:endParaRPr>
          </a:p>
        </p:txBody>
      </p:sp>
      <p:sp>
        <p:nvSpPr>
          <p:cNvPr id="8" name="Rectangle 3">
            <a:extLst>
              <a:ext uri="{FF2B5EF4-FFF2-40B4-BE49-F238E27FC236}">
                <a16:creationId xmlns:a16="http://schemas.microsoft.com/office/drawing/2014/main" id="{182CA24E-AE51-40AA-A82E-1338846087F8}"/>
              </a:ext>
            </a:extLst>
          </p:cNvPr>
          <p:cNvSpPr txBox="1">
            <a:spLocks noChangeArrowheads="1"/>
          </p:cNvSpPr>
          <p:nvPr/>
        </p:nvSpPr>
        <p:spPr bwMode="auto">
          <a:xfrm>
            <a:off x="3276600" y="1168400"/>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1800" kern="0">
                <a:latin typeface="Tahoma" panose="020B0604030504040204" pitchFamily="34" charset="0"/>
                <a:ea typeface="Tahoma" panose="020B0604030504040204" pitchFamily="34" charset="0"/>
                <a:cs typeface="Tahoma" panose="020B0604030504040204" pitchFamily="34" charset="0"/>
                <a:sym typeface="Wingdings" pitchFamily="2" charset="2"/>
              </a:rPr>
              <a:t>Trọng lượng túi</a:t>
            </a:r>
            <a:endParaRPr lang="en-US" sz="1800" kern="0">
              <a:latin typeface="Tahoma" pitchFamily="34" charset="0"/>
              <a:sym typeface="Wingdings" pitchFamily="2" charset="2"/>
            </a:endParaRPr>
          </a:p>
        </p:txBody>
      </p:sp>
      <p:graphicFrame>
        <p:nvGraphicFramePr>
          <p:cNvPr id="9" name="Table 5">
            <a:extLst>
              <a:ext uri="{FF2B5EF4-FFF2-40B4-BE49-F238E27FC236}">
                <a16:creationId xmlns:a16="http://schemas.microsoft.com/office/drawing/2014/main" id="{190447CB-4B70-427C-A220-24325FDDCE97}"/>
              </a:ext>
            </a:extLst>
          </p:cNvPr>
          <p:cNvGraphicFramePr>
            <a:graphicFrameLocks noGrp="1"/>
          </p:cNvGraphicFramePr>
          <p:nvPr>
            <p:extLst>
              <p:ext uri="{D42A27DB-BD31-4B8C-83A1-F6EECF244321}">
                <p14:modId xmlns:p14="http://schemas.microsoft.com/office/powerpoint/2010/main" val="3294372885"/>
              </p:ext>
            </p:extLst>
          </p:nvPr>
        </p:nvGraphicFramePr>
        <p:xfrm>
          <a:off x="2047873" y="1756410"/>
          <a:ext cx="6257928" cy="414020"/>
        </p:xfrm>
        <a:graphic>
          <a:graphicData uri="http://schemas.openxmlformats.org/drawingml/2006/table">
            <a:tbl>
              <a:tblPr firstRow="1" bandRow="1">
                <a:tableStyleId>{5940675A-B579-460E-94D1-54222C63F5DA}</a:tableStyleId>
              </a:tblPr>
              <a:tblGrid>
                <a:gridCol w="521494">
                  <a:extLst>
                    <a:ext uri="{9D8B030D-6E8A-4147-A177-3AD203B41FA5}">
                      <a16:colId xmlns:a16="http://schemas.microsoft.com/office/drawing/2014/main" val="1318061543"/>
                    </a:ext>
                  </a:extLst>
                </a:gridCol>
                <a:gridCol w="521494">
                  <a:extLst>
                    <a:ext uri="{9D8B030D-6E8A-4147-A177-3AD203B41FA5}">
                      <a16:colId xmlns:a16="http://schemas.microsoft.com/office/drawing/2014/main" val="1011113048"/>
                    </a:ext>
                  </a:extLst>
                </a:gridCol>
                <a:gridCol w="521494">
                  <a:extLst>
                    <a:ext uri="{9D8B030D-6E8A-4147-A177-3AD203B41FA5}">
                      <a16:colId xmlns:a16="http://schemas.microsoft.com/office/drawing/2014/main" val="2529442753"/>
                    </a:ext>
                  </a:extLst>
                </a:gridCol>
                <a:gridCol w="521494">
                  <a:extLst>
                    <a:ext uri="{9D8B030D-6E8A-4147-A177-3AD203B41FA5}">
                      <a16:colId xmlns:a16="http://schemas.microsoft.com/office/drawing/2014/main" val="1154277396"/>
                    </a:ext>
                  </a:extLst>
                </a:gridCol>
                <a:gridCol w="521494">
                  <a:extLst>
                    <a:ext uri="{9D8B030D-6E8A-4147-A177-3AD203B41FA5}">
                      <a16:colId xmlns:a16="http://schemas.microsoft.com/office/drawing/2014/main" val="967383783"/>
                    </a:ext>
                  </a:extLst>
                </a:gridCol>
                <a:gridCol w="521494">
                  <a:extLst>
                    <a:ext uri="{9D8B030D-6E8A-4147-A177-3AD203B41FA5}">
                      <a16:colId xmlns:a16="http://schemas.microsoft.com/office/drawing/2014/main" val="3101392219"/>
                    </a:ext>
                  </a:extLst>
                </a:gridCol>
                <a:gridCol w="521494">
                  <a:extLst>
                    <a:ext uri="{9D8B030D-6E8A-4147-A177-3AD203B41FA5}">
                      <a16:colId xmlns:a16="http://schemas.microsoft.com/office/drawing/2014/main" val="3859888140"/>
                    </a:ext>
                  </a:extLst>
                </a:gridCol>
                <a:gridCol w="521494">
                  <a:extLst>
                    <a:ext uri="{9D8B030D-6E8A-4147-A177-3AD203B41FA5}">
                      <a16:colId xmlns:a16="http://schemas.microsoft.com/office/drawing/2014/main" val="485644945"/>
                    </a:ext>
                  </a:extLst>
                </a:gridCol>
                <a:gridCol w="521494">
                  <a:extLst>
                    <a:ext uri="{9D8B030D-6E8A-4147-A177-3AD203B41FA5}">
                      <a16:colId xmlns:a16="http://schemas.microsoft.com/office/drawing/2014/main" val="1520237072"/>
                    </a:ext>
                  </a:extLst>
                </a:gridCol>
                <a:gridCol w="521494">
                  <a:extLst>
                    <a:ext uri="{9D8B030D-6E8A-4147-A177-3AD203B41FA5}">
                      <a16:colId xmlns:a16="http://schemas.microsoft.com/office/drawing/2014/main" val="2512283749"/>
                    </a:ext>
                  </a:extLst>
                </a:gridCol>
                <a:gridCol w="521494">
                  <a:extLst>
                    <a:ext uri="{9D8B030D-6E8A-4147-A177-3AD203B41FA5}">
                      <a16:colId xmlns:a16="http://schemas.microsoft.com/office/drawing/2014/main" val="1477699259"/>
                    </a:ext>
                  </a:extLst>
                </a:gridCol>
                <a:gridCol w="521494">
                  <a:extLst>
                    <a:ext uri="{9D8B030D-6E8A-4147-A177-3AD203B41FA5}">
                      <a16:colId xmlns:a16="http://schemas.microsoft.com/office/drawing/2014/main" val="4078972603"/>
                    </a:ext>
                  </a:extLst>
                </a:gridCol>
              </a:tblGrid>
              <a:tr h="414020">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6449715"/>
                  </a:ext>
                </a:extLst>
              </a:tr>
            </a:tbl>
          </a:graphicData>
        </a:graphic>
      </p:graphicFrame>
      <p:graphicFrame>
        <p:nvGraphicFramePr>
          <p:cNvPr id="10" name="Table 10">
            <a:extLst>
              <a:ext uri="{FF2B5EF4-FFF2-40B4-BE49-F238E27FC236}">
                <a16:creationId xmlns:a16="http://schemas.microsoft.com/office/drawing/2014/main" id="{9560407A-2426-4647-9920-8C50120FF2F4}"/>
              </a:ext>
            </a:extLst>
          </p:cNvPr>
          <p:cNvGraphicFramePr>
            <a:graphicFrameLocks noGrp="1"/>
          </p:cNvGraphicFramePr>
          <p:nvPr>
            <p:extLst>
              <p:ext uri="{D42A27DB-BD31-4B8C-83A1-F6EECF244321}">
                <p14:modId xmlns:p14="http://schemas.microsoft.com/office/powerpoint/2010/main" val="1317788731"/>
              </p:ext>
            </p:extLst>
          </p:nvPr>
        </p:nvGraphicFramePr>
        <p:xfrm>
          <a:off x="1666874" y="2170429"/>
          <a:ext cx="381000" cy="3519168"/>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127949007"/>
                    </a:ext>
                  </a:extLst>
                </a:gridCol>
              </a:tblGrid>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79665080"/>
                  </a:ext>
                </a:extLst>
              </a:tr>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40824400"/>
                  </a:ext>
                </a:extLst>
              </a:tr>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2503035"/>
                  </a:ext>
                </a:extLst>
              </a:tr>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891954"/>
                  </a:ext>
                </a:extLst>
              </a:tr>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45555504"/>
                  </a:ext>
                </a:extLst>
              </a:tr>
              <a:tr h="586528">
                <a:tc>
                  <a:txBody>
                    <a:bodyPr/>
                    <a:lstStyle/>
                    <a:p>
                      <a:pPr algn="ctr"/>
                      <a:r>
                        <a:rPr lang="en-US" sz="2000">
                          <a:latin typeface="Tahoma" panose="020B0604030504040204" pitchFamily="34" charset="0"/>
                          <a:ea typeface="Tahoma" panose="020B0604030504040204" pitchFamily="34" charset="0"/>
                          <a:cs typeface="Tahoma" panose="020B0604030504040204" pitchFamily="34" charset="0"/>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5967085"/>
                  </a:ext>
                </a:extLst>
              </a:tr>
            </a:tbl>
          </a:graphicData>
        </a:graphic>
      </p:graphicFrame>
      <p:cxnSp>
        <p:nvCxnSpPr>
          <p:cNvPr id="14" name="Straight Arrow Connector 13">
            <a:extLst>
              <a:ext uri="{FF2B5EF4-FFF2-40B4-BE49-F238E27FC236}">
                <a16:creationId xmlns:a16="http://schemas.microsoft.com/office/drawing/2014/main" id="{0A0E334C-2110-47E3-934D-4782E861138E}"/>
              </a:ext>
            </a:extLst>
          </p:cNvPr>
          <p:cNvCxnSpPr>
            <a:cxnSpLocks/>
          </p:cNvCxnSpPr>
          <p:nvPr/>
        </p:nvCxnSpPr>
        <p:spPr>
          <a:xfrm>
            <a:off x="4920916" y="44196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E8DEC28-64B7-4352-9C0A-D8BCDB6BE2D4}"/>
              </a:ext>
            </a:extLst>
          </p:cNvPr>
          <p:cNvCxnSpPr>
            <a:cxnSpLocks/>
          </p:cNvCxnSpPr>
          <p:nvPr/>
        </p:nvCxnSpPr>
        <p:spPr>
          <a:xfrm>
            <a:off x="4953000" y="4985412"/>
            <a:ext cx="1981200" cy="2723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6278DEB-81CB-42B7-9FB4-9DB344F904B0}"/>
              </a:ext>
            </a:extLst>
          </p:cNvPr>
          <p:cNvCxnSpPr>
            <a:cxnSpLocks/>
          </p:cNvCxnSpPr>
          <p:nvPr/>
        </p:nvCxnSpPr>
        <p:spPr>
          <a:xfrm>
            <a:off x="7018236" y="49530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227283-9E2A-4E7C-8FCC-34ABAD3AE414}"/>
              </a:ext>
            </a:extLst>
          </p:cNvPr>
          <p:cNvCxnSpPr>
            <a:cxnSpLocks/>
          </p:cNvCxnSpPr>
          <p:nvPr/>
        </p:nvCxnSpPr>
        <p:spPr>
          <a:xfrm>
            <a:off x="4920916" y="3815713"/>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80E6040-BA63-409D-82A2-653EF8680215}"/>
              </a:ext>
            </a:extLst>
          </p:cNvPr>
          <p:cNvCxnSpPr>
            <a:cxnSpLocks/>
          </p:cNvCxnSpPr>
          <p:nvPr/>
        </p:nvCxnSpPr>
        <p:spPr>
          <a:xfrm>
            <a:off x="2941010" y="3238500"/>
            <a:ext cx="1873878" cy="3182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D77A055-A479-43E5-A498-E24A8D666070}"/>
              </a:ext>
            </a:extLst>
          </p:cNvPr>
          <p:cNvCxnSpPr>
            <a:cxnSpLocks/>
          </p:cNvCxnSpPr>
          <p:nvPr/>
        </p:nvCxnSpPr>
        <p:spPr>
          <a:xfrm>
            <a:off x="4908884" y="32385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BD0E2BC-615B-40D9-A180-25B08C66E9BB}"/>
              </a:ext>
            </a:extLst>
          </p:cNvPr>
          <p:cNvCxnSpPr>
            <a:cxnSpLocks/>
          </p:cNvCxnSpPr>
          <p:nvPr/>
        </p:nvCxnSpPr>
        <p:spPr>
          <a:xfrm>
            <a:off x="3352800" y="2666047"/>
            <a:ext cx="1436583" cy="3017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25A3C72-CB84-455D-95A5-DC70F888FDC8}"/>
              </a:ext>
            </a:extLst>
          </p:cNvPr>
          <p:cNvCxnSpPr>
            <a:cxnSpLocks/>
          </p:cNvCxnSpPr>
          <p:nvPr/>
        </p:nvCxnSpPr>
        <p:spPr>
          <a:xfrm>
            <a:off x="4908883" y="2666047"/>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534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4"/>
            <a:ext cx="8192125" cy="4673179"/>
          </a:xfrm>
        </p:spPr>
        <p:txBody>
          <a:bodyPr/>
          <a:lstStyle/>
          <a:p>
            <a:pPr marL="400050" lvl="1" indent="0">
              <a:lnSpc>
                <a:spcPct val="110000"/>
              </a:lnSpc>
              <a:buNone/>
            </a:pPr>
            <a:r>
              <a:rPr lang="en-US">
                <a:latin typeface="Tahoma" pitchFamily="34" charset="0"/>
                <a:sym typeface="Wingdings" pitchFamily="2" charset="2"/>
              </a:rPr>
              <a:t>Overlapping sub-problem</a:t>
            </a:r>
          </a:p>
          <a:p>
            <a:pPr marL="914400" lvl="1" indent="-514350">
              <a:lnSpc>
                <a:spcPct val="110000"/>
              </a:lnSpc>
              <a:buFont typeface="+mj-lt"/>
              <a:buAutoNum type="arabicPeriod"/>
            </a:pPr>
            <a:r>
              <a:rPr lang="en-US">
                <a:latin typeface="Tahoma" pitchFamily="34" charset="0"/>
                <a:sym typeface="Wingdings" pitchFamily="2" charset="2"/>
              </a:rPr>
              <a:t>Đào vàng</a:t>
            </a:r>
          </a:p>
          <a:p>
            <a:pPr marL="914400" lvl="1" indent="-514350">
              <a:lnSpc>
                <a:spcPct val="110000"/>
              </a:lnSpc>
              <a:buFont typeface="+mj-lt"/>
              <a:buAutoNum type="arabicPeriod"/>
            </a:pPr>
            <a:r>
              <a:rPr lang="en-US">
                <a:latin typeface="Tahoma" pitchFamily="34" charset="0"/>
                <a:sym typeface="Wingdings" pitchFamily="2" charset="2"/>
              </a:rPr>
              <a:t>Quân t</a:t>
            </a:r>
            <a:r>
              <a:rPr lang="vi-VN">
                <a:latin typeface="Tahoma" pitchFamily="34" charset="0"/>
                <a:sym typeface="Wingdings" pitchFamily="2" charset="2"/>
              </a:rPr>
              <a:t>ư</a:t>
            </a:r>
            <a:r>
              <a:rPr lang="en-US">
                <a:latin typeface="Tahoma" pitchFamily="34" charset="0"/>
                <a:sym typeface="Wingdings" pitchFamily="2" charset="2"/>
              </a:rPr>
              <a:t>ợng</a:t>
            </a:r>
            <a:r>
              <a:rPr lang="vi-VN"/>
              <a:t>.</a:t>
            </a:r>
            <a:endParaRPr lang="en-US"/>
          </a:p>
          <a:p>
            <a:pPr marL="914400" lvl="1" indent="-514350">
              <a:lnSpc>
                <a:spcPct val="110000"/>
              </a:lnSpc>
              <a:buFont typeface="+mj-lt"/>
              <a:buAutoNum type="arabicPeriod"/>
            </a:pPr>
            <a:r>
              <a:rPr lang="en-US"/>
              <a:t>Sắp bò</a:t>
            </a:r>
          </a:p>
          <a:p>
            <a:pPr marL="914400" lvl="1" indent="-514350">
              <a:lnSpc>
                <a:spcPct val="110000"/>
              </a:lnSpc>
              <a:buFont typeface="+mj-lt"/>
              <a:buAutoNum type="arabicPeriod"/>
            </a:pPr>
            <a:endParaRPr lang="en-US">
              <a:latin typeface="Tahoma" pitchFamily="34" charset="0"/>
              <a:sym typeface="Wingdings" pitchFamily="2" charset="2"/>
            </a:endParaRPr>
          </a:p>
          <a:p>
            <a:pPr marL="400050" lvl="1" indent="0">
              <a:lnSpc>
                <a:spcPct val="110000"/>
              </a:lnSpc>
              <a:buNone/>
            </a:pPr>
            <a:r>
              <a:rPr lang="en-US">
                <a:latin typeface="Tahoma" pitchFamily="34" charset="0"/>
                <a:sym typeface="Wingdings" pitchFamily="2" charset="2"/>
              </a:rPr>
              <a:t>Optimal sub-problem</a:t>
            </a:r>
          </a:p>
          <a:p>
            <a:pPr marL="914400" lvl="1" indent="-514350">
              <a:lnSpc>
                <a:spcPct val="110000"/>
              </a:lnSpc>
              <a:buFont typeface="+mj-lt"/>
              <a:buAutoNum type="arabicPeriod"/>
            </a:pPr>
            <a:r>
              <a:rPr lang="en-US">
                <a:latin typeface="Tahoma" pitchFamily="34" charset="0"/>
                <a:sym typeface="Wingdings" pitchFamily="2" charset="2"/>
              </a:rPr>
              <a:t>Thi đấu</a:t>
            </a:r>
          </a:p>
          <a:p>
            <a:pPr marL="914400" lvl="1" indent="-514350">
              <a:lnSpc>
                <a:spcPct val="110000"/>
              </a:lnSpc>
              <a:buFont typeface="+mj-lt"/>
              <a:buAutoNum type="arabicPeriod"/>
            </a:pPr>
            <a:r>
              <a:rPr lang="en-US">
                <a:latin typeface="Tahoma" pitchFamily="34" charset="0"/>
                <a:sym typeface="Wingdings" pitchFamily="2" charset="2"/>
              </a:rPr>
              <a:t>Hình chữ nhật</a:t>
            </a:r>
            <a:endParaRPr lang="en-US"/>
          </a:p>
          <a:p>
            <a:pPr marL="400050" lvl="1" indent="0">
              <a:lnSpc>
                <a:spcPct val="110000"/>
              </a:lnSpc>
              <a:buNone/>
            </a:pPr>
            <a:endParaRPr lang="en-US">
              <a:latin typeface="Tahoma" pitchFamily="34" charset="0"/>
              <a:sym typeface="Wingdings" pitchFamily="2" charset="2"/>
            </a:endParaRPr>
          </a:p>
          <a:p>
            <a:pPr marL="400050" lvl="1" indent="0">
              <a:lnSpc>
                <a:spcPct val="110000"/>
              </a:lnSpc>
              <a:buNone/>
            </a:pPr>
            <a:endParaRPr lang="en-US">
              <a:latin typeface="Tahoma" pitchFamily="34" charset="0"/>
            </a:endParaRP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Title 1">
            <a:extLst>
              <a:ext uri="{FF2B5EF4-FFF2-40B4-BE49-F238E27FC236}">
                <a16:creationId xmlns:a16="http://schemas.microsoft.com/office/drawing/2014/main" id="{A27DAE1E-672D-4D9F-9661-87AE3269F22B}"/>
              </a:ext>
            </a:extLst>
          </p:cNvPr>
          <p:cNvSpPr>
            <a:spLocks noGrp="1"/>
          </p:cNvSpPr>
          <p:nvPr>
            <p:ph type="title"/>
          </p:nvPr>
        </p:nvSpPr>
        <p:spPr/>
        <p:txBody>
          <a:bodyPr/>
          <a:lstStyle/>
          <a:p>
            <a:r>
              <a:rPr lang="en-US"/>
              <a:t>Bài tập về nhà (NTUCoder)</a:t>
            </a:r>
          </a:p>
        </p:txBody>
      </p:sp>
    </p:spTree>
    <p:extLst>
      <p:ext uri="{BB962C8B-B14F-4D97-AF65-F5344CB8AC3E}">
        <p14:creationId xmlns:p14="http://schemas.microsoft.com/office/powerpoint/2010/main" val="304969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152400"/>
            <a:ext cx="8763000" cy="685800"/>
          </a:xfrm>
        </p:spPr>
        <p:txBody>
          <a:bodyPr/>
          <a:lstStyle/>
          <a:p>
            <a:pPr eaLnBrk="1" hangingPunct="1"/>
            <a:r>
              <a:rPr lang="en-US" sz="3000" b="1" dirty="0">
                <a:latin typeface="Tahoma" pitchFamily="34" charset="0"/>
              </a:rPr>
              <a:t>I</a:t>
            </a:r>
            <a:r>
              <a:rPr lang="en-US" sz="3000" b="1">
                <a:latin typeface="Tahoma" pitchFamily="34" charset="0"/>
              </a:rPr>
              <a:t>. Gi</a:t>
            </a:r>
            <a:r>
              <a:rPr lang="en-US" sz="3000">
                <a:latin typeface="Tahoma" pitchFamily="34" charset="0"/>
              </a:rPr>
              <a:t>ới thiệu ph</a:t>
            </a:r>
            <a:r>
              <a:rPr lang="vi-VN" sz="3000">
                <a:latin typeface="Tahoma" pitchFamily="34" charset="0"/>
              </a:rPr>
              <a:t>ư</a:t>
            </a:r>
            <a:r>
              <a:rPr lang="en-US" sz="3000">
                <a:latin typeface="Tahoma" pitchFamily="34" charset="0"/>
              </a:rPr>
              <a:t>ơng pháp quy hoạch động</a:t>
            </a:r>
            <a:endParaRPr lang="en-US" sz="3000" b="1" dirty="0">
              <a:latin typeface="Tahoma" pitchFamily="34" charset="0"/>
            </a:endParaRPr>
          </a:p>
        </p:txBody>
      </p:sp>
      <p:sp>
        <p:nvSpPr>
          <p:cNvPr id="174083" name="Rectangle 3"/>
          <p:cNvSpPr>
            <a:spLocks noGrp="1" noChangeArrowheads="1"/>
          </p:cNvSpPr>
          <p:nvPr>
            <p:ph type="body" idx="1"/>
          </p:nvPr>
        </p:nvSpPr>
        <p:spPr>
          <a:xfrm>
            <a:off x="418474" y="1346615"/>
            <a:ext cx="8192125" cy="3072985"/>
          </a:xfrm>
        </p:spPr>
        <p:txBody>
          <a:bodyPr/>
          <a:lstStyle/>
          <a:p>
            <a:pPr marL="400050" lvl="1" indent="0">
              <a:lnSpc>
                <a:spcPct val="110000"/>
              </a:lnSpc>
              <a:buNone/>
            </a:pPr>
            <a:r>
              <a:rPr lang="en-US" b="1">
                <a:latin typeface="Tahoma" pitchFamily="34" charset="0"/>
              </a:rPr>
              <a:t>Dynamic Programming (DP).</a:t>
            </a:r>
            <a:endParaRPr lang="en-US" b="1" dirty="0">
              <a:latin typeface="Tahoma" pitchFamily="34" charset="0"/>
            </a:endParaRPr>
          </a:p>
          <a:p>
            <a:pPr marL="400050" lvl="1" indent="0" eaLnBrk="1" hangingPunct="1">
              <a:lnSpc>
                <a:spcPct val="110000"/>
              </a:lnSpc>
              <a:buNone/>
            </a:pPr>
            <a:r>
              <a:rPr lang="en-US" sz="2400">
                <a:latin typeface="Tahoma" pitchFamily="34" charset="0"/>
              </a:rPr>
              <a:t>Dùng để giải các bài toán thuộc 1 trong 2 dạng:</a:t>
            </a:r>
          </a:p>
          <a:p>
            <a:pPr marL="857250" lvl="1" indent="-457200">
              <a:lnSpc>
                <a:spcPct val="110000"/>
              </a:lnSpc>
              <a:buFont typeface="+mj-lt"/>
              <a:buAutoNum type="arabicPeriod"/>
            </a:pPr>
            <a:r>
              <a:rPr lang="en-US" sz="2400" b="1">
                <a:latin typeface="Tahoma" panose="020B0604030504040204" pitchFamily="34" charset="0"/>
                <a:ea typeface="Tahoma" panose="020B0604030504040204" pitchFamily="34" charset="0"/>
                <a:cs typeface="Tahoma" panose="020B0604030504040204" pitchFamily="34" charset="0"/>
              </a:rPr>
              <a:t>Have overlapping sub-problems </a:t>
            </a:r>
          </a:p>
          <a:p>
            <a:pPr marL="857250" lvl="1" indent="-457200">
              <a:lnSpc>
                <a:spcPct val="110000"/>
              </a:lnSpc>
              <a:buFont typeface="+mj-lt"/>
              <a:buAutoNum type="arabicPeriod"/>
            </a:pPr>
            <a:r>
              <a:rPr lang="en-US" sz="2400" b="1">
                <a:latin typeface="Tahoma" panose="020B0604030504040204" pitchFamily="34" charset="0"/>
                <a:ea typeface="Tahoma" panose="020B0604030504040204" pitchFamily="34" charset="0"/>
                <a:cs typeface="Tahoma" panose="020B0604030504040204" pitchFamily="34" charset="0"/>
              </a:rPr>
              <a:t>Have optimal sub-structures.</a:t>
            </a:r>
          </a:p>
          <a:p>
            <a:pPr marL="857250" lvl="1" indent="-457200">
              <a:lnSpc>
                <a:spcPct val="110000"/>
              </a:lnSpc>
              <a:buFont typeface="+mj-lt"/>
              <a:buAutoNum type="arabicPeriod"/>
            </a:pPr>
            <a:endParaRPr lang="en-US" sz="2400" b="1">
              <a:latin typeface="Tahoma" panose="020B0604030504040204" pitchFamily="34" charset="0"/>
              <a:ea typeface="Tahoma" panose="020B0604030504040204" pitchFamily="34" charset="0"/>
              <a:cs typeface="Tahoma" panose="020B0604030504040204" pitchFamily="34" charset="0"/>
              <a:sym typeface="Wingdings" pitchFamily="2" charset="2"/>
            </a:endParaRPr>
          </a:p>
          <a:p>
            <a:pPr marL="400050" lvl="1" indent="0">
              <a:lnSpc>
                <a:spcPct val="110000"/>
              </a:lnSpc>
              <a:buNone/>
            </a:pPr>
            <a:r>
              <a:rPr lang="en-US" sz="2400">
                <a:latin typeface="Tahoma" panose="020B0604030504040204" pitchFamily="34" charset="0"/>
                <a:ea typeface="Tahoma" panose="020B0604030504040204" pitchFamily="34" charset="0"/>
                <a:cs typeface="Tahoma" panose="020B0604030504040204" pitchFamily="34" charset="0"/>
                <a:sym typeface="Wingdings" pitchFamily="2" charset="2"/>
              </a:rPr>
              <a:t>Ví dụ 1</a:t>
            </a:r>
            <a:r>
              <a:rPr lang="en-US" sz="2400" b="1">
                <a:latin typeface="Tahoma" panose="020B0604030504040204" pitchFamily="34" charset="0"/>
                <a:ea typeface="Tahoma" panose="020B0604030504040204" pitchFamily="34" charset="0"/>
                <a:cs typeface="Tahoma" panose="020B0604030504040204" pitchFamily="34" charset="0"/>
                <a:sym typeface="Wingdings" pitchFamily="2" charset="2"/>
              </a:rPr>
              <a:t>: </a:t>
            </a:r>
            <a:r>
              <a:rPr lang="en-US" sz="2400">
                <a:latin typeface="Tahoma" panose="020B0604030504040204" pitchFamily="34" charset="0"/>
                <a:ea typeface="Tahoma" panose="020B0604030504040204" pitchFamily="34" charset="0"/>
                <a:cs typeface="Tahoma" panose="020B0604030504040204" pitchFamily="34" charset="0"/>
                <a:sym typeface="Wingdings" pitchFamily="2" charset="2"/>
              </a:rPr>
              <a:t>Tìm số Fibonaci thứ n.</a:t>
            </a: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 name="Rectangle 1">
            <a:extLst>
              <a:ext uri="{FF2B5EF4-FFF2-40B4-BE49-F238E27FC236}">
                <a16:creationId xmlns:a16="http://schemas.microsoft.com/office/drawing/2014/main" id="{3E12B29A-05C9-4216-B53E-DE472A5311C5}"/>
              </a:ext>
            </a:extLst>
          </p:cNvPr>
          <p:cNvSpPr/>
          <p:nvPr/>
        </p:nvSpPr>
        <p:spPr>
          <a:xfrm>
            <a:off x="762000" y="4490592"/>
            <a:ext cx="7620000" cy="2041585"/>
          </a:xfrm>
          <a:prstGeom prst="rect">
            <a:avLst/>
          </a:prstGeom>
        </p:spPr>
        <p:txBody>
          <a:bodyPr wrap="square">
            <a:spAutoFit/>
          </a:bodyPr>
          <a:lstStyle/>
          <a:p>
            <a:pPr marL="342900" indent="-342900">
              <a:spcBef>
                <a:spcPts val="200"/>
              </a:spcBef>
              <a:buFont typeface="Arial" pitchFamily="34" charset="0"/>
              <a:buNone/>
            </a:pPr>
            <a:r>
              <a:rPr lang="en-US" sz="2400">
                <a:latin typeface="Consolas" pitchFamily="49" charset="0"/>
              </a:rPr>
              <a:t>int fibo(int n)</a:t>
            </a:r>
          </a:p>
          <a:p>
            <a:pPr marL="342900" indent="-342900">
              <a:spcBef>
                <a:spcPts val="200"/>
              </a:spcBef>
              <a:buFont typeface="Arial" pitchFamily="34" charset="0"/>
              <a:buNone/>
            </a:pPr>
            <a:r>
              <a:rPr lang="en-US" sz="2400">
                <a:latin typeface="Consolas" pitchFamily="49" charset="0"/>
              </a:rPr>
              <a:t>{	</a:t>
            </a:r>
          </a:p>
          <a:p>
            <a:pPr marL="342900" indent="-342900">
              <a:spcBef>
                <a:spcPts val="200"/>
              </a:spcBef>
              <a:buFont typeface="Arial" pitchFamily="34" charset="0"/>
              <a:buNone/>
            </a:pPr>
            <a:r>
              <a:rPr lang="en-US" sz="2400">
                <a:latin typeface="Consolas" pitchFamily="49" charset="0"/>
              </a:rPr>
              <a:t>	   if (n&lt;=2) </a:t>
            </a:r>
            <a:r>
              <a:rPr lang="en-US" sz="2400" b="1">
                <a:latin typeface="Consolas" pitchFamily="49" charset="0"/>
              </a:rPr>
              <a:t>return 1;</a:t>
            </a:r>
          </a:p>
          <a:p>
            <a:pPr marL="342900" indent="-342900">
              <a:spcBef>
                <a:spcPts val="200"/>
              </a:spcBef>
              <a:buFont typeface="Arial" pitchFamily="34" charset="0"/>
              <a:buNone/>
            </a:pPr>
            <a:r>
              <a:rPr lang="en-US" sz="2400" b="1">
                <a:latin typeface="Consolas" pitchFamily="49" charset="0"/>
              </a:rPr>
              <a:t>	   return fibo(n-1) + fibo(n-2);</a:t>
            </a:r>
          </a:p>
          <a:p>
            <a:pPr marL="342900" indent="-342900">
              <a:spcBef>
                <a:spcPts val="200"/>
              </a:spcBef>
              <a:buFont typeface="Arial" pitchFamily="34" charset="0"/>
              <a:buNone/>
            </a:pPr>
            <a:r>
              <a:rPr lang="en-US" sz="240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261989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94DA-2DE6-4D3E-BFDC-58ADF713797C}"/>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2EA8FD4-5DCF-4AFE-BC33-9B6C2CB3E18D}"/>
              </a:ext>
            </a:extLst>
          </p:cNvPr>
          <p:cNvSpPr>
            <a:spLocks noGrp="1"/>
          </p:cNvSpPr>
          <p:nvPr>
            <p:ph type="ftr" sz="quarter" idx="11"/>
          </p:nvPr>
        </p:nvSpPr>
        <p:spPr/>
        <p:txBody>
          <a:bodyPr/>
          <a:lstStyle/>
          <a:p>
            <a:r>
              <a:rPr lang="en-US"/>
              <a:t>Nha Trang University</a:t>
            </a:r>
          </a:p>
        </p:txBody>
      </p:sp>
      <p:sp>
        <p:nvSpPr>
          <p:cNvPr id="5" name="Rectangle 3">
            <a:extLst>
              <a:ext uri="{FF2B5EF4-FFF2-40B4-BE49-F238E27FC236}">
                <a16:creationId xmlns:a16="http://schemas.microsoft.com/office/drawing/2014/main" id="{06FD95F1-7C26-4783-AFC4-3E6078E4023C}"/>
              </a:ext>
            </a:extLst>
          </p:cNvPr>
          <p:cNvSpPr txBox="1">
            <a:spLocks noChangeArrowheads="1"/>
          </p:cNvSpPr>
          <p:nvPr/>
        </p:nvSpPr>
        <p:spPr bwMode="auto">
          <a:xfrm>
            <a:off x="300819" y="1172001"/>
            <a:ext cx="3048000" cy="533400"/>
          </a:xfrm>
          <a:prstGeom prst="rect">
            <a:avLst/>
          </a:prstGeom>
          <a:noFill/>
          <a:ln w="9525">
            <a:noFill/>
            <a:miter lim="800000"/>
            <a:headEnd/>
            <a:tailEnd/>
          </a:ln>
        </p:spPr>
        <p:txBody>
          <a:bodyPr/>
          <a:lstStyle/>
          <a:p>
            <a:pPr>
              <a:spcBef>
                <a:spcPct val="20000"/>
              </a:spcBef>
            </a:pPr>
            <a:r>
              <a:rPr lang="en-US" sz="2400" i="1" u="sng">
                <a:latin typeface="Tahoma" pitchFamily="34" charset="0"/>
              </a:rPr>
              <a:t>Minh họa với Fibo(5)</a:t>
            </a:r>
            <a:endParaRPr lang="en-US" sz="2400">
              <a:latin typeface="Cambria Math" pitchFamily="18" charset="0"/>
            </a:endParaRPr>
          </a:p>
        </p:txBody>
      </p:sp>
      <p:sp>
        <p:nvSpPr>
          <p:cNvPr id="6" name="TextBox 5">
            <a:extLst>
              <a:ext uri="{FF2B5EF4-FFF2-40B4-BE49-F238E27FC236}">
                <a16:creationId xmlns:a16="http://schemas.microsoft.com/office/drawing/2014/main" id="{63BE8BBD-935B-4042-9C56-05B0FA55125E}"/>
              </a:ext>
            </a:extLst>
          </p:cNvPr>
          <p:cNvSpPr txBox="1"/>
          <p:nvPr/>
        </p:nvSpPr>
        <p:spPr bwMode="auto">
          <a:xfrm>
            <a:off x="1371600" y="3881438"/>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fibo(5)</a:t>
            </a:r>
          </a:p>
        </p:txBody>
      </p:sp>
      <p:sp>
        <p:nvSpPr>
          <p:cNvPr id="7" name="TextBox 6">
            <a:extLst>
              <a:ext uri="{FF2B5EF4-FFF2-40B4-BE49-F238E27FC236}">
                <a16:creationId xmlns:a16="http://schemas.microsoft.com/office/drawing/2014/main" id="{A27B9380-6A7B-4CA8-9B9E-9DE4E010ACB1}"/>
              </a:ext>
            </a:extLst>
          </p:cNvPr>
          <p:cNvSpPr txBox="1"/>
          <p:nvPr/>
        </p:nvSpPr>
        <p:spPr bwMode="auto">
          <a:xfrm>
            <a:off x="3276600" y="2841625"/>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fibo(4)</a:t>
            </a:r>
          </a:p>
        </p:txBody>
      </p:sp>
      <p:sp>
        <p:nvSpPr>
          <p:cNvPr id="8" name="TextBox 7">
            <a:extLst>
              <a:ext uri="{FF2B5EF4-FFF2-40B4-BE49-F238E27FC236}">
                <a16:creationId xmlns:a16="http://schemas.microsoft.com/office/drawing/2014/main" id="{FA0841ED-87F6-4E15-86B5-CE49AAA26F92}"/>
              </a:ext>
            </a:extLst>
          </p:cNvPr>
          <p:cNvSpPr txBox="1"/>
          <p:nvPr/>
        </p:nvSpPr>
        <p:spPr bwMode="auto">
          <a:xfrm>
            <a:off x="3276600" y="4906963"/>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fibo(3)</a:t>
            </a:r>
          </a:p>
        </p:txBody>
      </p:sp>
      <p:sp>
        <p:nvSpPr>
          <p:cNvPr id="9" name="TextBox 8">
            <a:extLst>
              <a:ext uri="{FF2B5EF4-FFF2-40B4-BE49-F238E27FC236}">
                <a16:creationId xmlns:a16="http://schemas.microsoft.com/office/drawing/2014/main" id="{7364A6D4-8C64-4121-AE32-88D84E9479F5}"/>
              </a:ext>
            </a:extLst>
          </p:cNvPr>
          <p:cNvSpPr txBox="1"/>
          <p:nvPr/>
        </p:nvSpPr>
        <p:spPr bwMode="auto">
          <a:xfrm>
            <a:off x="5181600" y="2274888"/>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fibo(3)</a:t>
            </a:r>
          </a:p>
        </p:txBody>
      </p:sp>
      <p:sp>
        <p:nvSpPr>
          <p:cNvPr id="10" name="TextBox 9">
            <a:extLst>
              <a:ext uri="{FF2B5EF4-FFF2-40B4-BE49-F238E27FC236}">
                <a16:creationId xmlns:a16="http://schemas.microsoft.com/office/drawing/2014/main" id="{FAF3288C-BD2F-4548-96FC-65950CD6A007}"/>
              </a:ext>
            </a:extLst>
          </p:cNvPr>
          <p:cNvSpPr txBox="1"/>
          <p:nvPr/>
        </p:nvSpPr>
        <p:spPr bwMode="auto">
          <a:xfrm>
            <a:off x="5181600" y="3333750"/>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fibo(2)</a:t>
            </a:r>
          </a:p>
        </p:txBody>
      </p:sp>
      <p:sp>
        <p:nvSpPr>
          <p:cNvPr id="11" name="TextBox 10">
            <a:extLst>
              <a:ext uri="{FF2B5EF4-FFF2-40B4-BE49-F238E27FC236}">
                <a16:creationId xmlns:a16="http://schemas.microsoft.com/office/drawing/2014/main" id="{8100F7B4-612F-4D5A-8DD1-62114525E607}"/>
              </a:ext>
            </a:extLst>
          </p:cNvPr>
          <p:cNvSpPr txBox="1"/>
          <p:nvPr/>
        </p:nvSpPr>
        <p:spPr bwMode="auto">
          <a:xfrm>
            <a:off x="7086600" y="1809750"/>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fibo(2)</a:t>
            </a:r>
          </a:p>
        </p:txBody>
      </p:sp>
      <p:sp>
        <p:nvSpPr>
          <p:cNvPr id="12" name="TextBox 11">
            <a:extLst>
              <a:ext uri="{FF2B5EF4-FFF2-40B4-BE49-F238E27FC236}">
                <a16:creationId xmlns:a16="http://schemas.microsoft.com/office/drawing/2014/main" id="{9AC9539C-CDC5-475E-AEA0-A5D8580F4A12}"/>
              </a:ext>
            </a:extLst>
          </p:cNvPr>
          <p:cNvSpPr txBox="1"/>
          <p:nvPr/>
        </p:nvSpPr>
        <p:spPr bwMode="auto">
          <a:xfrm>
            <a:off x="7086600" y="2724150"/>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fibo(1)</a:t>
            </a:r>
          </a:p>
        </p:txBody>
      </p:sp>
      <p:sp>
        <p:nvSpPr>
          <p:cNvPr id="13" name="TextBox 12">
            <a:extLst>
              <a:ext uri="{FF2B5EF4-FFF2-40B4-BE49-F238E27FC236}">
                <a16:creationId xmlns:a16="http://schemas.microsoft.com/office/drawing/2014/main" id="{4FEC7E2A-2117-4CB8-87E2-83B2240A0AA9}"/>
              </a:ext>
            </a:extLst>
          </p:cNvPr>
          <p:cNvSpPr txBox="1"/>
          <p:nvPr/>
        </p:nvSpPr>
        <p:spPr bwMode="auto">
          <a:xfrm>
            <a:off x="5181600" y="4324350"/>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fibo(2)</a:t>
            </a:r>
          </a:p>
        </p:txBody>
      </p:sp>
      <p:sp>
        <p:nvSpPr>
          <p:cNvPr id="14" name="TextBox 13">
            <a:extLst>
              <a:ext uri="{FF2B5EF4-FFF2-40B4-BE49-F238E27FC236}">
                <a16:creationId xmlns:a16="http://schemas.microsoft.com/office/drawing/2014/main" id="{81161F3C-C65E-4C42-AF40-9828C9CFC842}"/>
              </a:ext>
            </a:extLst>
          </p:cNvPr>
          <p:cNvSpPr txBox="1"/>
          <p:nvPr/>
        </p:nvSpPr>
        <p:spPr bwMode="auto">
          <a:xfrm>
            <a:off x="5181600" y="5391150"/>
            <a:ext cx="914400" cy="400050"/>
          </a:xfrm>
          <a:prstGeom prst="rect">
            <a:avLst/>
          </a:prstGeom>
          <a:noFill/>
          <a:ln>
            <a:solidFill>
              <a:schemeClr val="tx1"/>
            </a:solidFill>
          </a:ln>
        </p:spPr>
        <p:txBody>
          <a:bodyPr>
            <a:spAutoFit/>
          </a:bodyPr>
          <a:lstStyle/>
          <a:p>
            <a:pPr algn="ctr">
              <a:defRPr/>
            </a:pPr>
            <a:r>
              <a:rPr lang="en-US" sz="2000">
                <a:latin typeface="Calibri" pitchFamily="34" charset="0"/>
                <a:cs typeface="Calibri" pitchFamily="34" charset="0"/>
              </a:rPr>
              <a:t>fibo(1)</a:t>
            </a:r>
          </a:p>
        </p:txBody>
      </p:sp>
      <p:cxnSp>
        <p:nvCxnSpPr>
          <p:cNvPr id="15" name="Straight Arrow Connector 14">
            <a:extLst>
              <a:ext uri="{FF2B5EF4-FFF2-40B4-BE49-F238E27FC236}">
                <a16:creationId xmlns:a16="http://schemas.microsoft.com/office/drawing/2014/main" id="{3546B66A-D879-42E6-86FB-0E0F78293C84}"/>
              </a:ext>
            </a:extLst>
          </p:cNvPr>
          <p:cNvCxnSpPr>
            <a:endCxn id="11" idx="1"/>
          </p:cNvCxnSpPr>
          <p:nvPr/>
        </p:nvCxnSpPr>
        <p:spPr bwMode="auto">
          <a:xfrm flipV="1">
            <a:off x="6096000" y="2009775"/>
            <a:ext cx="990600" cy="25717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4797629-D150-4CEE-897D-FEBDB937F1A5}"/>
              </a:ext>
            </a:extLst>
          </p:cNvPr>
          <p:cNvCxnSpPr>
            <a:endCxn id="12" idx="1"/>
          </p:cNvCxnSpPr>
          <p:nvPr/>
        </p:nvCxnSpPr>
        <p:spPr bwMode="auto">
          <a:xfrm>
            <a:off x="6096000" y="2647950"/>
            <a:ext cx="990600" cy="2762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739B7E-3AAA-4ACF-B44D-FCE87528E926}"/>
              </a:ext>
            </a:extLst>
          </p:cNvPr>
          <p:cNvCxnSpPr>
            <a:endCxn id="9" idx="1"/>
          </p:cNvCxnSpPr>
          <p:nvPr/>
        </p:nvCxnSpPr>
        <p:spPr bwMode="auto">
          <a:xfrm flipV="1">
            <a:off x="4191000" y="2474913"/>
            <a:ext cx="990600" cy="40163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1CA206-7E7A-4B46-94D5-E6E4B2CE6541}"/>
              </a:ext>
            </a:extLst>
          </p:cNvPr>
          <p:cNvCxnSpPr>
            <a:endCxn id="10" idx="1"/>
          </p:cNvCxnSpPr>
          <p:nvPr/>
        </p:nvCxnSpPr>
        <p:spPr bwMode="auto">
          <a:xfrm>
            <a:off x="4191000" y="3181350"/>
            <a:ext cx="990600" cy="3524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E70622-9FF7-4901-AE0A-4CA3AA95CEA6}"/>
              </a:ext>
            </a:extLst>
          </p:cNvPr>
          <p:cNvCxnSpPr>
            <a:endCxn id="13" idx="1"/>
          </p:cNvCxnSpPr>
          <p:nvPr/>
        </p:nvCxnSpPr>
        <p:spPr bwMode="auto">
          <a:xfrm flipV="1">
            <a:off x="4191000" y="4524375"/>
            <a:ext cx="990600" cy="40957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05BA79-F383-48E4-92E5-9321186A6E31}"/>
              </a:ext>
            </a:extLst>
          </p:cNvPr>
          <p:cNvCxnSpPr>
            <a:endCxn id="14" idx="1"/>
          </p:cNvCxnSpPr>
          <p:nvPr/>
        </p:nvCxnSpPr>
        <p:spPr bwMode="auto">
          <a:xfrm>
            <a:off x="4191000" y="5238750"/>
            <a:ext cx="990600" cy="3524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CC9DBD-02AD-4E5D-BAB6-1447B21F7957}"/>
              </a:ext>
            </a:extLst>
          </p:cNvPr>
          <p:cNvCxnSpPr>
            <a:endCxn id="7" idx="1"/>
          </p:cNvCxnSpPr>
          <p:nvPr/>
        </p:nvCxnSpPr>
        <p:spPr bwMode="auto">
          <a:xfrm flipV="1">
            <a:off x="2286000" y="3041650"/>
            <a:ext cx="990600" cy="8255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E7E342-3105-4151-9B54-4FD20BA11DD0}"/>
              </a:ext>
            </a:extLst>
          </p:cNvPr>
          <p:cNvCxnSpPr/>
          <p:nvPr/>
        </p:nvCxnSpPr>
        <p:spPr bwMode="auto">
          <a:xfrm>
            <a:off x="2286000" y="4248150"/>
            <a:ext cx="990600" cy="88741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95D9E5-2CF7-4D1F-B38A-F48F1C2DD8B3}"/>
              </a:ext>
            </a:extLst>
          </p:cNvPr>
          <p:cNvCxnSpPr/>
          <p:nvPr/>
        </p:nvCxnSpPr>
        <p:spPr bwMode="auto">
          <a:xfrm>
            <a:off x="838200" y="4095750"/>
            <a:ext cx="533400"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835F652-FA01-4456-8444-2C12909D8445}"/>
              </a:ext>
            </a:extLst>
          </p:cNvPr>
          <p:cNvSpPr txBox="1">
            <a:spLocks noChangeArrowheads="1"/>
          </p:cNvSpPr>
          <p:nvPr/>
        </p:nvSpPr>
        <p:spPr bwMode="auto">
          <a:xfrm>
            <a:off x="6324600" y="2719388"/>
            <a:ext cx="457200" cy="461962"/>
          </a:xfrm>
          <a:prstGeom prst="rect">
            <a:avLst/>
          </a:prstGeom>
          <a:noFill/>
          <a:ln w="9525">
            <a:noFill/>
            <a:miter lim="800000"/>
            <a:headEnd/>
            <a:tailEnd/>
          </a:ln>
        </p:spPr>
        <p:txBody>
          <a:bodyPr>
            <a:spAutoFit/>
          </a:bodyPr>
          <a:lstStyle/>
          <a:p>
            <a:pPr algn="ctr"/>
            <a:r>
              <a:rPr lang="en-US" sz="2400">
                <a:latin typeface="Constantia" pitchFamily="18" charset="0"/>
              </a:rPr>
              <a:t>1</a:t>
            </a:r>
          </a:p>
        </p:txBody>
      </p:sp>
      <p:sp>
        <p:nvSpPr>
          <p:cNvPr id="25" name="TextBox 24">
            <a:extLst>
              <a:ext uri="{FF2B5EF4-FFF2-40B4-BE49-F238E27FC236}">
                <a16:creationId xmlns:a16="http://schemas.microsoft.com/office/drawing/2014/main" id="{F9B08C05-E6D1-4129-915F-B150FC9232E5}"/>
              </a:ext>
            </a:extLst>
          </p:cNvPr>
          <p:cNvSpPr txBox="1">
            <a:spLocks noChangeArrowheads="1"/>
          </p:cNvSpPr>
          <p:nvPr/>
        </p:nvSpPr>
        <p:spPr bwMode="auto">
          <a:xfrm>
            <a:off x="6324600" y="17335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1</a:t>
            </a:r>
          </a:p>
        </p:txBody>
      </p:sp>
      <p:sp>
        <p:nvSpPr>
          <p:cNvPr id="26" name="TextBox 25">
            <a:extLst>
              <a:ext uri="{FF2B5EF4-FFF2-40B4-BE49-F238E27FC236}">
                <a16:creationId xmlns:a16="http://schemas.microsoft.com/office/drawing/2014/main" id="{0D82E88D-2480-4035-846E-815936BE66BC}"/>
              </a:ext>
            </a:extLst>
          </p:cNvPr>
          <p:cNvSpPr txBox="1">
            <a:spLocks noChangeArrowheads="1"/>
          </p:cNvSpPr>
          <p:nvPr/>
        </p:nvSpPr>
        <p:spPr bwMode="auto">
          <a:xfrm>
            <a:off x="4343400" y="3252788"/>
            <a:ext cx="457200" cy="461962"/>
          </a:xfrm>
          <a:prstGeom prst="rect">
            <a:avLst/>
          </a:prstGeom>
          <a:noFill/>
          <a:ln w="9525">
            <a:noFill/>
            <a:miter lim="800000"/>
            <a:headEnd/>
            <a:tailEnd/>
          </a:ln>
        </p:spPr>
        <p:txBody>
          <a:bodyPr>
            <a:spAutoFit/>
          </a:bodyPr>
          <a:lstStyle/>
          <a:p>
            <a:pPr algn="ctr"/>
            <a:r>
              <a:rPr lang="en-US" sz="2400">
                <a:latin typeface="Constantia" pitchFamily="18" charset="0"/>
              </a:rPr>
              <a:t>1</a:t>
            </a:r>
          </a:p>
        </p:txBody>
      </p:sp>
      <p:sp>
        <p:nvSpPr>
          <p:cNvPr id="27" name="TextBox 26">
            <a:extLst>
              <a:ext uri="{FF2B5EF4-FFF2-40B4-BE49-F238E27FC236}">
                <a16:creationId xmlns:a16="http://schemas.microsoft.com/office/drawing/2014/main" id="{ACAE0768-FFFB-4F62-9262-578FE96B58D8}"/>
              </a:ext>
            </a:extLst>
          </p:cNvPr>
          <p:cNvSpPr txBox="1">
            <a:spLocks noChangeArrowheads="1"/>
          </p:cNvSpPr>
          <p:nvPr/>
        </p:nvSpPr>
        <p:spPr bwMode="auto">
          <a:xfrm>
            <a:off x="4343400" y="22669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2</a:t>
            </a:r>
          </a:p>
        </p:txBody>
      </p:sp>
      <p:sp>
        <p:nvSpPr>
          <p:cNvPr id="28" name="TextBox 27">
            <a:extLst>
              <a:ext uri="{FF2B5EF4-FFF2-40B4-BE49-F238E27FC236}">
                <a16:creationId xmlns:a16="http://schemas.microsoft.com/office/drawing/2014/main" id="{BD697359-3E0D-4F26-AC73-30ECFD049AF4}"/>
              </a:ext>
            </a:extLst>
          </p:cNvPr>
          <p:cNvSpPr txBox="1">
            <a:spLocks noChangeArrowheads="1"/>
          </p:cNvSpPr>
          <p:nvPr/>
        </p:nvSpPr>
        <p:spPr bwMode="auto">
          <a:xfrm>
            <a:off x="4343400" y="53149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1</a:t>
            </a:r>
          </a:p>
        </p:txBody>
      </p:sp>
      <p:sp>
        <p:nvSpPr>
          <p:cNvPr id="29" name="TextBox 28">
            <a:extLst>
              <a:ext uri="{FF2B5EF4-FFF2-40B4-BE49-F238E27FC236}">
                <a16:creationId xmlns:a16="http://schemas.microsoft.com/office/drawing/2014/main" id="{88ED302D-589E-4851-BE45-669788B0659D}"/>
              </a:ext>
            </a:extLst>
          </p:cNvPr>
          <p:cNvSpPr txBox="1">
            <a:spLocks noChangeArrowheads="1"/>
          </p:cNvSpPr>
          <p:nvPr/>
        </p:nvSpPr>
        <p:spPr bwMode="auto">
          <a:xfrm>
            <a:off x="4343400" y="4329113"/>
            <a:ext cx="457200" cy="461962"/>
          </a:xfrm>
          <a:prstGeom prst="rect">
            <a:avLst/>
          </a:prstGeom>
          <a:noFill/>
          <a:ln w="9525">
            <a:noFill/>
            <a:miter lim="800000"/>
            <a:headEnd/>
            <a:tailEnd/>
          </a:ln>
        </p:spPr>
        <p:txBody>
          <a:bodyPr>
            <a:spAutoFit/>
          </a:bodyPr>
          <a:lstStyle/>
          <a:p>
            <a:pPr algn="ctr"/>
            <a:r>
              <a:rPr lang="en-US" sz="2400">
                <a:latin typeface="Constantia" pitchFamily="18" charset="0"/>
              </a:rPr>
              <a:t>1</a:t>
            </a:r>
          </a:p>
        </p:txBody>
      </p:sp>
      <p:sp>
        <p:nvSpPr>
          <p:cNvPr id="30" name="TextBox 29">
            <a:extLst>
              <a:ext uri="{FF2B5EF4-FFF2-40B4-BE49-F238E27FC236}">
                <a16:creationId xmlns:a16="http://schemas.microsoft.com/office/drawing/2014/main" id="{5D5984A5-6B89-4FF0-B015-65317BB47277}"/>
              </a:ext>
            </a:extLst>
          </p:cNvPr>
          <p:cNvSpPr txBox="1">
            <a:spLocks noChangeArrowheads="1"/>
          </p:cNvSpPr>
          <p:nvPr/>
        </p:nvSpPr>
        <p:spPr bwMode="auto">
          <a:xfrm>
            <a:off x="2438400" y="46291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2</a:t>
            </a:r>
          </a:p>
        </p:txBody>
      </p:sp>
      <p:sp>
        <p:nvSpPr>
          <p:cNvPr id="31" name="TextBox 30">
            <a:extLst>
              <a:ext uri="{FF2B5EF4-FFF2-40B4-BE49-F238E27FC236}">
                <a16:creationId xmlns:a16="http://schemas.microsoft.com/office/drawing/2014/main" id="{17446FFD-5452-467D-A9F4-8FE29119618C}"/>
              </a:ext>
            </a:extLst>
          </p:cNvPr>
          <p:cNvSpPr txBox="1">
            <a:spLocks noChangeArrowheads="1"/>
          </p:cNvSpPr>
          <p:nvPr/>
        </p:nvSpPr>
        <p:spPr bwMode="auto">
          <a:xfrm>
            <a:off x="2438400" y="30289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3</a:t>
            </a:r>
          </a:p>
        </p:txBody>
      </p:sp>
      <p:sp>
        <p:nvSpPr>
          <p:cNvPr id="32" name="TextBox 31">
            <a:extLst>
              <a:ext uri="{FF2B5EF4-FFF2-40B4-BE49-F238E27FC236}">
                <a16:creationId xmlns:a16="http://schemas.microsoft.com/office/drawing/2014/main" id="{63F747C9-7D2C-4062-853F-FC07698A5836}"/>
              </a:ext>
            </a:extLst>
          </p:cNvPr>
          <p:cNvSpPr txBox="1">
            <a:spLocks noChangeArrowheads="1"/>
          </p:cNvSpPr>
          <p:nvPr/>
        </p:nvSpPr>
        <p:spPr bwMode="auto">
          <a:xfrm>
            <a:off x="762000" y="3562350"/>
            <a:ext cx="457200" cy="461963"/>
          </a:xfrm>
          <a:prstGeom prst="rect">
            <a:avLst/>
          </a:prstGeom>
          <a:noFill/>
          <a:ln w="9525">
            <a:noFill/>
            <a:miter lim="800000"/>
            <a:headEnd/>
            <a:tailEnd/>
          </a:ln>
        </p:spPr>
        <p:txBody>
          <a:bodyPr>
            <a:spAutoFit/>
          </a:bodyPr>
          <a:lstStyle/>
          <a:p>
            <a:pPr algn="ctr"/>
            <a:r>
              <a:rPr lang="en-US" sz="2400">
                <a:latin typeface="Constantia" pitchFamily="18" charset="0"/>
              </a:rPr>
              <a:t>5</a:t>
            </a:r>
          </a:p>
        </p:txBody>
      </p:sp>
      <p:sp>
        <p:nvSpPr>
          <p:cNvPr id="33" name="Oval 32">
            <a:extLst>
              <a:ext uri="{FF2B5EF4-FFF2-40B4-BE49-F238E27FC236}">
                <a16:creationId xmlns:a16="http://schemas.microsoft.com/office/drawing/2014/main" id="{71F90A47-FCC3-4911-9461-5C703E5C48A5}"/>
              </a:ext>
            </a:extLst>
          </p:cNvPr>
          <p:cNvSpPr/>
          <p:nvPr/>
        </p:nvSpPr>
        <p:spPr>
          <a:xfrm>
            <a:off x="2927684" y="4107857"/>
            <a:ext cx="4191000" cy="1972101"/>
          </a:xfrm>
          <a:prstGeom prst="ellipse">
            <a:avLst/>
          </a:prstGeom>
          <a:solidFill>
            <a:srgbClr val="00CC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4" name="Oval 33">
            <a:extLst>
              <a:ext uri="{FF2B5EF4-FFF2-40B4-BE49-F238E27FC236}">
                <a16:creationId xmlns:a16="http://schemas.microsoft.com/office/drawing/2014/main" id="{76BF84CF-E574-4E0F-AC66-C741FF5E71BB}"/>
              </a:ext>
            </a:extLst>
          </p:cNvPr>
          <p:cNvSpPr/>
          <p:nvPr/>
        </p:nvSpPr>
        <p:spPr>
          <a:xfrm>
            <a:off x="4943003" y="1540042"/>
            <a:ext cx="3896197" cy="1855128"/>
          </a:xfrm>
          <a:prstGeom prst="ellipse">
            <a:avLst/>
          </a:prstGeom>
          <a:solidFill>
            <a:srgbClr val="00CC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5" name="Rectangle 3">
            <a:extLst>
              <a:ext uri="{FF2B5EF4-FFF2-40B4-BE49-F238E27FC236}">
                <a16:creationId xmlns:a16="http://schemas.microsoft.com/office/drawing/2014/main" id="{835955DC-C19A-417E-8B71-6FC3569D49AD}"/>
              </a:ext>
            </a:extLst>
          </p:cNvPr>
          <p:cNvSpPr txBox="1">
            <a:spLocks noChangeArrowheads="1"/>
          </p:cNvSpPr>
          <p:nvPr/>
        </p:nvSpPr>
        <p:spPr bwMode="auto">
          <a:xfrm>
            <a:off x="7162800" y="3962400"/>
            <a:ext cx="1860884" cy="533400"/>
          </a:xfrm>
          <a:prstGeom prst="rect">
            <a:avLst/>
          </a:prstGeom>
          <a:noFill/>
          <a:ln w="9525">
            <a:noFill/>
            <a:miter lim="800000"/>
            <a:headEnd/>
            <a:tailEnd/>
          </a:ln>
        </p:spPr>
        <p:txBody>
          <a:bodyPr/>
          <a:lstStyle/>
          <a:p>
            <a:pPr>
              <a:spcBef>
                <a:spcPct val="20000"/>
              </a:spcBef>
            </a:pPr>
            <a:r>
              <a:rPr lang="en-US" sz="2400" i="1" u="sng">
                <a:latin typeface="Tahoma" pitchFamily="34" charset="0"/>
              </a:rPr>
              <a:t>Overlapped</a:t>
            </a:r>
            <a:endParaRPr lang="en-US" sz="2400">
              <a:latin typeface="Cambria Math" pitchFamily="18" charset="0"/>
            </a:endParaRPr>
          </a:p>
        </p:txBody>
      </p:sp>
      <p:cxnSp>
        <p:nvCxnSpPr>
          <p:cNvPr id="37" name="Straight Arrow Connector 36">
            <a:extLst>
              <a:ext uri="{FF2B5EF4-FFF2-40B4-BE49-F238E27FC236}">
                <a16:creationId xmlns:a16="http://schemas.microsoft.com/office/drawing/2014/main" id="{12D7B51B-68F3-4C99-AB86-4303BC015F6E}"/>
              </a:ext>
            </a:extLst>
          </p:cNvPr>
          <p:cNvCxnSpPr/>
          <p:nvPr/>
        </p:nvCxnSpPr>
        <p:spPr>
          <a:xfrm flipH="1" flipV="1">
            <a:off x="7848600" y="3259931"/>
            <a:ext cx="304800" cy="621507"/>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4B77D3DD-EBFE-4049-B788-6B85ED094812}"/>
              </a:ext>
            </a:extLst>
          </p:cNvPr>
          <p:cNvCxnSpPr>
            <a:cxnSpLocks/>
          </p:cNvCxnSpPr>
          <p:nvPr/>
        </p:nvCxnSpPr>
        <p:spPr>
          <a:xfrm flipH="1">
            <a:off x="7172826" y="4524375"/>
            <a:ext cx="762000" cy="526907"/>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19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5"/>
            <a:ext cx="8192125" cy="558385"/>
          </a:xfrm>
        </p:spPr>
        <p:txBody>
          <a:bodyPr/>
          <a:lstStyle/>
          <a:p>
            <a:pPr marL="400050" lvl="1" indent="0">
              <a:lnSpc>
                <a:spcPct val="110000"/>
              </a:lnSpc>
              <a:buNone/>
            </a:pPr>
            <a:r>
              <a:rPr lang="en-US" sz="2400">
                <a:latin typeface="Tahoma" panose="020B0604030504040204" pitchFamily="34" charset="0"/>
                <a:ea typeface="Tahoma" panose="020B0604030504040204" pitchFamily="34" charset="0"/>
                <a:cs typeface="Tahoma" panose="020B0604030504040204" pitchFamily="34" charset="0"/>
                <a:sym typeface="Wingdings" pitchFamily="2" charset="2"/>
              </a:rPr>
              <a:t>Ví dụ 2</a:t>
            </a:r>
            <a:r>
              <a:rPr lang="en-US" sz="2400" b="1">
                <a:latin typeface="Tahoma" panose="020B0604030504040204" pitchFamily="34" charset="0"/>
                <a:ea typeface="Tahoma" panose="020B0604030504040204" pitchFamily="34" charset="0"/>
                <a:cs typeface="Tahoma" panose="020B0604030504040204" pitchFamily="34" charset="0"/>
                <a:sym typeface="Wingdings" pitchFamily="2" charset="2"/>
              </a:rPr>
              <a:t>:  </a:t>
            </a:r>
            <a:r>
              <a:rPr lang="en-US" sz="2400">
                <a:latin typeface="Tahoma" pitchFamily="34" charset="0"/>
                <a:sym typeface="Wingdings" pitchFamily="2" charset="2"/>
              </a:rPr>
              <a:t>Cho mảng n phần tử, tìm max(a</a:t>
            </a:r>
            <a:r>
              <a:rPr lang="en-US" sz="2400" baseline="-25000">
                <a:latin typeface="Tahoma" pitchFamily="34" charset="0"/>
                <a:sym typeface="Wingdings" pitchFamily="2" charset="2"/>
              </a:rPr>
              <a:t>j</a:t>
            </a:r>
            <a:r>
              <a:rPr lang="en-US" sz="2400">
                <a:latin typeface="Tahoma" pitchFamily="34" charset="0"/>
                <a:sym typeface="Wingdings" pitchFamily="2" charset="2"/>
              </a:rPr>
              <a:t> – a</a:t>
            </a:r>
            <a:r>
              <a:rPr lang="en-US" sz="2400" baseline="-25000">
                <a:latin typeface="Tahoma" pitchFamily="34" charset="0"/>
                <a:sym typeface="Wingdings" pitchFamily="2" charset="2"/>
              </a:rPr>
              <a:t>i</a:t>
            </a:r>
            <a:r>
              <a:rPr lang="en-US" sz="2400">
                <a:latin typeface="Tahoma" pitchFamily="34" charset="0"/>
                <a:sym typeface="Wingdings" pitchFamily="2" charset="2"/>
              </a:rPr>
              <a:t>) với i&lt;j</a:t>
            </a:r>
            <a:endParaRPr lang="en-US" sz="2400" b="1">
              <a:latin typeface="Tahoma" pitchFamily="34" charset="0"/>
              <a:sym typeface="Wingdings" pitchFamily="2" charset="2"/>
            </a:endParaRP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 name="Table 5">
            <a:extLst>
              <a:ext uri="{FF2B5EF4-FFF2-40B4-BE49-F238E27FC236}">
                <a16:creationId xmlns:a16="http://schemas.microsoft.com/office/drawing/2014/main" id="{B0CED4A7-7168-4AE2-A16E-9A3D47BFD344}"/>
              </a:ext>
            </a:extLst>
          </p:cNvPr>
          <p:cNvGraphicFramePr>
            <a:graphicFrameLocks noGrp="1"/>
          </p:cNvGraphicFramePr>
          <p:nvPr>
            <p:extLst>
              <p:ext uri="{D42A27DB-BD31-4B8C-83A1-F6EECF244321}">
                <p14:modId xmlns:p14="http://schemas.microsoft.com/office/powerpoint/2010/main" val="2581947965"/>
              </p:ext>
            </p:extLst>
          </p:nvPr>
        </p:nvGraphicFramePr>
        <p:xfrm>
          <a:off x="2628900" y="2143760"/>
          <a:ext cx="38862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tc>
                  <a:txBody>
                    <a:bodyPr/>
                    <a:lstStyle/>
                    <a:p>
                      <a:pPr algn="ctr"/>
                      <a:r>
                        <a:rPr lang="en-US" sz="2400" b="1"/>
                        <a:t>8</a:t>
                      </a:r>
                    </a:p>
                  </a:txBody>
                  <a:tcPr anchor="ctr"/>
                </a:tc>
                <a:tc>
                  <a:txBody>
                    <a:bodyPr/>
                    <a:lstStyle/>
                    <a:p>
                      <a:pPr algn="ctr"/>
                      <a:r>
                        <a:rPr lang="en-US" sz="2400" b="1"/>
                        <a:t>7</a:t>
                      </a:r>
                    </a:p>
                  </a:txBody>
                  <a:tcPr anchor="ct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6F644AB-BEC2-4F66-A880-143F3CE24232}"/>
              </a:ext>
            </a:extLst>
          </p:cNvPr>
          <p:cNvGraphicFramePr>
            <a:graphicFrameLocks noGrp="1"/>
          </p:cNvGraphicFramePr>
          <p:nvPr>
            <p:extLst>
              <p:ext uri="{D42A27DB-BD31-4B8C-83A1-F6EECF244321}">
                <p14:modId xmlns:p14="http://schemas.microsoft.com/office/powerpoint/2010/main" val="1073789434"/>
              </p:ext>
            </p:extLst>
          </p:nvPr>
        </p:nvGraphicFramePr>
        <p:xfrm>
          <a:off x="2704474" y="3566575"/>
          <a:ext cx="25908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extLst>
                  <a:ext uri="{0D108BD9-81ED-4DB2-BD59-A6C34878D82A}">
                    <a16:rowId xmlns:a16="http://schemas.microsoft.com/office/drawing/2014/main" val="10000"/>
                  </a:ext>
                </a:extLst>
              </a:tr>
            </a:tbl>
          </a:graphicData>
        </a:graphic>
      </p:graphicFrame>
      <p:sp>
        <p:nvSpPr>
          <p:cNvPr id="14" name="Rectangle 3">
            <a:extLst>
              <a:ext uri="{FF2B5EF4-FFF2-40B4-BE49-F238E27FC236}">
                <a16:creationId xmlns:a16="http://schemas.microsoft.com/office/drawing/2014/main" id="{EBCDEB6F-9BFC-4E36-8941-BF309A9952B0}"/>
              </a:ext>
            </a:extLst>
          </p:cNvPr>
          <p:cNvSpPr txBox="1">
            <a:spLocks noChangeArrowheads="1"/>
          </p:cNvSpPr>
          <p:nvPr/>
        </p:nvSpPr>
        <p:spPr bwMode="auto">
          <a:xfrm>
            <a:off x="418474" y="2923955"/>
            <a:ext cx="6096626"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Optimal sub-structure (max = 5):</a:t>
            </a:r>
            <a:endParaRPr lang="en-US" sz="2400" kern="0">
              <a:latin typeface="Tahoma" pitchFamily="34" charset="0"/>
              <a:sym typeface="Wingdings" pitchFamily="2" charset="2"/>
            </a:endParaRPr>
          </a:p>
        </p:txBody>
      </p:sp>
      <p:graphicFrame>
        <p:nvGraphicFramePr>
          <p:cNvPr id="15" name="Table 14">
            <a:extLst>
              <a:ext uri="{FF2B5EF4-FFF2-40B4-BE49-F238E27FC236}">
                <a16:creationId xmlns:a16="http://schemas.microsoft.com/office/drawing/2014/main" id="{9A233145-DF6C-49A2-80CC-582845AAE253}"/>
              </a:ext>
            </a:extLst>
          </p:cNvPr>
          <p:cNvGraphicFramePr>
            <a:graphicFrameLocks noGrp="1"/>
          </p:cNvGraphicFramePr>
          <p:nvPr>
            <p:extLst>
              <p:ext uri="{D42A27DB-BD31-4B8C-83A1-F6EECF244321}">
                <p14:modId xmlns:p14="http://schemas.microsoft.com/office/powerpoint/2010/main" val="3213205835"/>
              </p:ext>
            </p:extLst>
          </p:nvPr>
        </p:nvGraphicFramePr>
        <p:xfrm>
          <a:off x="2682766" y="5044900"/>
          <a:ext cx="3238500" cy="523240"/>
        </p:xfrm>
        <a:graphic>
          <a:graphicData uri="http://schemas.openxmlformats.org/drawingml/2006/table">
            <a:tbl>
              <a:tblPr firstRow="1" bandRow="1">
                <a:tableStyleId>{5940675A-B579-460E-94D1-54222C63F5DA}</a:tableStyleId>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tblGrid>
              <a:tr h="523240">
                <a:tc>
                  <a:txBody>
                    <a:bodyPr/>
                    <a:lstStyle/>
                    <a:p>
                      <a:pPr algn="ctr"/>
                      <a:r>
                        <a:rPr lang="en-US" sz="2400" b="1"/>
                        <a:t>4</a:t>
                      </a:r>
                    </a:p>
                  </a:txBody>
                  <a:tcPr anchor="ctr"/>
                </a:tc>
                <a:tc>
                  <a:txBody>
                    <a:bodyPr/>
                    <a:lstStyle/>
                    <a:p>
                      <a:pPr algn="ctr"/>
                      <a:r>
                        <a:rPr lang="en-US" sz="2400" b="1"/>
                        <a:t>9</a:t>
                      </a:r>
                    </a:p>
                  </a:txBody>
                  <a:tcPr anchor="ctr"/>
                </a:tc>
                <a:tc>
                  <a:txBody>
                    <a:bodyPr/>
                    <a:lstStyle/>
                    <a:p>
                      <a:pPr algn="ctr"/>
                      <a:r>
                        <a:rPr lang="en-US" sz="2400" b="1"/>
                        <a:t>2</a:t>
                      </a:r>
                    </a:p>
                  </a:txBody>
                  <a:tcPr anchor="ctr"/>
                </a:tc>
                <a:tc>
                  <a:txBody>
                    <a:bodyPr/>
                    <a:lstStyle/>
                    <a:p>
                      <a:pPr algn="ctr"/>
                      <a:r>
                        <a:rPr lang="en-US" sz="2400" b="1"/>
                        <a:t>3</a:t>
                      </a:r>
                    </a:p>
                  </a:txBody>
                  <a:tcPr anchor="ctr"/>
                </a:tc>
                <a:tc>
                  <a:txBody>
                    <a:bodyPr/>
                    <a:lstStyle/>
                    <a:p>
                      <a:pPr algn="ctr"/>
                      <a:r>
                        <a:rPr lang="en-US" sz="2400" b="1"/>
                        <a:t>8</a:t>
                      </a:r>
                    </a:p>
                  </a:txBody>
                  <a:tcPr anchor="ctr"/>
                </a:tc>
                <a:extLst>
                  <a:ext uri="{0D108BD9-81ED-4DB2-BD59-A6C34878D82A}">
                    <a16:rowId xmlns:a16="http://schemas.microsoft.com/office/drawing/2014/main" val="10000"/>
                  </a:ext>
                </a:extLst>
              </a:tr>
            </a:tbl>
          </a:graphicData>
        </a:graphic>
      </p:graphicFrame>
      <p:cxnSp>
        <p:nvCxnSpPr>
          <p:cNvPr id="16" name="Straight Arrow Connector 15">
            <a:extLst>
              <a:ext uri="{FF2B5EF4-FFF2-40B4-BE49-F238E27FC236}">
                <a16:creationId xmlns:a16="http://schemas.microsoft.com/office/drawing/2014/main" id="{CBDE46BA-2007-472B-A283-5DDDE2756D04}"/>
              </a:ext>
            </a:extLst>
          </p:cNvPr>
          <p:cNvCxnSpPr>
            <a:cxnSpLocks/>
          </p:cNvCxnSpPr>
          <p:nvPr/>
        </p:nvCxnSpPr>
        <p:spPr>
          <a:xfrm flipV="1">
            <a:off x="5261743" y="4838679"/>
            <a:ext cx="0" cy="966073"/>
          </a:xfrm>
          <a:prstGeom prst="straightConnector1">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ectangle 3">
            <a:extLst>
              <a:ext uri="{FF2B5EF4-FFF2-40B4-BE49-F238E27FC236}">
                <a16:creationId xmlns:a16="http://schemas.microsoft.com/office/drawing/2014/main" id="{7DA0D4AF-2B70-45B5-87FD-573AF3FDDF2D}"/>
              </a:ext>
            </a:extLst>
          </p:cNvPr>
          <p:cNvSpPr txBox="1">
            <a:spLocks noChangeArrowheads="1"/>
          </p:cNvSpPr>
          <p:nvPr/>
        </p:nvSpPr>
        <p:spPr bwMode="auto">
          <a:xfrm>
            <a:off x="389571" y="4410544"/>
            <a:ext cx="296322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Bigger problem</a:t>
            </a:r>
            <a:endParaRPr lang="en-US" sz="2400" kern="0">
              <a:latin typeface="Tahoma" pitchFamily="34" charset="0"/>
              <a:sym typeface="Wingdings" pitchFamily="2" charset="2"/>
            </a:endParaRPr>
          </a:p>
        </p:txBody>
      </p:sp>
      <p:sp>
        <p:nvSpPr>
          <p:cNvPr id="19" name="Rectangle 3">
            <a:extLst>
              <a:ext uri="{FF2B5EF4-FFF2-40B4-BE49-F238E27FC236}">
                <a16:creationId xmlns:a16="http://schemas.microsoft.com/office/drawing/2014/main" id="{6221BE61-4265-42F4-A1BB-CF0EAC0694F8}"/>
              </a:ext>
            </a:extLst>
          </p:cNvPr>
          <p:cNvSpPr txBox="1">
            <a:spLocks noChangeArrowheads="1"/>
          </p:cNvSpPr>
          <p:nvPr/>
        </p:nvSpPr>
        <p:spPr bwMode="auto">
          <a:xfrm>
            <a:off x="1344043" y="5766215"/>
            <a:ext cx="2008758"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max = 6</a:t>
            </a:r>
            <a:endParaRPr lang="en-US" sz="2400" kern="0">
              <a:latin typeface="Tahoma" pitchFamily="34" charset="0"/>
              <a:sym typeface="Wingdings" pitchFamily="2" charset="2"/>
            </a:endParaRPr>
          </a:p>
        </p:txBody>
      </p:sp>
      <p:cxnSp>
        <p:nvCxnSpPr>
          <p:cNvPr id="20" name="Straight Arrow Connector 19">
            <a:extLst>
              <a:ext uri="{FF2B5EF4-FFF2-40B4-BE49-F238E27FC236}">
                <a16:creationId xmlns:a16="http://schemas.microsoft.com/office/drawing/2014/main" id="{3D36D563-D895-43AB-B849-901CFA6A2FA7}"/>
              </a:ext>
            </a:extLst>
          </p:cNvPr>
          <p:cNvCxnSpPr>
            <a:cxnSpLocks/>
          </p:cNvCxnSpPr>
          <p:nvPr/>
        </p:nvCxnSpPr>
        <p:spPr>
          <a:xfrm flipV="1">
            <a:off x="916714" y="6036350"/>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22" name="Rectangle 3">
            <a:extLst>
              <a:ext uri="{FF2B5EF4-FFF2-40B4-BE49-F238E27FC236}">
                <a16:creationId xmlns:a16="http://schemas.microsoft.com/office/drawing/2014/main" id="{0167AAAC-D3A2-4227-9197-055A1F158FDF}"/>
              </a:ext>
            </a:extLst>
          </p:cNvPr>
          <p:cNvSpPr txBox="1">
            <a:spLocks noChangeArrowheads="1"/>
          </p:cNvSpPr>
          <p:nvPr/>
        </p:nvSpPr>
        <p:spPr bwMode="auto">
          <a:xfrm>
            <a:off x="1351925" y="6252296"/>
            <a:ext cx="2839075"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thay 8 bằng 5?</a:t>
            </a:r>
            <a:endParaRPr lang="en-US" sz="2400" kern="0">
              <a:latin typeface="Tahoma" pitchFamily="34" charset="0"/>
              <a:sym typeface="Wingdings" pitchFamily="2" charset="2"/>
            </a:endParaRPr>
          </a:p>
        </p:txBody>
      </p:sp>
      <p:cxnSp>
        <p:nvCxnSpPr>
          <p:cNvPr id="23" name="Straight Arrow Connector 22">
            <a:extLst>
              <a:ext uri="{FF2B5EF4-FFF2-40B4-BE49-F238E27FC236}">
                <a16:creationId xmlns:a16="http://schemas.microsoft.com/office/drawing/2014/main" id="{F69C2D22-A0B5-4676-BA8D-B974FA6ACBED}"/>
              </a:ext>
            </a:extLst>
          </p:cNvPr>
          <p:cNvCxnSpPr>
            <a:cxnSpLocks/>
          </p:cNvCxnSpPr>
          <p:nvPr/>
        </p:nvCxnSpPr>
        <p:spPr>
          <a:xfrm flipV="1">
            <a:off x="924597" y="6522431"/>
            <a:ext cx="659181" cy="1"/>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43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418474" y="1346615"/>
            <a:ext cx="8192125" cy="5130385"/>
          </a:xfrm>
        </p:spPr>
        <p:txBody>
          <a:bodyPr/>
          <a:lstStyle/>
          <a:p>
            <a:pPr marL="400050" lvl="1" indent="0">
              <a:lnSpc>
                <a:spcPct val="110000"/>
              </a:lnSpc>
              <a:buNone/>
            </a:pPr>
            <a:r>
              <a:rPr lang="en-US" b="1">
                <a:latin typeface="Tahoma" pitchFamily="34" charset="0"/>
              </a:rPr>
              <a:t>Dynamic Programming (DP)</a:t>
            </a:r>
          </a:p>
          <a:p>
            <a:pPr marL="400050" lvl="1" indent="0">
              <a:lnSpc>
                <a:spcPct val="110000"/>
              </a:lnSpc>
              <a:buNone/>
            </a:pPr>
            <a:endParaRPr lang="en-US" sz="2400" b="1">
              <a:latin typeface="Tahoma" pitchFamily="34" charset="0"/>
            </a:endParaRPr>
          </a:p>
          <a:p>
            <a:pPr marL="857250" lvl="1" indent="-457200">
              <a:lnSpc>
                <a:spcPct val="110000"/>
              </a:lnSpc>
              <a:buFont typeface="+mj-lt"/>
              <a:buAutoNum type="arabicPeriod"/>
            </a:pPr>
            <a:r>
              <a:rPr lang="en-US" sz="2400">
                <a:latin typeface="Tahoma" pitchFamily="34" charset="0"/>
              </a:rPr>
              <a:t>The problem should be able to be divided into smaller overlapping sub-problems.</a:t>
            </a:r>
          </a:p>
          <a:p>
            <a:pPr marL="857250" lvl="1" indent="-457200">
              <a:lnSpc>
                <a:spcPct val="110000"/>
              </a:lnSpc>
              <a:buFont typeface="+mj-lt"/>
              <a:buAutoNum type="arabicPeriod"/>
            </a:pPr>
            <a:r>
              <a:rPr lang="en-US" sz="2400">
                <a:latin typeface="Tahoma" pitchFamily="34" charset="0"/>
              </a:rPr>
              <a:t>An optimal solution can be achieved by using an optimal solution of smaller sub-structures.</a:t>
            </a:r>
          </a:p>
          <a:p>
            <a:pPr marL="857250" lvl="1" indent="-457200">
              <a:lnSpc>
                <a:spcPct val="110000"/>
              </a:lnSpc>
              <a:buFont typeface="+mj-lt"/>
              <a:buAutoNum type="arabicPeriod"/>
            </a:pPr>
            <a:r>
              <a:rPr lang="en-US" sz="2400">
                <a:latin typeface="Tahoma" pitchFamily="34" charset="0"/>
              </a:rPr>
              <a:t>Results of sub-problems are memoried to calculate  results of the bigger problems.</a:t>
            </a:r>
          </a:p>
          <a:p>
            <a:pPr marL="857250" lvl="1" indent="-457200">
              <a:lnSpc>
                <a:spcPct val="110000"/>
              </a:lnSpc>
              <a:buFont typeface="+mj-lt"/>
              <a:buAutoNum type="arabicPeriod"/>
            </a:pPr>
            <a:endParaRPr lang="en-US" sz="2400">
              <a:latin typeface="Tahoma" pitchFamily="34" charset="0"/>
              <a:sym typeface="Wingdings" pitchFamily="2" charset="2"/>
            </a:endParaRPr>
          </a:p>
          <a:p>
            <a:pPr marL="400050" lvl="1" indent="0">
              <a:lnSpc>
                <a:spcPct val="110000"/>
              </a:lnSpc>
              <a:buNone/>
            </a:pPr>
            <a:r>
              <a:rPr lang="en-US" sz="2400">
                <a:latin typeface="Tahoma" pitchFamily="34" charset="0"/>
                <a:sym typeface="Wingdings" pitchFamily="2" charset="2"/>
              </a:rPr>
              <a:t>=&gt; Phương pháp phân tích bottom -up</a:t>
            </a:r>
            <a:br>
              <a:rPr lang="en-US" sz="2400">
                <a:latin typeface="Tahoma" pitchFamily="34" charset="0"/>
                <a:sym typeface="Wingdings" pitchFamily="2" charset="2"/>
              </a:rPr>
            </a:br>
            <a:endParaRPr lang="en-US" sz="2400">
              <a:latin typeface="Tahoma" pitchFamily="34" charset="0"/>
              <a:sym typeface="Wingdings" pitchFamily="2" charset="2"/>
            </a:endParaRP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409704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DED387-1B29-480D-A925-19A2D67F230D}"/>
              </a:ext>
            </a:extLst>
          </p:cNvPr>
          <p:cNvSpPr>
            <a:spLocks noGrp="1"/>
          </p:cNvSpPr>
          <p:nvPr>
            <p:ph type="ftr" sz="quarter" idx="11"/>
          </p:nvPr>
        </p:nvSpPr>
        <p:spPr/>
        <p:txBody>
          <a:bodyPr/>
          <a:lstStyle/>
          <a:p>
            <a:r>
              <a:rPr lang="en-US"/>
              <a:t>Nha Trang University</a:t>
            </a:r>
          </a:p>
        </p:txBody>
      </p:sp>
      <p:sp>
        <p:nvSpPr>
          <p:cNvPr id="5" name="Rectangle 4">
            <a:extLst>
              <a:ext uri="{FF2B5EF4-FFF2-40B4-BE49-F238E27FC236}">
                <a16:creationId xmlns:a16="http://schemas.microsoft.com/office/drawing/2014/main" id="{4E6F8B7E-5511-46E7-8FE8-D9E0D3BAE0AB}"/>
              </a:ext>
            </a:extLst>
          </p:cNvPr>
          <p:cNvSpPr/>
          <p:nvPr/>
        </p:nvSpPr>
        <p:spPr>
          <a:xfrm>
            <a:off x="609600" y="1815738"/>
            <a:ext cx="7620000" cy="3226524"/>
          </a:xfrm>
          <a:prstGeom prst="rect">
            <a:avLst/>
          </a:prstGeom>
        </p:spPr>
        <p:txBody>
          <a:bodyPr wrap="square">
            <a:spAutoFit/>
          </a:bodyPr>
          <a:lstStyle/>
          <a:p>
            <a:pPr marL="342900" indent="-342900">
              <a:spcBef>
                <a:spcPts val="200"/>
              </a:spcBef>
              <a:buFont typeface="Arial" pitchFamily="34" charset="0"/>
              <a:buNone/>
            </a:pPr>
            <a:r>
              <a:rPr lang="en-US" sz="2400">
                <a:latin typeface="Consolas" pitchFamily="49" charset="0"/>
              </a:rPr>
              <a:t>int fibo(int n)</a:t>
            </a:r>
          </a:p>
          <a:p>
            <a:pPr marL="342900" indent="-342900">
              <a:spcBef>
                <a:spcPts val="200"/>
              </a:spcBef>
              <a:buFont typeface="Arial" pitchFamily="34" charset="0"/>
              <a:buNone/>
            </a:pPr>
            <a:r>
              <a:rPr lang="en-US" sz="2400">
                <a:latin typeface="Consolas" pitchFamily="49" charset="0"/>
              </a:rPr>
              <a:t>{	</a:t>
            </a:r>
          </a:p>
          <a:p>
            <a:pPr marL="342900" indent="-342900">
              <a:spcBef>
                <a:spcPts val="200"/>
              </a:spcBef>
              <a:buFont typeface="Arial" pitchFamily="34" charset="0"/>
              <a:buNone/>
            </a:pPr>
            <a:r>
              <a:rPr lang="en-US" sz="2400">
                <a:latin typeface="Consolas" pitchFamily="49" charset="0"/>
              </a:rPr>
              <a:t>	   int a[100], i</a:t>
            </a:r>
            <a:r>
              <a:rPr lang="en-US" sz="2400" b="1">
                <a:latin typeface="Consolas" pitchFamily="49" charset="0"/>
              </a:rPr>
              <a:t>;</a:t>
            </a:r>
          </a:p>
          <a:p>
            <a:pPr marL="342900" indent="-342900">
              <a:spcBef>
                <a:spcPts val="200"/>
              </a:spcBef>
              <a:buFont typeface="Arial" pitchFamily="34" charset="0"/>
              <a:buNone/>
            </a:pPr>
            <a:r>
              <a:rPr lang="en-US" sz="2400" b="1">
                <a:latin typeface="Consolas" pitchFamily="49" charset="0"/>
              </a:rPr>
              <a:t>		a[1]=a[2]=1;</a:t>
            </a:r>
          </a:p>
          <a:p>
            <a:pPr marL="342900" indent="-342900">
              <a:spcBef>
                <a:spcPts val="200"/>
              </a:spcBef>
              <a:buFont typeface="Arial" pitchFamily="34" charset="0"/>
              <a:buNone/>
            </a:pPr>
            <a:r>
              <a:rPr lang="en-US" sz="2400" b="1">
                <a:latin typeface="Consolas" pitchFamily="49" charset="0"/>
              </a:rPr>
              <a:t>		for(i= 3; i&lt;= n; i++)</a:t>
            </a:r>
          </a:p>
          <a:p>
            <a:pPr marL="342900" indent="-342900">
              <a:spcBef>
                <a:spcPts val="200"/>
              </a:spcBef>
              <a:buFont typeface="Arial" pitchFamily="34" charset="0"/>
              <a:buNone/>
            </a:pPr>
            <a:r>
              <a:rPr lang="en-US" sz="2400" b="1">
                <a:latin typeface="Consolas" pitchFamily="49" charset="0"/>
              </a:rPr>
              <a:t>			a[i] = a[i-1]+a[i-2];</a:t>
            </a:r>
          </a:p>
          <a:p>
            <a:pPr marL="342900" indent="-342900">
              <a:spcBef>
                <a:spcPts val="200"/>
              </a:spcBef>
              <a:buFont typeface="Arial" pitchFamily="34" charset="0"/>
              <a:buNone/>
            </a:pPr>
            <a:r>
              <a:rPr lang="en-US" sz="2400" b="1">
                <a:latin typeface="Consolas" pitchFamily="49" charset="0"/>
              </a:rPr>
              <a:t>		return a[n];</a:t>
            </a:r>
          </a:p>
          <a:p>
            <a:pPr marL="342900" indent="-342900">
              <a:spcBef>
                <a:spcPts val="200"/>
              </a:spcBef>
              <a:buFont typeface="Arial" pitchFamily="34" charset="0"/>
              <a:buNone/>
            </a:pPr>
            <a:r>
              <a:rPr lang="en-US" sz="2400">
                <a:latin typeface="Consolas" pitchFamily="49" charset="0"/>
              </a:rPr>
              <a:t>}</a:t>
            </a:r>
            <a:endParaRPr lang="en-US" sz="2400" dirty="0">
              <a:latin typeface="Consolas" pitchFamily="49" charset="0"/>
            </a:endParaRPr>
          </a:p>
        </p:txBody>
      </p:sp>
      <p:sp>
        <p:nvSpPr>
          <p:cNvPr id="6" name="Rectangle 3">
            <a:extLst>
              <a:ext uri="{FF2B5EF4-FFF2-40B4-BE49-F238E27FC236}">
                <a16:creationId xmlns:a16="http://schemas.microsoft.com/office/drawing/2014/main" id="{94382335-46A3-492A-967C-4ACB8308D02B}"/>
              </a:ext>
            </a:extLst>
          </p:cNvPr>
          <p:cNvSpPr txBox="1">
            <a:spLocks noChangeArrowheads="1"/>
          </p:cNvSpPr>
          <p:nvPr/>
        </p:nvSpPr>
        <p:spPr bwMode="auto">
          <a:xfrm>
            <a:off x="5394158" y="5269887"/>
            <a:ext cx="1860884" cy="533400"/>
          </a:xfrm>
          <a:prstGeom prst="rect">
            <a:avLst/>
          </a:prstGeom>
          <a:noFill/>
          <a:ln w="9525">
            <a:noFill/>
            <a:miter lim="800000"/>
            <a:headEnd/>
            <a:tailEnd/>
          </a:ln>
        </p:spPr>
        <p:txBody>
          <a:bodyPr/>
          <a:lstStyle/>
          <a:p>
            <a:pPr>
              <a:spcBef>
                <a:spcPct val="20000"/>
              </a:spcBef>
            </a:pPr>
            <a:r>
              <a:rPr lang="en-US" sz="2400" i="1">
                <a:latin typeface="Tahoma" pitchFamily="34" charset="0"/>
              </a:rPr>
              <a:t>Memoried</a:t>
            </a:r>
            <a:endParaRPr lang="en-US" sz="2400" i="1">
              <a:latin typeface="Cambria Math" pitchFamily="18" charset="0"/>
            </a:endParaRPr>
          </a:p>
        </p:txBody>
      </p:sp>
      <p:cxnSp>
        <p:nvCxnSpPr>
          <p:cNvPr id="7" name="Straight Arrow Connector 6">
            <a:extLst>
              <a:ext uri="{FF2B5EF4-FFF2-40B4-BE49-F238E27FC236}">
                <a16:creationId xmlns:a16="http://schemas.microsoft.com/office/drawing/2014/main" id="{63842963-24F7-4C20-8219-DC218EFA1BE3}"/>
              </a:ext>
            </a:extLst>
          </p:cNvPr>
          <p:cNvCxnSpPr>
            <a:cxnSpLocks/>
          </p:cNvCxnSpPr>
          <p:nvPr/>
        </p:nvCxnSpPr>
        <p:spPr>
          <a:xfrm flipH="1" flipV="1">
            <a:off x="5105400" y="4472374"/>
            <a:ext cx="533400" cy="709226"/>
          </a:xfrm>
          <a:prstGeom prst="straightConnector1">
            <a:avLst/>
          </a:prstGeom>
          <a:ln w="28575"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9891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228600" y="1371600"/>
            <a:ext cx="8192125" cy="1828789"/>
          </a:xfrm>
        </p:spPr>
        <p:txBody>
          <a:bodyPr/>
          <a:lstStyle/>
          <a:p>
            <a:pPr marL="914400" lvl="1" indent="-514350">
              <a:lnSpc>
                <a:spcPct val="110000"/>
              </a:lnSpc>
              <a:buFont typeface="+mj-lt"/>
              <a:buAutoNum type="arabicPeriod"/>
            </a:pPr>
            <a:r>
              <a:rPr lang="en-US" sz="2400">
                <a:latin typeface="Tahoma" pitchFamily="34" charset="0"/>
                <a:sym typeface="Wingdings" pitchFamily="2" charset="2"/>
              </a:rPr>
              <a:t>Lát gạch: Cho khoảng sân kích th</a:t>
            </a:r>
            <a:r>
              <a:rPr lang="vi-VN" sz="2400">
                <a:latin typeface="Tahoma" pitchFamily="34" charset="0"/>
                <a:sym typeface="Wingdings" pitchFamily="2" charset="2"/>
              </a:rPr>
              <a:t>ư</a:t>
            </a:r>
            <a:r>
              <a:rPr lang="en-US" sz="2400">
                <a:latin typeface="Tahoma" pitchFamily="34" charset="0"/>
                <a:sym typeface="Wingdings" pitchFamily="2" charset="2"/>
              </a:rPr>
              <a:t>ớc 2 x n ô vuông. Cần lát khoảng sân trên bằng các viên gạch 1 x 2. Hỏi có bao nhiêu cách lát gạch.</a:t>
            </a:r>
          </a:p>
          <a:p>
            <a:pPr marL="400050" lvl="1" indent="0">
              <a:lnSpc>
                <a:spcPct val="110000"/>
              </a:lnSpc>
              <a:buNone/>
            </a:pPr>
            <a:r>
              <a:rPr lang="en-US" sz="2400">
                <a:latin typeface="Tahoma" pitchFamily="34" charset="0"/>
                <a:sym typeface="Wingdings" pitchFamily="2" charset="2"/>
              </a:rPr>
              <a:t>Ví dụ n = 4</a:t>
            </a:r>
          </a:p>
        </p:txBody>
      </p:sp>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Rectangle 2">
            <a:extLst>
              <a:ext uri="{FF2B5EF4-FFF2-40B4-BE49-F238E27FC236}">
                <a16:creationId xmlns:a16="http://schemas.microsoft.com/office/drawing/2014/main" id="{A40CF73A-EB98-4B52-8A3E-1B347A63C8F0}"/>
              </a:ext>
            </a:extLst>
          </p:cNvPr>
          <p:cNvSpPr>
            <a:spLocks noGrp="1" noChangeArrowheads="1"/>
          </p:cNvSpPr>
          <p:nvPr>
            <p:ph type="title"/>
          </p:nvPr>
        </p:nvSpPr>
        <p:spPr>
          <a:xfrm>
            <a:off x="381000" y="152400"/>
            <a:ext cx="8763000" cy="685800"/>
          </a:xfrm>
        </p:spPr>
        <p:txBody>
          <a:bodyPr/>
          <a:lstStyle/>
          <a:p>
            <a:r>
              <a:rPr lang="en-US" sz="3000" b="1">
                <a:latin typeface="Tahoma" pitchFamily="34" charset="0"/>
              </a:rPr>
              <a:t>II. Bài tập </a:t>
            </a:r>
            <a:r>
              <a:rPr lang="en-US">
                <a:latin typeface="Tahoma" pitchFamily="34" charset="0"/>
              </a:rPr>
              <a:t>overlapping sub-problems</a:t>
            </a:r>
            <a:endParaRPr lang="en-US" sz="3000" b="1" dirty="0">
              <a:latin typeface="Tahoma" pitchFamily="34" charset="0"/>
            </a:endParaRPr>
          </a:p>
        </p:txBody>
      </p:sp>
      <p:grpSp>
        <p:nvGrpSpPr>
          <p:cNvPr id="6" name="Group 5">
            <a:extLst>
              <a:ext uri="{FF2B5EF4-FFF2-40B4-BE49-F238E27FC236}">
                <a16:creationId xmlns:a16="http://schemas.microsoft.com/office/drawing/2014/main" id="{2E186A8A-CE0C-4615-A20E-2086EEB4C3A5}"/>
              </a:ext>
            </a:extLst>
          </p:cNvPr>
          <p:cNvGrpSpPr/>
          <p:nvPr/>
        </p:nvGrpSpPr>
        <p:grpSpPr>
          <a:xfrm>
            <a:off x="2185987" y="3653063"/>
            <a:ext cx="1097280" cy="548640"/>
            <a:chOff x="4876800" y="3219319"/>
            <a:chExt cx="1097280" cy="548640"/>
          </a:xfrm>
        </p:grpSpPr>
        <p:sp>
          <p:nvSpPr>
            <p:cNvPr id="11" name="Rectangle 10">
              <a:extLst>
                <a:ext uri="{FF2B5EF4-FFF2-40B4-BE49-F238E27FC236}">
                  <a16:creationId xmlns:a16="http://schemas.microsoft.com/office/drawing/2014/main" id="{E249C53D-E687-4D68-BF51-231F52DB1C63}"/>
                </a:ext>
              </a:extLst>
            </p:cNvPr>
            <p:cNvSpPr/>
            <p:nvPr/>
          </p:nvSpPr>
          <p:spPr>
            <a:xfrm>
              <a:off x="4876800" y="321931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9A8290-6AAB-493F-AFF2-275C4B652057}"/>
                </a:ext>
              </a:extLst>
            </p:cNvPr>
            <p:cNvSpPr/>
            <p:nvPr/>
          </p:nvSpPr>
          <p:spPr>
            <a:xfrm>
              <a:off x="5151120" y="321931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7018865-B195-4D66-A3E1-FC9266773423}"/>
                </a:ext>
              </a:extLst>
            </p:cNvPr>
            <p:cNvSpPr/>
            <p:nvPr/>
          </p:nvSpPr>
          <p:spPr>
            <a:xfrm>
              <a:off x="5425440" y="321931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27BA59-3445-4A04-87ED-333A422383F6}"/>
                </a:ext>
              </a:extLst>
            </p:cNvPr>
            <p:cNvSpPr/>
            <p:nvPr/>
          </p:nvSpPr>
          <p:spPr>
            <a:xfrm>
              <a:off x="5699760" y="321931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C42E20E-B51B-42D9-8AEB-E613E93330AE}"/>
              </a:ext>
            </a:extLst>
          </p:cNvPr>
          <p:cNvGrpSpPr/>
          <p:nvPr/>
        </p:nvGrpSpPr>
        <p:grpSpPr>
          <a:xfrm>
            <a:off x="4039864" y="3660672"/>
            <a:ext cx="1099185" cy="548640"/>
            <a:chOff x="3640455" y="3459469"/>
            <a:chExt cx="1099185" cy="548640"/>
          </a:xfrm>
        </p:grpSpPr>
        <p:sp>
          <p:nvSpPr>
            <p:cNvPr id="15" name="Rectangle 14">
              <a:extLst>
                <a:ext uri="{FF2B5EF4-FFF2-40B4-BE49-F238E27FC236}">
                  <a16:creationId xmlns:a16="http://schemas.microsoft.com/office/drawing/2014/main" id="{FAD625B7-DD14-4437-B0D3-7790A0D09ADB}"/>
                </a:ext>
              </a:extLst>
            </p:cNvPr>
            <p:cNvSpPr/>
            <p:nvPr/>
          </p:nvSpPr>
          <p:spPr>
            <a:xfrm>
              <a:off x="3640455" y="345946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E3E28F-63CB-43C1-93B8-D61A34F2E465}"/>
                </a:ext>
              </a:extLst>
            </p:cNvPr>
            <p:cNvSpPr/>
            <p:nvPr/>
          </p:nvSpPr>
          <p:spPr>
            <a:xfrm>
              <a:off x="3914775" y="345946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D501B4D-9DDE-440B-8CF1-9ABA866AFD57}"/>
                </a:ext>
              </a:extLst>
            </p:cNvPr>
            <p:cNvSpPr/>
            <p:nvPr/>
          </p:nvSpPr>
          <p:spPr>
            <a:xfrm rot="5400000">
              <a:off x="4326255" y="332230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8EB90D-8874-4EDB-AF2F-DE5DC7E1E4F5}"/>
                </a:ext>
              </a:extLst>
            </p:cNvPr>
            <p:cNvSpPr/>
            <p:nvPr/>
          </p:nvSpPr>
          <p:spPr>
            <a:xfrm rot="5400000">
              <a:off x="4328160" y="3596629"/>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96DC81-1A73-4262-9EDF-2250D412F143}"/>
              </a:ext>
            </a:extLst>
          </p:cNvPr>
          <p:cNvGrpSpPr/>
          <p:nvPr/>
        </p:nvGrpSpPr>
        <p:grpSpPr>
          <a:xfrm>
            <a:off x="5893741" y="3660672"/>
            <a:ext cx="1099185" cy="548640"/>
            <a:chOff x="1916430" y="4754880"/>
            <a:chExt cx="1099185" cy="548640"/>
          </a:xfrm>
        </p:grpSpPr>
        <p:sp>
          <p:nvSpPr>
            <p:cNvPr id="20" name="Rectangle 19">
              <a:extLst>
                <a:ext uri="{FF2B5EF4-FFF2-40B4-BE49-F238E27FC236}">
                  <a16:creationId xmlns:a16="http://schemas.microsoft.com/office/drawing/2014/main" id="{53423C65-5490-4A15-99A0-E7FA51258BE5}"/>
                </a:ext>
              </a:extLst>
            </p:cNvPr>
            <p:cNvSpPr/>
            <p:nvPr/>
          </p:nvSpPr>
          <p:spPr>
            <a:xfrm>
              <a:off x="1916430" y="475488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8CEB2F-F7B3-4229-9393-F3D5852F360A}"/>
                </a:ext>
              </a:extLst>
            </p:cNvPr>
            <p:cNvSpPr/>
            <p:nvPr/>
          </p:nvSpPr>
          <p:spPr>
            <a:xfrm>
              <a:off x="2741295" y="475488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E732652-D352-4A72-9E14-8004BE9A118C}"/>
                </a:ext>
              </a:extLst>
            </p:cNvPr>
            <p:cNvSpPr/>
            <p:nvPr/>
          </p:nvSpPr>
          <p:spPr>
            <a:xfrm rot="5400000">
              <a:off x="2329815" y="461772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C1BAA54-F614-45FD-A1E1-20C38A3A94AD}"/>
                </a:ext>
              </a:extLst>
            </p:cNvPr>
            <p:cNvSpPr/>
            <p:nvPr/>
          </p:nvSpPr>
          <p:spPr>
            <a:xfrm rot="5400000">
              <a:off x="2331720" y="489204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A8F944C-4689-4340-A504-81153BA283D2}"/>
              </a:ext>
            </a:extLst>
          </p:cNvPr>
          <p:cNvGrpSpPr/>
          <p:nvPr/>
        </p:nvGrpSpPr>
        <p:grpSpPr>
          <a:xfrm>
            <a:off x="3108007" y="4765582"/>
            <a:ext cx="1097280" cy="548640"/>
            <a:chOff x="4735830" y="5212080"/>
            <a:chExt cx="1097280" cy="548640"/>
          </a:xfrm>
        </p:grpSpPr>
        <p:sp>
          <p:nvSpPr>
            <p:cNvPr id="25" name="Rectangle 24">
              <a:extLst>
                <a:ext uri="{FF2B5EF4-FFF2-40B4-BE49-F238E27FC236}">
                  <a16:creationId xmlns:a16="http://schemas.microsoft.com/office/drawing/2014/main" id="{33BEF94B-4444-49DC-B8C8-1BF9BAFB6A78}"/>
                </a:ext>
              </a:extLst>
            </p:cNvPr>
            <p:cNvSpPr/>
            <p:nvPr/>
          </p:nvSpPr>
          <p:spPr>
            <a:xfrm>
              <a:off x="5558790" y="521208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8EC06C2-7EF7-4768-B631-CE5398FBC3D6}"/>
                </a:ext>
              </a:extLst>
            </p:cNvPr>
            <p:cNvSpPr/>
            <p:nvPr/>
          </p:nvSpPr>
          <p:spPr>
            <a:xfrm>
              <a:off x="5284470" y="521208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6F2396B-E2A6-4E6B-A535-2C9F121426C1}"/>
                </a:ext>
              </a:extLst>
            </p:cNvPr>
            <p:cNvSpPr/>
            <p:nvPr/>
          </p:nvSpPr>
          <p:spPr>
            <a:xfrm rot="5400000">
              <a:off x="4872990" y="507492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AE656E-7E37-4067-8921-0CF8739FDB6E}"/>
                </a:ext>
              </a:extLst>
            </p:cNvPr>
            <p:cNvSpPr/>
            <p:nvPr/>
          </p:nvSpPr>
          <p:spPr>
            <a:xfrm rot="5400000">
              <a:off x="4874895" y="534924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69C56E44-73C8-4F8D-B320-ADB259821504}"/>
              </a:ext>
            </a:extLst>
          </p:cNvPr>
          <p:cNvGrpSpPr/>
          <p:nvPr/>
        </p:nvGrpSpPr>
        <p:grpSpPr>
          <a:xfrm>
            <a:off x="5029200" y="4763683"/>
            <a:ext cx="1095374" cy="552438"/>
            <a:chOff x="1826895" y="5589282"/>
            <a:chExt cx="1095374" cy="552438"/>
          </a:xfrm>
        </p:grpSpPr>
        <p:sp>
          <p:nvSpPr>
            <p:cNvPr id="32" name="Rectangle 31">
              <a:extLst>
                <a:ext uri="{FF2B5EF4-FFF2-40B4-BE49-F238E27FC236}">
                  <a16:creationId xmlns:a16="http://schemas.microsoft.com/office/drawing/2014/main" id="{08C1CB6A-48ED-4D7A-9B06-A464D9FAF500}"/>
                </a:ext>
              </a:extLst>
            </p:cNvPr>
            <p:cNvSpPr/>
            <p:nvPr/>
          </p:nvSpPr>
          <p:spPr>
            <a:xfrm rot="5400000">
              <a:off x="1964055" y="545592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9BD7C8-42DA-4293-B37C-2429FB147B1A}"/>
                </a:ext>
              </a:extLst>
            </p:cNvPr>
            <p:cNvSpPr/>
            <p:nvPr/>
          </p:nvSpPr>
          <p:spPr>
            <a:xfrm rot="5400000">
              <a:off x="1965008" y="5731192"/>
              <a:ext cx="274320" cy="5467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AE1DB09-604D-443A-B6D5-63FBCAFFA108}"/>
                </a:ext>
              </a:extLst>
            </p:cNvPr>
            <p:cNvSpPr/>
            <p:nvPr/>
          </p:nvSpPr>
          <p:spPr>
            <a:xfrm rot="5400000">
              <a:off x="2510789" y="5452122"/>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8ED474-B75B-4E93-84A6-BCF603A50E7A}"/>
                </a:ext>
              </a:extLst>
            </p:cNvPr>
            <p:cNvSpPr/>
            <p:nvPr/>
          </p:nvSpPr>
          <p:spPr>
            <a:xfrm rot="5400000">
              <a:off x="2511742" y="5727394"/>
              <a:ext cx="274320" cy="5467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5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2" name="Rectangle 11">
            <a:extLst>
              <a:ext uri="{FF2B5EF4-FFF2-40B4-BE49-F238E27FC236}">
                <a16:creationId xmlns:a16="http://schemas.microsoft.com/office/drawing/2014/main" id="{1F9A8290-6AAB-493F-AFF2-275C4B652057}"/>
              </a:ext>
            </a:extLst>
          </p:cNvPr>
          <p:cNvSpPr/>
          <p:nvPr/>
        </p:nvSpPr>
        <p:spPr>
          <a:xfrm>
            <a:off x="3429000" y="2849881"/>
            <a:ext cx="1918976" cy="5486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27BA59-3445-4A04-87ED-333A422383F6}"/>
              </a:ext>
            </a:extLst>
          </p:cNvPr>
          <p:cNvSpPr/>
          <p:nvPr/>
        </p:nvSpPr>
        <p:spPr>
          <a:xfrm>
            <a:off x="5347976" y="2849881"/>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a:extLst>
              <a:ext uri="{FF2B5EF4-FFF2-40B4-BE49-F238E27FC236}">
                <a16:creationId xmlns:a16="http://schemas.microsoft.com/office/drawing/2014/main" id="{2450E0D5-13A6-42BB-936E-07D9C3D60399}"/>
              </a:ext>
            </a:extLst>
          </p:cNvPr>
          <p:cNvSpPr txBox="1">
            <a:spLocks noChangeArrowheads="1"/>
          </p:cNvSpPr>
          <p:nvPr/>
        </p:nvSpPr>
        <p:spPr bwMode="auto">
          <a:xfrm>
            <a:off x="228600" y="1371601"/>
            <a:ext cx="8192125" cy="54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None/>
            </a:pPr>
            <a:r>
              <a:rPr lang="en-US" sz="2400" u="sng" kern="0">
                <a:latin typeface="Tahoma" pitchFamily="34" charset="0"/>
                <a:sym typeface="Wingdings" pitchFamily="2" charset="2"/>
              </a:rPr>
              <a:t>Phân tích Quy hoạch động:</a:t>
            </a:r>
          </a:p>
        </p:txBody>
      </p:sp>
      <p:sp>
        <p:nvSpPr>
          <p:cNvPr id="37" name="Rectangle 36">
            <a:extLst>
              <a:ext uri="{FF2B5EF4-FFF2-40B4-BE49-F238E27FC236}">
                <a16:creationId xmlns:a16="http://schemas.microsoft.com/office/drawing/2014/main" id="{EFC13E6D-E4E0-4A0E-B2C7-CB6E2CB99731}"/>
              </a:ext>
            </a:extLst>
          </p:cNvPr>
          <p:cNvSpPr/>
          <p:nvPr/>
        </p:nvSpPr>
        <p:spPr>
          <a:xfrm>
            <a:off x="3447197" y="4648200"/>
            <a:ext cx="1644656" cy="5486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7C6143E-AF50-45FC-962D-E52478E10BA6}"/>
              </a:ext>
            </a:extLst>
          </p:cNvPr>
          <p:cNvSpPr/>
          <p:nvPr/>
        </p:nvSpPr>
        <p:spPr>
          <a:xfrm rot="5400000">
            <a:off x="5229013" y="451104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2D9860-CF97-4CCE-837C-64FD6A1B9ECD}"/>
              </a:ext>
            </a:extLst>
          </p:cNvPr>
          <p:cNvSpPr/>
          <p:nvPr/>
        </p:nvSpPr>
        <p:spPr>
          <a:xfrm rot="5400000">
            <a:off x="5229013" y="4785360"/>
            <a:ext cx="274320" cy="5486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ADFA755-D351-49DE-B2BE-04AF8C3984D2}"/>
              </a:ext>
            </a:extLst>
          </p:cNvPr>
          <p:cNvCxnSpPr/>
          <p:nvPr/>
        </p:nvCxnSpPr>
        <p:spPr>
          <a:xfrm>
            <a:off x="3429000" y="2590800"/>
            <a:ext cx="19189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92544DA-C9C7-4EC9-9176-F1B8B06388BF}"/>
              </a:ext>
            </a:extLst>
          </p:cNvPr>
          <p:cNvCxnSpPr>
            <a:cxnSpLocks/>
          </p:cNvCxnSpPr>
          <p:nvPr/>
        </p:nvCxnSpPr>
        <p:spPr>
          <a:xfrm>
            <a:off x="3447197" y="4419600"/>
            <a:ext cx="164465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1" name="Rectangle 3">
            <a:extLst>
              <a:ext uri="{FF2B5EF4-FFF2-40B4-BE49-F238E27FC236}">
                <a16:creationId xmlns:a16="http://schemas.microsoft.com/office/drawing/2014/main" id="{C53A1F41-CDC8-4D9B-B4CD-41E7B3C8339E}"/>
              </a:ext>
            </a:extLst>
          </p:cNvPr>
          <p:cNvSpPr txBox="1">
            <a:spLocks noChangeArrowheads="1"/>
          </p:cNvSpPr>
          <p:nvPr/>
        </p:nvSpPr>
        <p:spPr bwMode="auto">
          <a:xfrm>
            <a:off x="3631323" y="2148840"/>
            <a:ext cx="124000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n-1</a:t>
            </a:r>
            <a:endParaRPr lang="en-US" sz="2400" kern="0">
              <a:latin typeface="Tahoma" pitchFamily="34" charset="0"/>
              <a:sym typeface="Wingdings" pitchFamily="2" charset="2"/>
            </a:endParaRPr>
          </a:p>
        </p:txBody>
      </p:sp>
      <p:sp>
        <p:nvSpPr>
          <p:cNvPr id="42" name="Rectangle 3">
            <a:extLst>
              <a:ext uri="{FF2B5EF4-FFF2-40B4-BE49-F238E27FC236}">
                <a16:creationId xmlns:a16="http://schemas.microsoft.com/office/drawing/2014/main" id="{28B324CF-24E8-499F-B3B3-A24D1B384458}"/>
              </a:ext>
            </a:extLst>
          </p:cNvPr>
          <p:cNvSpPr txBox="1">
            <a:spLocks noChangeArrowheads="1"/>
          </p:cNvSpPr>
          <p:nvPr/>
        </p:nvSpPr>
        <p:spPr bwMode="auto">
          <a:xfrm>
            <a:off x="3523397" y="3975515"/>
            <a:ext cx="1240009" cy="55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n-2</a:t>
            </a:r>
            <a:endParaRPr lang="en-US" sz="2400" kern="0">
              <a:latin typeface="Tahoma" pitchFamily="34" charset="0"/>
              <a:sym typeface="Wingdings" pitchFamily="2" charset="2"/>
            </a:endParaRPr>
          </a:p>
        </p:txBody>
      </p:sp>
      <p:sp>
        <p:nvSpPr>
          <p:cNvPr id="13" name="Rectangle 3">
            <a:extLst>
              <a:ext uri="{FF2B5EF4-FFF2-40B4-BE49-F238E27FC236}">
                <a16:creationId xmlns:a16="http://schemas.microsoft.com/office/drawing/2014/main" id="{F2A5FD8A-C1A3-40CB-BDD1-76A564416367}"/>
              </a:ext>
            </a:extLst>
          </p:cNvPr>
          <p:cNvSpPr txBox="1">
            <a:spLocks noChangeArrowheads="1"/>
          </p:cNvSpPr>
          <p:nvPr/>
        </p:nvSpPr>
        <p:spPr bwMode="auto">
          <a:xfrm>
            <a:off x="381000" y="5943600"/>
            <a:ext cx="7772400" cy="45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b="0" i="0" u="none">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1" indent="0">
              <a:lnSpc>
                <a:spcPct val="110000"/>
              </a:lnSpc>
              <a:buFont typeface="Wingdings" pitchFamily="2" charset="2"/>
              <a:buNone/>
            </a:pPr>
            <a:r>
              <a:rPr lang="en-US" sz="2400" kern="0">
                <a:latin typeface="Tahoma" panose="020B0604030504040204" pitchFamily="34" charset="0"/>
                <a:ea typeface="Tahoma" panose="020B0604030504040204" pitchFamily="34" charset="0"/>
                <a:cs typeface="Tahoma" panose="020B0604030504040204" pitchFamily="34" charset="0"/>
                <a:sym typeface="Wingdings" pitchFamily="2" charset="2"/>
              </a:rPr>
              <a:t>Kết quả là số fibonacy thứ n+1</a:t>
            </a:r>
            <a:endParaRPr lang="en-US" sz="2400" kern="0">
              <a:latin typeface="Tahoma" pitchFamily="34" charset="0"/>
              <a:sym typeface="Wingdings" pitchFamily="2" charset="2"/>
            </a:endParaRPr>
          </a:p>
        </p:txBody>
      </p:sp>
    </p:spTree>
    <p:extLst>
      <p:ext uri="{BB962C8B-B14F-4D97-AF65-F5344CB8AC3E}">
        <p14:creationId xmlns:p14="http://schemas.microsoft.com/office/powerpoint/2010/main" val="225152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82&quot;&gt;&lt;object type=&quot;3&quot; unique_id=&quot;10083&quot;&gt;&lt;property id=&quot;20148&quot; value=&quot;5&quot;/&gt;&lt;property id=&quot;20300&quot; value=&quot;Slide 1 - &amp;quot;MỘT SỐ KỸ THUẬT LẬP TRÌNH&amp;quot;&quot;/&gt;&lt;property id=&quot;20307&quot; value=&quot;256&quot;/&gt;&lt;/object&gt;&lt;object type=&quot;3&quot; unique_id=&quot;19954&quot;&gt;&lt;property id=&quot;20148&quot; value=&quot;5&quot;/&gt;&lt;property id=&quot;20300&quot; value=&quot;Slide 3 - &amp;quot;I. Giới thiệu phương pháp quy hoạch động&amp;quot;&quot;/&gt;&lt;property id=&quot;20307&quot; value=&quot;301&quot;/&gt;&lt;/object&gt;&lt;object type=&quot;3&quot; unique_id=&quot;19955&quot;&gt;&lt;property id=&quot;20148&quot; value=&quot;5&quot;/&gt;&lt;property id=&quot;20300&quot; value=&quot;Slide 13 - &amp;quot;II. Bài tập optimal sub-structures&amp;quot;&quot;/&gt;&lt;property id=&quot;20307&quot; value=&quot;302&quot;/&gt;&lt;/object&gt;&lt;object type=&quot;3&quot; unique_id=&quot;20036&quot;&gt;&lt;property id=&quot;20148&quot; value=&quot;5&quot;/&gt;&lt;property id=&quot;20300&quot; value=&quot;Slide 6&quot;/&gt;&lt;property id=&quot;20307&quot; value=&quot;303&quot;/&gt;&lt;/object&gt;&lt;object type=&quot;3&quot; unique_id=&quot;20219&quot;&gt;&lt;property id=&quot;20148&quot; value=&quot;5&quot;/&gt;&lt;property id=&quot;20300&quot; value=&quot;Slide 8 - &amp;quot;II. Bài tập overlapping sub-problems&amp;quot;&quot;/&gt;&lt;property id=&quot;20307&quot; value=&quot;304&quot;/&gt;&lt;/object&gt;&lt;object type=&quot;3&quot; unique_id=&quot;20220&quot;&gt;&lt;property id=&quot;20148&quot; value=&quot;5&quot;/&gt;&lt;property id=&quot;20300&quot; value=&quot;Slide 10&quot;/&gt;&lt;property id=&quot;20307&quot; value=&quot;307&quot;/&gt;&lt;/object&gt;&lt;object type=&quot;3&quot; unique_id=&quot;20221&quot;&gt;&lt;property id=&quot;20148&quot; value=&quot;5&quot;/&gt;&lt;property id=&quot;20300&quot; value=&quot;Slide 16&quot;/&gt;&lt;property id=&quot;20307&quot; value=&quot;306&quot;/&gt;&lt;/object&gt;&lt;object type=&quot;3&quot; unique_id=&quot;20222&quot;&gt;&lt;property id=&quot;20148&quot; value=&quot;5&quot;/&gt;&lt;property id=&quot;20300&quot; value=&quot;Slide 22 - &amp;quot;Bài tập về nhà (NTUCoder)&amp;quot;&quot;/&gt;&lt;property id=&quot;20307&quot; value=&quot;308&quot;/&gt;&lt;/object&gt;&lt;object type=&quot;3&quot; unique_id=&quot;20400&quot;&gt;&lt;property id=&quot;20148&quot; value=&quot;5&quot;/&gt;&lt;property id=&quot;20300&quot; value=&quot;Slide 4&quot;/&gt;&lt;property id=&quot;20307&quot; value=&quot;309&quot;/&gt;&lt;/object&gt;&lt;object type=&quot;3&quot; unique_id=&quot;20602&quot;&gt;&lt;property id=&quot;20148&quot; value=&quot;5&quot;/&gt;&lt;property id=&quot;20300&quot; value=&quot;Slide 2 - &amp;quot;Nội Dung&amp;quot;&quot;/&gt;&lt;property id=&quot;20307&quot; value=&quot;257&quot;/&gt;&lt;/object&gt;&lt;object type=&quot;3&quot; unique_id=&quot;20603&quot;&gt;&lt;property id=&quot;20148&quot; value=&quot;5&quot;/&gt;&lt;property id=&quot;20300&quot; value=&quot;Slide 5&quot;/&gt;&lt;property id=&quot;20307&quot; value=&quot;310&quot;/&gt;&lt;/object&gt;&lt;object type=&quot;3&quot; unique_id=&quot;20927&quot;&gt;&lt;property id=&quot;20148&quot; value=&quot;5&quot;/&gt;&lt;property id=&quot;20300&quot; value=&quot;Slide 9&quot;/&gt;&lt;property id=&quot;20307&quot; value=&quot;311&quot;/&gt;&lt;/object&gt;&lt;object type=&quot;3&quot; unique_id=&quot;20970&quot;&gt;&lt;property id=&quot;20148&quot; value=&quot;5&quot;/&gt;&lt;property id=&quot;20300&quot; value=&quot;Slide 17&quot;/&gt;&lt;property id=&quot;20307&quot; value=&quot;312&quot;/&gt;&lt;/object&gt;&lt;object type=&quot;3&quot; unique_id=&quot;21163&quot;&gt;&lt;property id=&quot;20148&quot; value=&quot;5&quot;/&gt;&lt;property id=&quot;20300&quot; value=&quot;Slide 7&quot;/&gt;&lt;property id=&quot;20307&quot; value=&quot;313&quot;/&gt;&lt;/object&gt;&lt;object type=&quot;3&quot; unique_id=&quot;21164&quot;&gt;&lt;property id=&quot;20148&quot; value=&quot;5&quot;/&gt;&lt;property id=&quot;20300&quot; value=&quot;Slide 12&quot;/&gt;&lt;property id=&quot;20307&quot; value=&quot;314&quot;/&gt;&lt;/object&gt;&lt;object type=&quot;3&quot; unique_id=&quot;21233&quot;&gt;&lt;property id=&quot;20148&quot; value=&quot;5&quot;/&gt;&lt;property id=&quot;20300&quot; value=&quot;Slide 15&quot;/&gt;&lt;property id=&quot;20307&quot; value=&quot;315&quot;/&gt;&lt;/object&gt;&lt;object type=&quot;3&quot; unique_id=&quot;21324&quot;&gt;&lt;property id=&quot;20148&quot; value=&quot;5&quot;/&gt;&lt;property id=&quot;20300&quot; value=&quot;Slide 20&quot;/&gt;&lt;property id=&quot;20307&quot; value=&quot;316&quot;/&gt;&lt;/object&gt;&lt;object type=&quot;3&quot; unique_id=&quot;21618&quot;&gt;&lt;property id=&quot;20148&quot; value=&quot;5&quot;/&gt;&lt;property id=&quot;20300&quot; value=&quot;Slide 11&quot;/&gt;&lt;property id=&quot;20307&quot; value=&quot;320&quot;/&gt;&lt;/object&gt;&lt;object type=&quot;3&quot; unique_id=&quot;21619&quot;&gt;&lt;property id=&quot;20148&quot; value=&quot;5&quot;/&gt;&lt;property id=&quot;20300&quot; value=&quot;Slide 18&quot;/&gt;&lt;property id=&quot;20307&quot; value=&quot;317&quot;/&gt;&lt;/object&gt;&lt;object type=&quot;3&quot; unique_id=&quot;21620&quot;&gt;&lt;property id=&quot;20148&quot; value=&quot;5&quot;/&gt;&lt;property id=&quot;20300&quot; value=&quot;Slide 19&quot;/&gt;&lt;property id=&quot;20307&quot; value=&quot;318&quot;/&gt;&lt;/object&gt;&lt;object type=&quot;3&quot; unique_id=&quot;21621&quot;&gt;&lt;property id=&quot;20148&quot; value=&quot;5&quot;/&gt;&lt;property id=&quot;20300&quot; value=&quot;Slide 21&quot;/&gt;&lt;property id=&quot;20307&quot; value=&quot;319&quot;/&gt;&lt;/object&gt;&lt;object type=&quot;3&quot; unique_id=&quot;21806&quot;&gt;&lt;property id=&quot;20148&quot; value=&quot;5&quot;/&gt;&lt;property id=&quot;20300&quot; value=&quot;Slide 14&quot;/&gt;&lt;property id=&quot;20307&quot; value=&quot;321&quot;/&gt;&lt;/object&gt;&lt;/object&gt;&lt;object type=&quot;8&quot; unique_id=&quot;10106&quot;&gt;&lt;/object&gt;&lt;/object&gt;&lt;/database&gt;"/>
  <p:tag name="SECTOMILLISECCONVERTED" val="1"/>
</p:tagLst>
</file>

<file path=ppt/theme/theme1.xml><?xml version="1.0" encoding="utf-8"?>
<a:theme xmlns:a="http://schemas.openxmlformats.org/drawingml/2006/main" name="cdb2004123l">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cdb2004123l</Template>
  <TotalTime>1324</TotalTime>
  <Words>1808</Words>
  <Application>Microsoft Office PowerPoint</Application>
  <PresentationFormat>On-screen Show (4:3)</PresentationFormat>
  <Paragraphs>365</Paragraphs>
  <Slides>22</Slides>
  <Notes>15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Arial-Rounded</vt:lpstr>
      <vt:lpstr>Chelthm</vt:lpstr>
      <vt:lpstr>Fujiyama</vt:lpstr>
      <vt:lpstr>Arial</vt:lpstr>
      <vt:lpstr>Calibri</vt:lpstr>
      <vt:lpstr>Cambria</vt:lpstr>
      <vt:lpstr>Cambria Math</vt:lpstr>
      <vt:lpstr>Consolas</vt:lpstr>
      <vt:lpstr>Constantia</vt:lpstr>
      <vt:lpstr>Tahoma</vt:lpstr>
      <vt:lpstr>Verdana</vt:lpstr>
      <vt:lpstr>Wingdings</vt:lpstr>
      <vt:lpstr>cdb2004123l</vt:lpstr>
      <vt:lpstr>MỘT SỐ KỸ THUẬT LẬP TRÌNH</vt:lpstr>
      <vt:lpstr>Nội Dung</vt:lpstr>
      <vt:lpstr>I. Giới thiệu phương pháp quy hoạch động</vt:lpstr>
      <vt:lpstr>PowerPoint Presentation</vt:lpstr>
      <vt:lpstr>PowerPoint Presentation</vt:lpstr>
      <vt:lpstr>PowerPoint Presentation</vt:lpstr>
      <vt:lpstr>PowerPoint Presentation</vt:lpstr>
      <vt:lpstr>II. Bài tập overlapping sub-problems</vt:lpstr>
      <vt:lpstr>PowerPoint Presentation</vt:lpstr>
      <vt:lpstr>PowerPoint Presentation</vt:lpstr>
      <vt:lpstr>PowerPoint Presentation</vt:lpstr>
      <vt:lpstr>PowerPoint Presentation</vt:lpstr>
      <vt:lpstr>II. Bài tập optimal sub-structures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về nhà (NTUCoder)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MinhVan</dc:creator>
  <cp:lastModifiedBy>Tran Ngoc Diem</cp:lastModifiedBy>
  <cp:revision>138</cp:revision>
  <dcterms:created xsi:type="dcterms:W3CDTF">2012-08-23T07:09:20Z</dcterms:created>
  <dcterms:modified xsi:type="dcterms:W3CDTF">2020-06-03T04:26:49Z</dcterms:modified>
</cp:coreProperties>
</file>