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1" r:id="rId3"/>
    <p:sldId id="313" r:id="rId4"/>
    <p:sldId id="322" r:id="rId5"/>
    <p:sldId id="308" r:id="rId6"/>
    <p:sldId id="324" r:id="rId7"/>
    <p:sldId id="323" r:id="rId8"/>
    <p:sldId id="334" r:id="rId9"/>
    <p:sldId id="325" r:id="rId10"/>
    <p:sldId id="328" r:id="rId11"/>
    <p:sldId id="329" r:id="rId12"/>
    <p:sldId id="339" r:id="rId13"/>
    <p:sldId id="326" r:id="rId14"/>
    <p:sldId id="327" r:id="rId15"/>
    <p:sldId id="340" r:id="rId16"/>
    <p:sldId id="330" r:id="rId17"/>
    <p:sldId id="331" r:id="rId18"/>
    <p:sldId id="341" r:id="rId19"/>
    <p:sldId id="332" r:id="rId20"/>
    <p:sldId id="335" r:id="rId21"/>
    <p:sldId id="336" r:id="rId22"/>
    <p:sldId id="337" r:id="rId23"/>
    <p:sldId id="338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3922" autoAdjust="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55714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6628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80507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487999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51301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18850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670644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75526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82165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1035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54362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71795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1885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0815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78720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065339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0900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igmatum.com/Enigmatum/flash/logic3falls.sw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helthm" pitchFamily="18" charset="0"/>
              </a:rPr>
              <a:t>MỘT SỐ KỸ THUẬT LẬP TRÌNH</a:t>
            </a:r>
            <a:endParaRPr lang="en-US" sz="4800" b="1" dirty="0">
              <a:latin typeface="Cambria" panose="02040503050406030204" pitchFamily="18" charset="0"/>
              <a:ea typeface="Cambria" panose="02040503050406030204" pitchFamily="18" charset="0"/>
              <a:cs typeface="Chelthm" pitchFamily="18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B585DA-A42C-4B8E-AB80-6DA0D2FBB4B7}"/>
              </a:ext>
            </a:extLst>
          </p:cNvPr>
          <p:cNvSpPr/>
          <p:nvPr/>
        </p:nvSpPr>
        <p:spPr>
          <a:xfrm>
            <a:off x="2230282" y="4876800"/>
            <a:ext cx="5330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helthm" pitchFamily="18" charset="0"/>
                <a:cs typeface="Chelthm" pitchFamily="18" charset="0"/>
              </a:rPr>
              <a:t>PH</a:t>
            </a:r>
            <a:r>
              <a:rPr lang="vi-VN" sz="4000" b="1">
                <a:solidFill>
                  <a:schemeClr val="bg1"/>
                </a:solidFill>
                <a:latin typeface="Chelthm" pitchFamily="18" charset="0"/>
                <a:cs typeface="Chelthm" pitchFamily="18" charset="0"/>
              </a:rPr>
              <a:t>Ư</a:t>
            </a:r>
            <a:r>
              <a:rPr lang="en-US" sz="4000" b="1">
                <a:solidFill>
                  <a:schemeClr val="bg1"/>
                </a:solidFill>
                <a:latin typeface="Chelthm" pitchFamily="18" charset="0"/>
                <a:cs typeface="Chelthm" pitchFamily="18" charset="0"/>
              </a:rPr>
              <a:t>ƠNG PHÁP THAM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000">
                <a:latin typeface="Tahoma" pitchFamily="34" charset="0"/>
              </a:rPr>
              <a:t>1</a:t>
            </a:r>
            <a:r>
              <a:rPr lang="en-US" sz="3000" b="1">
                <a:latin typeface="Tahoma" pitchFamily="34" charset="0"/>
              </a:rPr>
              <a:t>. Cắm điện</a:t>
            </a:r>
            <a:endParaRPr lang="en-US" sz="30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219200"/>
            <a:ext cx="8192125" cy="1794630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itchFamily="34" charset="0"/>
              </a:rPr>
              <a:t>Có n ổ cắm điện với số lỗ cắm lần l</a:t>
            </a:r>
            <a:r>
              <a:rPr lang="vi-VN" sz="2400">
                <a:latin typeface="Tahoma" pitchFamily="34" charset="0"/>
              </a:rPr>
              <a:t>ư</a:t>
            </a:r>
            <a:r>
              <a:rPr lang="en-US" sz="2400">
                <a:latin typeface="Tahoma" pitchFamily="34" charset="0"/>
              </a:rPr>
              <a:t>ợt là a1, a2, … an.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itchFamily="34" charset="0"/>
              </a:rPr>
              <a:t>Trên t</a:t>
            </a:r>
            <a:r>
              <a:rPr lang="vi-VN" sz="2400">
                <a:latin typeface="Tahoma" pitchFamily="34" charset="0"/>
              </a:rPr>
              <a:t>ư</a:t>
            </a:r>
            <a:r>
              <a:rPr lang="en-US" sz="2400">
                <a:latin typeface="Tahoma" pitchFamily="34" charset="0"/>
              </a:rPr>
              <a:t>ờng có 1 lỗ cắm đang có điện. Có m điện thoại đang cần sạc pin. Hỏi số ổ cắm ít nhất cần lấy là bao nhiêu để sạc hết m thiết bị trên.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A41488-D16B-4948-B982-91AD952A8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3"/>
          <a:stretch/>
        </p:blipFill>
        <p:spPr bwMode="auto">
          <a:xfrm>
            <a:off x="4589045" y="3852028"/>
            <a:ext cx="4002504" cy="245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A38D6B-93C1-4B61-A386-EEB9E38A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852028"/>
            <a:ext cx="1905000" cy="2453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7E3CFF-38BC-42B7-9E97-97CC262C3915}"/>
              </a:ext>
            </a:extLst>
          </p:cNvPr>
          <p:cNvSpPr/>
          <p:nvPr/>
        </p:nvSpPr>
        <p:spPr>
          <a:xfrm>
            <a:off x="525380" y="3198904"/>
            <a:ext cx="4570482" cy="46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itchFamily="34" charset="0"/>
              </a:rPr>
              <a:t>Ví dụ: 3 3 2 4 và 7 điện thoại</a:t>
            </a:r>
          </a:p>
        </p:txBody>
      </p:sp>
    </p:spTree>
    <p:extLst>
      <p:ext uri="{BB962C8B-B14F-4D97-AF65-F5344CB8AC3E}">
        <p14:creationId xmlns:p14="http://schemas.microsoft.com/office/powerpoint/2010/main" val="20493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5"/>
            <a:ext cx="8420726" cy="4749385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u="sng" dirty="0" err="1">
                <a:latin typeface="Tahoma" pitchFamily="34" charset="0"/>
              </a:rPr>
              <a:t>Tối</a:t>
            </a:r>
            <a:r>
              <a:rPr lang="en-US" sz="2400" u="sng" dirty="0">
                <a:latin typeface="Tahoma" pitchFamily="34" charset="0"/>
              </a:rPr>
              <a:t> </a:t>
            </a:r>
            <a:r>
              <a:rPr lang="vi-VN" sz="2400" u="sng" dirty="0">
                <a:latin typeface="Tahoma" pitchFamily="34" charset="0"/>
              </a:rPr>
              <a:t>ư</a:t>
            </a:r>
            <a:r>
              <a:rPr lang="en-US" sz="2400" u="sng" dirty="0">
                <a:latin typeface="Tahoma" pitchFamily="34" charset="0"/>
              </a:rPr>
              <a:t>u </a:t>
            </a:r>
            <a:r>
              <a:rPr lang="en-US" sz="2400" u="sng" dirty="0" err="1">
                <a:latin typeface="Tahoma" pitchFamily="34" charset="0"/>
              </a:rPr>
              <a:t>cục</a:t>
            </a:r>
            <a:r>
              <a:rPr lang="en-US" sz="2400" u="sng" dirty="0">
                <a:latin typeface="Tahoma" pitchFamily="34" charset="0"/>
              </a:rPr>
              <a:t> </a:t>
            </a:r>
            <a:r>
              <a:rPr lang="en-US" sz="2400" u="sng" dirty="0" err="1">
                <a:latin typeface="Tahoma" pitchFamily="34" charset="0"/>
              </a:rPr>
              <a:t>bộ</a:t>
            </a:r>
            <a:r>
              <a:rPr lang="en-US" sz="2400" u="sng" dirty="0">
                <a:latin typeface="Tahoma" pitchFamily="34" charset="0"/>
              </a:rPr>
              <a:t>: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Lấy</a:t>
            </a:r>
            <a:r>
              <a:rPr lang="en-US" sz="2400" dirty="0">
                <a:latin typeface="Tahoma" pitchFamily="34" charset="0"/>
              </a:rPr>
              <a:t> ổ </a:t>
            </a:r>
            <a:r>
              <a:rPr lang="en-US" sz="2400" dirty="0" err="1">
                <a:latin typeface="Tahoma" pitchFamily="34" charset="0"/>
              </a:rPr>
              <a:t>cắm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nhiều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lỗ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nhất</a:t>
            </a:r>
            <a:r>
              <a:rPr lang="en-US" sz="2400" dirty="0">
                <a:latin typeface="Tahoma" pitchFamily="34" charset="0"/>
              </a:rPr>
              <a:t> ra </a:t>
            </a:r>
            <a:r>
              <a:rPr lang="en-US" sz="2400" dirty="0" err="1">
                <a:latin typeface="Tahoma" pitchFamily="34" charset="0"/>
              </a:rPr>
              <a:t>sử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dụng</a:t>
            </a:r>
            <a:r>
              <a:rPr lang="en-US" sz="2400" dirty="0">
                <a:latin typeface="Tahoma" pitchFamily="34" charset="0"/>
              </a:rPr>
              <a:t> tr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ớc</a:t>
            </a:r>
            <a:endParaRPr lang="en-US" sz="2400" dirty="0">
              <a:latin typeface="Tahoma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endParaRPr lang="en-US" sz="2400" dirty="0">
              <a:latin typeface="Tahoma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 u="sng" dirty="0" err="1">
                <a:latin typeface="Tahoma" pitchFamily="34" charset="0"/>
              </a:rPr>
              <a:t>Bài</a:t>
            </a:r>
            <a:r>
              <a:rPr lang="en-US" sz="2400" u="sng" dirty="0">
                <a:latin typeface="Tahoma" pitchFamily="34" charset="0"/>
              </a:rPr>
              <a:t> </a:t>
            </a:r>
            <a:r>
              <a:rPr lang="en-US" sz="2400" u="sng" dirty="0" err="1">
                <a:latin typeface="Tahoma" pitchFamily="34" charset="0"/>
              </a:rPr>
              <a:t>toán</a:t>
            </a:r>
            <a:r>
              <a:rPr lang="en-US" sz="2400" u="sng" dirty="0">
                <a:latin typeface="Tahoma" pitchFamily="34" charset="0"/>
              </a:rPr>
              <a:t> con: </a:t>
            </a:r>
            <a:r>
              <a:rPr lang="en-US" sz="2400" dirty="0">
                <a:latin typeface="Tahoma" pitchFamily="34" charset="0"/>
              </a:rPr>
              <a:t>M – (</a:t>
            </a:r>
            <a:r>
              <a:rPr lang="en-US" sz="2400" dirty="0" err="1">
                <a:latin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chỗ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trong</a:t>
            </a:r>
            <a:r>
              <a:rPr lang="en-US" sz="2400" dirty="0">
                <a:latin typeface="Tahoma" pitchFamily="34" charset="0"/>
              </a:rPr>
              <a:t> ổ </a:t>
            </a:r>
            <a:r>
              <a:rPr lang="en-US" sz="2400" dirty="0" err="1">
                <a:latin typeface="Tahoma" pitchFamily="34" charset="0"/>
              </a:rPr>
              <a:t>lớn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nhất</a:t>
            </a:r>
            <a:r>
              <a:rPr lang="en-US" sz="2400" dirty="0">
                <a:latin typeface="Tahoma" pitchFamily="34" charset="0"/>
              </a:rPr>
              <a:t> – 1)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ED387-1B29-480D-A925-19A2D67F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F8B7E-5511-46E7-8FE8-D9E0D3BAE0AB}"/>
              </a:ext>
            </a:extLst>
          </p:cNvPr>
          <p:cNvSpPr/>
          <p:nvPr/>
        </p:nvSpPr>
        <p:spPr>
          <a:xfrm>
            <a:off x="485274" y="1054239"/>
            <a:ext cx="8369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#include&lt;algorithm&gt;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#include&lt;functional&gt; // std::greater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using namespace std;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endParaRPr lang="en-US" sz="2400">
              <a:latin typeface="Consolas" pitchFamily="49" charset="0"/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sort(a, a+n, greater&lt;int&gt;());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endParaRPr lang="en-US" sz="2400" b="1">
              <a:latin typeface="Consolas" pitchFamily="49" charset="0"/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if (m == 1) return 0;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b="1">
                <a:latin typeface="Consolas" pitchFamily="49" charset="0"/>
              </a:rPr>
              <a:t>int soO = 0;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i = 0;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while (m &gt; a[i])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soO++;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m = m – (a[i] – 1);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soO++;</a:t>
            </a:r>
          </a:p>
        </p:txBody>
      </p:sp>
    </p:spTree>
    <p:extLst>
      <p:ext uri="{BB962C8B-B14F-4D97-AF65-F5344CB8AC3E}">
        <p14:creationId xmlns:p14="http://schemas.microsoft.com/office/powerpoint/2010/main" val="190731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000" b="1">
                <a:latin typeface="Tahoma" pitchFamily="34" charset="0"/>
              </a:rPr>
              <a:t>2. Thu hoạch táo</a:t>
            </a:r>
            <a:endParaRPr lang="en-US" sz="30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6"/>
            <a:ext cx="8192125" cy="2101141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dirty="0" err="1">
                <a:latin typeface="Tahoma" pitchFamily="34" charset="0"/>
              </a:rPr>
              <a:t>Các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cây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táo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chín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từ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ngày</a:t>
            </a:r>
            <a:r>
              <a:rPr lang="en-US" sz="2400" dirty="0">
                <a:latin typeface="Tahoma" pitchFamily="34" charset="0"/>
              </a:rPr>
              <a:t> 1 </a:t>
            </a:r>
            <a:r>
              <a:rPr lang="en-US" sz="2400" dirty="0" err="1">
                <a:latin typeface="Tahoma" pitchFamily="34" charset="0"/>
              </a:rPr>
              <a:t>đến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ngày</a:t>
            </a:r>
            <a:r>
              <a:rPr lang="en-US" sz="2400" dirty="0">
                <a:latin typeface="Tahoma" pitchFamily="34" charset="0"/>
              </a:rPr>
              <a:t> n. </a:t>
            </a:r>
            <a:r>
              <a:rPr lang="en-US" sz="2400" dirty="0" err="1">
                <a:latin typeface="Tahoma" pitchFamily="34" charset="0"/>
              </a:rPr>
              <a:t>Ngày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có</a:t>
            </a:r>
            <a:r>
              <a:rPr lang="en-US" sz="2400" dirty="0">
                <a:latin typeface="Tahoma" pitchFamily="34" charset="0"/>
              </a:rPr>
              <a:t> a</a:t>
            </a:r>
            <a:r>
              <a:rPr lang="en-US" sz="2400" baseline="-25000" dirty="0">
                <a:latin typeface="Tahoma" pitchFamily="34" charset="0"/>
              </a:rPr>
              <a:t>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cây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táo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chín</a:t>
            </a:r>
            <a:r>
              <a:rPr lang="en-US" sz="2400" dirty="0">
                <a:latin typeface="Tahoma" pitchFamily="34" charset="0"/>
              </a:rPr>
              <a:t>. </a:t>
            </a:r>
            <a:r>
              <a:rPr lang="en-US" sz="2400" dirty="0" err="1">
                <a:latin typeface="Tahoma" pitchFamily="34" charset="0"/>
              </a:rPr>
              <a:t>Các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cây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táo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chính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ngày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chỉ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có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thể</a:t>
            </a:r>
            <a:r>
              <a:rPr lang="en-US" sz="2400" dirty="0">
                <a:latin typeface="Tahoma" pitchFamily="34" charset="0"/>
              </a:rPr>
              <a:t> thu </a:t>
            </a:r>
            <a:r>
              <a:rPr lang="en-US" sz="2400" dirty="0" err="1">
                <a:latin typeface="Tahoma" pitchFamily="34" charset="0"/>
              </a:rPr>
              <a:t>hoạch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trong</a:t>
            </a:r>
            <a:r>
              <a:rPr lang="en-US" sz="2400" dirty="0">
                <a:latin typeface="Tahoma" pitchFamily="34" charset="0"/>
              </a:rPr>
              <a:t> 2 </a:t>
            </a:r>
            <a:r>
              <a:rPr lang="en-US" sz="2400" dirty="0" err="1">
                <a:latin typeface="Tahoma" pitchFamily="34" charset="0"/>
              </a:rPr>
              <a:t>ngày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và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i+1</a:t>
            </a:r>
            <a:r>
              <a:rPr lang="en-US" sz="2400" dirty="0">
                <a:latin typeface="Tahoma" pitchFamily="34" charset="0"/>
              </a:rPr>
              <a:t>. </a:t>
            </a:r>
            <a:r>
              <a:rPr lang="en-US" sz="2400" dirty="0" err="1">
                <a:latin typeface="Tahoma" pitchFamily="34" charset="0"/>
              </a:rPr>
              <a:t>Năng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suất</a:t>
            </a:r>
            <a:r>
              <a:rPr lang="en-US" sz="2400" dirty="0">
                <a:latin typeface="Tahoma" pitchFamily="34" charset="0"/>
              </a:rPr>
              <a:t> thu </a:t>
            </a:r>
            <a:r>
              <a:rPr lang="en-US" sz="2400" dirty="0" err="1">
                <a:latin typeface="Tahoma" pitchFamily="34" charset="0"/>
              </a:rPr>
              <a:t>hoạch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mỗi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ngày</a:t>
            </a:r>
            <a:r>
              <a:rPr lang="en-US" sz="2400" dirty="0">
                <a:latin typeface="Tahoma" pitchFamily="34" charset="0"/>
              </a:rPr>
              <a:t> m </a:t>
            </a:r>
            <a:r>
              <a:rPr lang="en-US" sz="2400" dirty="0" err="1">
                <a:latin typeface="Tahoma" pitchFamily="34" charset="0"/>
              </a:rPr>
              <a:t>cây</a:t>
            </a:r>
            <a:r>
              <a:rPr lang="en-US" sz="2400" dirty="0">
                <a:latin typeface="Tahoma" pitchFamily="34" charset="0"/>
              </a:rPr>
              <a:t>. </a:t>
            </a:r>
            <a:r>
              <a:rPr lang="en-US" sz="2400" dirty="0" err="1">
                <a:latin typeface="Tahoma" pitchFamily="34" charset="0"/>
              </a:rPr>
              <a:t>Hỏi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</a:rPr>
              <a:t> l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ợng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cây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nhiều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nhất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có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thể</a:t>
            </a:r>
            <a:r>
              <a:rPr lang="en-US" sz="2400" dirty="0">
                <a:latin typeface="Tahoma" pitchFamily="34" charset="0"/>
              </a:rPr>
              <a:t> thu </a:t>
            </a:r>
            <a:r>
              <a:rPr lang="en-US" sz="2400" err="1">
                <a:latin typeface="Tahoma" pitchFamily="34" charset="0"/>
              </a:rPr>
              <a:t>hoạch</a:t>
            </a:r>
            <a:r>
              <a:rPr lang="en-US" sz="2400">
                <a:latin typeface="Tahoma" pitchFamily="34" charset="0"/>
              </a:rPr>
              <a:t>?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85A1C3-041C-4FEB-B62C-ABFC1515FEB1}"/>
              </a:ext>
            </a:extLst>
          </p:cNvPr>
          <p:cNvSpPr/>
          <p:nvPr/>
        </p:nvSpPr>
        <p:spPr>
          <a:xfrm>
            <a:off x="430506" y="5865904"/>
            <a:ext cx="6705600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4:  5 5 5 5 năng suất 3 cây/ngày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5F1AD-BBF0-4164-853B-EC2D40C583EA}"/>
              </a:ext>
            </a:extLst>
          </p:cNvPr>
          <p:cNvSpPr/>
          <p:nvPr/>
        </p:nvSpPr>
        <p:spPr>
          <a:xfrm>
            <a:off x="430506" y="5306026"/>
            <a:ext cx="789534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3:  8 0 0 4 năng suất 3 cây/ngày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C8EBF-D145-4815-85C0-84AB43102445}"/>
              </a:ext>
            </a:extLst>
          </p:cNvPr>
          <p:cNvSpPr/>
          <p:nvPr/>
        </p:nvSpPr>
        <p:spPr>
          <a:xfrm>
            <a:off x="446548" y="4746148"/>
            <a:ext cx="6439526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2:  5 2 5  năng suất 4 cây/ngày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78AD8-AB81-47F6-AD7E-80E003D002A6}"/>
              </a:ext>
            </a:extLst>
          </p:cNvPr>
          <p:cNvSpPr/>
          <p:nvPr/>
        </p:nvSpPr>
        <p:spPr>
          <a:xfrm>
            <a:off x="446548" y="4146796"/>
            <a:ext cx="6858000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1:  1 2 3 4  năng suất 2 cây/ngày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6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5"/>
            <a:ext cx="8420726" cy="4749385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u="sng">
                <a:latin typeface="Tahoma" pitchFamily="34" charset="0"/>
              </a:rPr>
              <a:t>Tối </a:t>
            </a:r>
            <a:r>
              <a:rPr lang="vi-VN" sz="2400" u="sng">
                <a:latin typeface="Tahoma" pitchFamily="34" charset="0"/>
              </a:rPr>
              <a:t>ư</a:t>
            </a:r>
            <a:r>
              <a:rPr lang="en-US" sz="2400" u="sng">
                <a:latin typeface="Tahoma" pitchFamily="34" charset="0"/>
              </a:rPr>
              <a:t>u cục bộ: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 ngày i thu hoạch tối đa các cây chín trong ngày i-1. Nếu hết cây chín trong ngày i-1 thì mới chuyển sang các cây chín trong ngày i.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29DB0-1E10-4567-BD7E-ADBF947A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8F04-4869-43A5-9E2B-742B3C7D2C1C}"/>
              </a:ext>
            </a:extLst>
          </p:cNvPr>
          <p:cNvSpPr/>
          <p:nvPr/>
        </p:nvSpPr>
        <p:spPr>
          <a:xfrm>
            <a:off x="346023" y="1066800"/>
            <a:ext cx="8763000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int soCay = 0, 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a[0] = 0; a[n+1] =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for(int i=1; i&lt;=n+1; i++)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if (a[i-1] &gt;= m) soCay += m;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else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soCay+= a[i-1];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z = m – a[i-1];	// số cây tối đa ngày i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if (z &gt; a[i]) soCay += a[i];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else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	soCay+= z;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	a[i] -= z;	// ngày i+1 có thể thu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}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}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24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54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000" b="1">
                <a:latin typeface="Tahoma" pitchFamily="34" charset="0"/>
              </a:rPr>
              <a:t>3. Đổ xăng</a:t>
            </a:r>
            <a:endParaRPr lang="en-US" sz="30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535" y="1327767"/>
            <a:ext cx="8192125" cy="2819400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itchFamily="34" charset="0"/>
              </a:rPr>
              <a:t>Có n thành phố trên đ</a:t>
            </a:r>
            <a:r>
              <a:rPr lang="vi-VN" sz="2400">
                <a:latin typeface="Tahoma" pitchFamily="34" charset="0"/>
              </a:rPr>
              <a:t>ư</a:t>
            </a:r>
            <a:r>
              <a:rPr lang="en-US" sz="2400">
                <a:latin typeface="Tahoma" pitchFamily="34" charset="0"/>
              </a:rPr>
              <a:t>ờng thẳng đ</a:t>
            </a:r>
            <a:r>
              <a:rPr lang="vi-VN" sz="2400">
                <a:latin typeface="Tahoma" pitchFamily="34" charset="0"/>
              </a:rPr>
              <a:t>ư</a:t>
            </a:r>
            <a:r>
              <a:rPr lang="en-US" sz="2400">
                <a:latin typeface="Tahoma" pitchFamily="34" charset="0"/>
              </a:rPr>
              <a:t>ợc đánh số từ 1 đến n. Thành phố i cách thành phố i+1 khoảng cách a</a:t>
            </a:r>
            <a:r>
              <a:rPr lang="en-US" sz="2400" baseline="-25000">
                <a:latin typeface="Tahoma" pitchFamily="34" charset="0"/>
              </a:rPr>
              <a:t>i</a:t>
            </a:r>
            <a:r>
              <a:rPr lang="en-US" sz="2400">
                <a:latin typeface="Tahoma" pitchFamily="34" charset="0"/>
              </a:rPr>
              <a:t> kilomét. Giá xăng bán tại thành phố i là x</a:t>
            </a:r>
            <a:r>
              <a:rPr lang="en-US" sz="2400" baseline="-25000">
                <a:latin typeface="Tahoma" pitchFamily="34" charset="0"/>
              </a:rPr>
              <a:t>i</a:t>
            </a:r>
            <a:r>
              <a:rPr lang="en-US" sz="2400">
                <a:latin typeface="Tahoma" pitchFamily="34" charset="0"/>
              </a:rPr>
              <a:t> đồng. 1 lít xăng chạy đ</a:t>
            </a:r>
            <a:r>
              <a:rPr lang="vi-VN" sz="2400">
                <a:latin typeface="Tahoma" pitchFamily="34" charset="0"/>
              </a:rPr>
              <a:t>ư</a:t>
            </a:r>
            <a:r>
              <a:rPr lang="en-US" sz="2400">
                <a:latin typeface="Tahoma" pitchFamily="34" charset="0"/>
              </a:rPr>
              <a:t>ợc 1 km.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sz="2400">
              <a:latin typeface="Tahoma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itchFamily="34" charset="0"/>
              </a:rPr>
              <a:t>Xuất phát từ thành phố 1 và ch</a:t>
            </a:r>
            <a:r>
              <a:rPr lang="vi-VN" sz="2400">
                <a:latin typeface="Tahoma" pitchFamily="34" charset="0"/>
              </a:rPr>
              <a:t>ư</a:t>
            </a:r>
            <a:r>
              <a:rPr lang="en-US" sz="2400">
                <a:latin typeface="Tahoma" pitchFamily="34" charset="0"/>
              </a:rPr>
              <a:t>a có xăng. Tính số tiền bé nhất có thể mua xăng để đi từ thành phố 1 đến n.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0CF6CB-38A3-437E-AA7A-4681DAF3FFFF}"/>
              </a:ext>
            </a:extLst>
          </p:cNvPr>
          <p:cNvSpPr/>
          <p:nvPr/>
        </p:nvSpPr>
        <p:spPr>
          <a:xfrm>
            <a:off x="1219200" y="53831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E12C4-3620-4772-93B7-5C2DC7A35AAC}"/>
              </a:ext>
            </a:extLst>
          </p:cNvPr>
          <p:cNvCxnSpPr>
            <a:cxnSpLocks/>
          </p:cNvCxnSpPr>
          <p:nvPr/>
        </p:nvCxnSpPr>
        <p:spPr>
          <a:xfrm flipV="1">
            <a:off x="1405078" y="5503132"/>
            <a:ext cx="6035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9320AE-6562-455E-90DF-DDE01234DA42}"/>
              </a:ext>
            </a:extLst>
          </p:cNvPr>
          <p:cNvSpPr/>
          <p:nvPr/>
        </p:nvSpPr>
        <p:spPr>
          <a:xfrm>
            <a:off x="2743200" y="538849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6F8A3C-1655-4C0E-8E24-FC032F3A5B00}"/>
              </a:ext>
            </a:extLst>
          </p:cNvPr>
          <p:cNvSpPr/>
          <p:nvPr/>
        </p:nvSpPr>
        <p:spPr>
          <a:xfrm>
            <a:off x="4267200" y="53938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171566-D613-4018-8622-FCEC808F5336}"/>
              </a:ext>
            </a:extLst>
          </p:cNvPr>
          <p:cNvSpPr/>
          <p:nvPr/>
        </p:nvSpPr>
        <p:spPr>
          <a:xfrm>
            <a:off x="5791200" y="53992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4EFF61-9514-4F36-8982-EF67823194C9}"/>
              </a:ext>
            </a:extLst>
          </p:cNvPr>
          <p:cNvSpPr/>
          <p:nvPr/>
        </p:nvSpPr>
        <p:spPr>
          <a:xfrm>
            <a:off x="7315200" y="54046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E843D-4202-4037-9C99-ADFC01D51F8F}"/>
              </a:ext>
            </a:extLst>
          </p:cNvPr>
          <p:cNvSpPr txBox="1"/>
          <p:nvPr/>
        </p:nvSpPr>
        <p:spPr>
          <a:xfrm>
            <a:off x="6324600" y="5992700"/>
            <a:ext cx="9906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 km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56EF2-842D-458E-A094-9B3054E8EF18}"/>
              </a:ext>
            </a:extLst>
          </p:cNvPr>
          <p:cNvSpPr txBox="1"/>
          <p:nvPr/>
        </p:nvSpPr>
        <p:spPr>
          <a:xfrm>
            <a:off x="4762500" y="6006250"/>
            <a:ext cx="9906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 km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4D87C-6B47-4EAB-8D93-6F3926D60B1C}"/>
              </a:ext>
            </a:extLst>
          </p:cNvPr>
          <p:cNvSpPr txBox="1"/>
          <p:nvPr/>
        </p:nvSpPr>
        <p:spPr>
          <a:xfrm>
            <a:off x="3200400" y="6019800"/>
            <a:ext cx="9906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 km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0D480B-C375-4BAB-8E00-9F904CE427BD}"/>
              </a:ext>
            </a:extLst>
          </p:cNvPr>
          <p:cNvSpPr txBox="1"/>
          <p:nvPr/>
        </p:nvSpPr>
        <p:spPr>
          <a:xfrm>
            <a:off x="1638300" y="6033350"/>
            <a:ext cx="9906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 km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BAA7E-E417-4173-B02E-DCF2E06F4EFE}"/>
              </a:ext>
            </a:extLst>
          </p:cNvPr>
          <p:cNvSpPr txBox="1"/>
          <p:nvPr/>
        </p:nvSpPr>
        <p:spPr>
          <a:xfrm>
            <a:off x="1143000" y="4773500"/>
            <a:ext cx="3048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8F6DA-900B-4A08-B51F-B3111A29B6D9}"/>
              </a:ext>
            </a:extLst>
          </p:cNvPr>
          <p:cNvSpPr txBox="1"/>
          <p:nvPr/>
        </p:nvSpPr>
        <p:spPr>
          <a:xfrm>
            <a:off x="2743200" y="4773500"/>
            <a:ext cx="3048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B26FA-1CBD-4596-BDED-0ECCF766BCCC}"/>
              </a:ext>
            </a:extLst>
          </p:cNvPr>
          <p:cNvSpPr txBox="1"/>
          <p:nvPr/>
        </p:nvSpPr>
        <p:spPr>
          <a:xfrm>
            <a:off x="4209736" y="4773500"/>
            <a:ext cx="3048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53770-78D0-4FA1-BCC6-F99ADF068BEA}"/>
              </a:ext>
            </a:extLst>
          </p:cNvPr>
          <p:cNvSpPr txBox="1"/>
          <p:nvPr/>
        </p:nvSpPr>
        <p:spPr>
          <a:xfrm>
            <a:off x="5753100" y="4773500"/>
            <a:ext cx="3048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29997-C31A-4375-919D-6402ECD9E2B2}"/>
              </a:ext>
            </a:extLst>
          </p:cNvPr>
          <p:cNvSpPr txBox="1"/>
          <p:nvPr/>
        </p:nvSpPr>
        <p:spPr>
          <a:xfrm>
            <a:off x="7219636" y="4773500"/>
            <a:ext cx="304800" cy="3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711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5"/>
            <a:ext cx="8420726" cy="2006185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u="sng">
                <a:latin typeface="Tahoma" pitchFamily="34" charset="0"/>
              </a:rPr>
              <a:t>Tối </a:t>
            </a:r>
            <a:r>
              <a:rPr lang="vi-VN" sz="2400" u="sng">
                <a:latin typeface="Tahoma" pitchFamily="34" charset="0"/>
              </a:rPr>
              <a:t>ư</a:t>
            </a:r>
            <a:r>
              <a:rPr lang="en-US" sz="2400" u="sng">
                <a:latin typeface="Tahoma" pitchFamily="34" charset="0"/>
              </a:rPr>
              <a:t>u cục bộ: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phố hiện tại là X, tìm thành phố Y gần nhất mà có giá xăng rẻ h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thành phố X. Tại X chỉ mua vừa đủ xăng để chạy tới Y.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29DB0-1E10-4567-BD7E-ADBF947A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8F04-4869-43A5-9E2B-742B3C7D2C1C}"/>
              </a:ext>
            </a:extLst>
          </p:cNvPr>
          <p:cNvSpPr/>
          <p:nvPr/>
        </p:nvSpPr>
        <p:spPr>
          <a:xfrm>
            <a:off x="394741" y="1155241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x[n] = 0;        // xăng tại tp n là rẻ nhất</a:t>
            </a:r>
          </a:p>
          <a:p>
            <a:pPr marL="342900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int soTien = 0;</a:t>
            </a:r>
          </a:p>
          <a:p>
            <a:pPr marL="342900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int i = 1;  	// thành phố hiện tại</a:t>
            </a:r>
          </a:p>
          <a:p>
            <a:pPr marL="342900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while (i&lt;n)	// ch</a:t>
            </a:r>
            <a:r>
              <a:rPr lang="vi-VN" sz="2400">
                <a:latin typeface="Consolas" pitchFamily="49" charset="0"/>
              </a:rPr>
              <a:t>ư</a:t>
            </a:r>
            <a:r>
              <a:rPr lang="en-US" sz="2400">
                <a:latin typeface="Consolas" pitchFamily="49" charset="0"/>
              </a:rPr>
              <a:t>a đến đích</a:t>
            </a:r>
          </a:p>
          <a:p>
            <a:pPr marL="342900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{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int j = i+1;			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int sokm = b[i];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while(x[j] &gt; x[i]) 	// xăng tại j mắc h</a:t>
            </a:r>
            <a:r>
              <a:rPr lang="vi-VN" sz="2400">
                <a:latin typeface="Consolas" pitchFamily="49" charset="0"/>
              </a:rPr>
              <a:t>ơ</a:t>
            </a:r>
            <a:r>
              <a:rPr lang="en-US" sz="2400">
                <a:latin typeface="Consolas" pitchFamily="49" charset="0"/>
              </a:rPr>
              <a:t>n tại i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{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	sokm += b[j];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	j++;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 	 soTien += sokm*x[i];  // mua đủ xăng chạy đến j</a:t>
            </a:r>
          </a:p>
          <a:p>
            <a:pPr marL="342900" indent="-342900">
              <a:spcBef>
                <a:spcPts val="0"/>
              </a:spcBef>
            </a:pPr>
            <a:r>
              <a:rPr lang="en-US" sz="2400">
                <a:latin typeface="Consolas" pitchFamily="49" charset="0"/>
              </a:rPr>
              <a:t>	 i = j;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40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000">
                <a:latin typeface="Tahoma" pitchFamily="34" charset="0"/>
              </a:rPr>
              <a:t>4</a:t>
            </a:r>
            <a:r>
              <a:rPr lang="en-US" sz="3000" b="1">
                <a:latin typeface="Tahoma" pitchFamily="34" charset="0"/>
              </a:rPr>
              <a:t>. Nối chuỗi xích</a:t>
            </a:r>
            <a:endParaRPr lang="en-US" sz="30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535" y="1327768"/>
            <a:ext cx="8192125" cy="1339232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dirty="0" err="1">
                <a:latin typeface="Tahoma" pitchFamily="34" charset="0"/>
              </a:rPr>
              <a:t>Có</a:t>
            </a:r>
            <a:r>
              <a:rPr lang="en-US" sz="2400" dirty="0">
                <a:latin typeface="Tahoma" pitchFamily="34" charset="0"/>
              </a:rPr>
              <a:t> n </a:t>
            </a:r>
            <a:r>
              <a:rPr lang="en-US" sz="2400" dirty="0" err="1">
                <a:latin typeface="Tahoma" pitchFamily="34" charset="0"/>
              </a:rPr>
              <a:t>chuỗi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xích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với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</a:rPr>
              <a:t> l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ợng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mắc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xích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lần</a:t>
            </a:r>
            <a:r>
              <a:rPr lang="en-US" sz="2400" dirty="0">
                <a:latin typeface="Tahoma" pitchFamily="34" charset="0"/>
              </a:rPr>
              <a:t> l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ợt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là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a</a:t>
            </a:r>
            <a:r>
              <a:rPr lang="en-US" sz="2400" baseline="-25000" dirty="0" err="1">
                <a:latin typeface="Tahoma" pitchFamily="34" charset="0"/>
              </a:rPr>
              <a:t>1</a:t>
            </a:r>
            <a:r>
              <a:rPr lang="en-US" sz="2400" dirty="0">
                <a:latin typeface="Tahoma" pitchFamily="34" charset="0"/>
              </a:rPr>
              <a:t>, </a:t>
            </a:r>
            <a:r>
              <a:rPr lang="en-US" sz="2400" dirty="0" err="1">
                <a:latin typeface="Tahoma" pitchFamily="34" charset="0"/>
              </a:rPr>
              <a:t>a</a:t>
            </a:r>
            <a:r>
              <a:rPr lang="en-US" sz="2400" baseline="-25000" dirty="0" err="1">
                <a:latin typeface="Tahoma" pitchFamily="34" charset="0"/>
              </a:rPr>
              <a:t>2</a:t>
            </a:r>
            <a:r>
              <a:rPr lang="en-US" sz="2400" dirty="0">
                <a:latin typeface="Tahoma" pitchFamily="34" charset="0"/>
              </a:rPr>
              <a:t>, ... a</a:t>
            </a:r>
            <a:r>
              <a:rPr lang="en-US" sz="2400" baseline="-25000" dirty="0">
                <a:latin typeface="Tahoma" pitchFamily="34" charset="0"/>
              </a:rPr>
              <a:t>n</a:t>
            </a:r>
            <a:r>
              <a:rPr lang="en-US" sz="2400" dirty="0">
                <a:latin typeface="Tahoma" pitchFamily="34" charset="0"/>
              </a:rPr>
              <a:t>.  </a:t>
            </a:r>
            <a:r>
              <a:rPr lang="en-US" sz="2400" dirty="0" err="1">
                <a:latin typeface="Tahoma" pitchFamily="34" charset="0"/>
              </a:rPr>
              <a:t>Cần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nối</a:t>
            </a:r>
            <a:r>
              <a:rPr lang="en-US" sz="2400" dirty="0">
                <a:latin typeface="Tahoma" pitchFamily="34" charset="0"/>
              </a:rPr>
              <a:t> n </a:t>
            </a:r>
            <a:r>
              <a:rPr lang="en-US" sz="2400" dirty="0" err="1">
                <a:latin typeface="Tahoma" pitchFamily="34" charset="0"/>
              </a:rPr>
              <a:t>chuỗi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xích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trên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lại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với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nhau</a:t>
            </a:r>
            <a:r>
              <a:rPr lang="en-US" sz="2400" dirty="0">
                <a:latin typeface="Tahoma" pitchFamily="34" charset="0"/>
              </a:rPr>
              <a:t>. </a:t>
            </a:r>
            <a:r>
              <a:rPr lang="en-US" sz="2400" dirty="0" err="1">
                <a:latin typeface="Tahoma" pitchFamily="34" charset="0"/>
              </a:rPr>
              <a:t>Hỏi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mắc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xích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ít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nhất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cần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tháo</a:t>
            </a:r>
            <a:r>
              <a:rPr lang="en-US" sz="2400" dirty="0">
                <a:latin typeface="Tahoma" pitchFamily="34" charset="0"/>
              </a:rPr>
              <a:t> ra </a:t>
            </a:r>
            <a:r>
              <a:rPr lang="en-US" sz="2400" dirty="0" err="1">
                <a:latin typeface="Tahoma" pitchFamily="34" charset="0"/>
              </a:rPr>
              <a:t>hàn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lại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là</a:t>
            </a:r>
            <a:r>
              <a:rPr lang="en-US" sz="2400" dirty="0">
                <a:latin typeface="Tahoma" pitchFamily="34" charset="0"/>
              </a:rPr>
              <a:t> bao </a:t>
            </a:r>
            <a:r>
              <a:rPr lang="en-US" sz="2400" dirty="0" err="1">
                <a:latin typeface="Tahoma" pitchFamily="34" charset="0"/>
              </a:rPr>
              <a:t>nhiêu</a:t>
            </a:r>
            <a:r>
              <a:rPr lang="en-US" sz="2400" dirty="0">
                <a:latin typeface="Tahoma" pitchFamily="34" charset="0"/>
              </a:rPr>
              <a:t>.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1531B7-D811-41E5-A1B9-AA164FFB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21950"/>
            <a:ext cx="4477650" cy="180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335E7345-5DE4-4A0D-ADF4-AFB48A2A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1" y="2851769"/>
            <a:ext cx="2819400" cy="50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0" i="0" u="none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u="sng" kern="0" dirty="0" err="1">
                <a:latin typeface="Tahoma" pitchFamily="34" charset="0"/>
              </a:rPr>
              <a:t>Tiếp</a:t>
            </a:r>
            <a:r>
              <a:rPr lang="en-US" sz="2400" u="sng" kern="0" dirty="0">
                <a:latin typeface="Tahoma" pitchFamily="34" charset="0"/>
              </a:rPr>
              <a:t> </a:t>
            </a:r>
            <a:r>
              <a:rPr lang="en-US" sz="2400" u="sng" kern="0" dirty="0" err="1">
                <a:latin typeface="Tahoma" pitchFamily="34" charset="0"/>
              </a:rPr>
              <a:t>cận</a:t>
            </a:r>
            <a:r>
              <a:rPr lang="en-US" sz="2400" u="sng" kern="0" dirty="0">
                <a:latin typeface="Tahoma" pitchFamily="34" charset="0"/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24926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000" b="1" dirty="0">
                <a:latin typeface="Tahoma" pitchFamily="34" charset="0"/>
              </a:rPr>
              <a:t>I</a:t>
            </a:r>
            <a:r>
              <a:rPr lang="en-US" sz="3000" b="1">
                <a:latin typeface="Tahoma" pitchFamily="34" charset="0"/>
              </a:rPr>
              <a:t>. Gi</a:t>
            </a:r>
            <a:r>
              <a:rPr lang="en-US" sz="3000">
                <a:latin typeface="Tahoma" pitchFamily="34" charset="0"/>
              </a:rPr>
              <a:t>ới thiệu ph</a:t>
            </a:r>
            <a:r>
              <a:rPr lang="vi-VN" sz="3000">
                <a:latin typeface="Tahoma" pitchFamily="34" charset="0"/>
              </a:rPr>
              <a:t>ư</a:t>
            </a:r>
            <a:r>
              <a:rPr lang="en-US" sz="3000">
                <a:latin typeface="Tahoma" pitchFamily="34" charset="0"/>
              </a:rPr>
              <a:t>ơng pháp tham lam</a:t>
            </a:r>
            <a:endParaRPr lang="en-US" sz="30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095" y="1295400"/>
            <a:ext cx="8422105" cy="5410200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bài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toán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thể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vét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cạn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vì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đủ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thời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gian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.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b="1" dirty="0">
                <a:latin typeface="Tahoma" pitchFamily="34" charset="0"/>
              </a:rPr>
              <a:t>Greedy Algorithms.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dụ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1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Rút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ATM.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Trong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ATM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rất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nhiều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khác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nhau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: 1000, 2000, 5000, 10.000, 20.000, 50.000, 100.000.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muốn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rút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số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M.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Hỏi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phải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nhả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ra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ít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nhất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bao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nhiêu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?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M= 16.000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M= 45.000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M= 128.000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69D994-1CEC-4378-BA35-1DE49157A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2819400" cy="50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0" i="0" u="none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u="sng" kern="0" dirty="0" err="1">
                <a:latin typeface="Tahoma" pitchFamily="34" charset="0"/>
              </a:rPr>
              <a:t>Tiếp</a:t>
            </a:r>
            <a:r>
              <a:rPr lang="en-US" sz="2400" u="sng" kern="0" dirty="0">
                <a:latin typeface="Tahoma" pitchFamily="34" charset="0"/>
              </a:rPr>
              <a:t> </a:t>
            </a:r>
            <a:r>
              <a:rPr lang="en-US" sz="2400" u="sng" kern="0" dirty="0" err="1">
                <a:latin typeface="Tahoma" pitchFamily="34" charset="0"/>
              </a:rPr>
              <a:t>cận</a:t>
            </a:r>
            <a:r>
              <a:rPr lang="en-US" sz="2400" u="sng" kern="0" dirty="0">
                <a:latin typeface="Tahoma" pitchFamily="34" charset="0"/>
              </a:rPr>
              <a:t> 2: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D4774B-4A96-48DB-B350-5DC6AE57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4114800" cy="26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3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420726" cy="2362197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u="sng" dirty="0" err="1">
                <a:latin typeface="Tahoma" pitchFamily="34" charset="0"/>
              </a:rPr>
              <a:t>Tối</a:t>
            </a:r>
            <a:r>
              <a:rPr lang="en-US" sz="2400" u="sng" dirty="0">
                <a:latin typeface="Tahoma" pitchFamily="34" charset="0"/>
              </a:rPr>
              <a:t> </a:t>
            </a:r>
            <a:r>
              <a:rPr lang="vi-VN" sz="2400" u="sng" dirty="0">
                <a:latin typeface="Tahoma" pitchFamily="34" charset="0"/>
              </a:rPr>
              <a:t>ư</a:t>
            </a:r>
            <a:r>
              <a:rPr lang="en-US" sz="2400" u="sng" dirty="0">
                <a:latin typeface="Tahoma" pitchFamily="34" charset="0"/>
              </a:rPr>
              <a:t>u </a:t>
            </a:r>
            <a:r>
              <a:rPr lang="en-US" sz="2400" u="sng" dirty="0" err="1">
                <a:latin typeface="Tahoma" pitchFamily="34" charset="0"/>
              </a:rPr>
              <a:t>cục</a:t>
            </a:r>
            <a:r>
              <a:rPr lang="en-US" sz="2400" u="sng" dirty="0">
                <a:latin typeface="Tahoma" pitchFamily="34" charset="0"/>
              </a:rPr>
              <a:t> </a:t>
            </a:r>
            <a:r>
              <a:rPr lang="en-US" sz="2400" u="sng" dirty="0" err="1">
                <a:latin typeface="Tahoma" pitchFamily="34" charset="0"/>
              </a:rPr>
              <a:t>bộ</a:t>
            </a:r>
            <a:r>
              <a:rPr lang="en-US" sz="2400" u="sng" dirty="0">
                <a:latin typeface="Tahoma" pitchFamily="34" charset="0"/>
              </a:rPr>
              <a:t>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chuỗi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xích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nhất, giả sử có m mắc xích: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m &gt;= n-1: tháo đúng n-1 mắc xích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m &lt; n-1: tháo hết m mắc xích nối đ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m+1 chuỗi. Còn lại n –1 – (m+1) + 1 = n – 1 - m chuỗi cần nối.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Tahoma" pitchFamily="34" charset="0"/>
              </a:rPr>
              <a:t>5</a:t>
            </a:r>
            <a:r>
              <a:rPr lang="en-US" sz="3000" b="1" dirty="0">
                <a:latin typeface="Tahoma" pitchFamily="34" charset="0"/>
              </a:rPr>
              <a:t>. Qua </a:t>
            </a:r>
            <a:r>
              <a:rPr lang="en-US" sz="3000" b="1" dirty="0" err="1">
                <a:latin typeface="Tahoma" pitchFamily="34" charset="0"/>
              </a:rPr>
              <a:t>cầu</a:t>
            </a:r>
            <a:endParaRPr lang="en-US" sz="30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535" y="1327767"/>
            <a:ext cx="8192125" cy="4158633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 dirty="0" err="1">
                <a:latin typeface="Tahoma" pitchFamily="34" charset="0"/>
              </a:rPr>
              <a:t>Có</a:t>
            </a:r>
            <a:r>
              <a:rPr lang="en-US" sz="2400" dirty="0">
                <a:latin typeface="Tahoma" pitchFamily="34" charset="0"/>
              </a:rPr>
              <a:t> n ng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ời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đi</a:t>
            </a:r>
            <a:r>
              <a:rPr lang="en-US" sz="2400" dirty="0">
                <a:latin typeface="Tahoma" pitchFamily="34" charset="0"/>
              </a:rPr>
              <a:t> qua </a:t>
            </a:r>
            <a:r>
              <a:rPr lang="en-US" sz="2400" dirty="0" err="1">
                <a:latin typeface="Tahoma" pitchFamily="34" charset="0"/>
              </a:rPr>
              <a:t>cầu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trong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đêm</a:t>
            </a:r>
            <a:r>
              <a:rPr lang="en-US" sz="2400" dirty="0">
                <a:latin typeface="Tahoma" pitchFamily="34" charset="0"/>
              </a:rPr>
              <a:t>. Ng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ời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với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tốc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độ</a:t>
            </a:r>
            <a:r>
              <a:rPr lang="en-US" sz="2400" dirty="0">
                <a:latin typeface="Tahoma" pitchFamily="34" charset="0"/>
              </a:rPr>
              <a:t> a</a:t>
            </a:r>
            <a:r>
              <a:rPr lang="en-US" sz="2400" baseline="-25000" dirty="0">
                <a:latin typeface="Tahoma" pitchFamily="34" charset="0"/>
              </a:rPr>
              <a:t>i</a:t>
            </a:r>
            <a:r>
              <a:rPr lang="en-US" sz="2400" dirty="0">
                <a:latin typeface="Tahoma" pitchFamily="34" charset="0"/>
              </a:rPr>
              <a:t>. </a:t>
            </a:r>
            <a:r>
              <a:rPr lang="en-US" sz="2400" dirty="0" err="1">
                <a:latin typeface="Tahoma" pitchFamily="34" charset="0"/>
              </a:rPr>
              <a:t>Tối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đa</a:t>
            </a:r>
            <a:r>
              <a:rPr lang="en-US" sz="2400" dirty="0">
                <a:latin typeface="Tahoma" pitchFamily="34" charset="0"/>
              </a:rPr>
              <a:t> 2 ng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ời</a:t>
            </a:r>
            <a:r>
              <a:rPr lang="en-US" sz="2400" dirty="0">
                <a:latin typeface="Tahoma" pitchFamily="34" charset="0"/>
              </a:rPr>
              <a:t> qua </a:t>
            </a:r>
            <a:r>
              <a:rPr lang="en-US" sz="2400" dirty="0" err="1">
                <a:latin typeface="Tahoma" pitchFamily="34" charset="0"/>
              </a:rPr>
              <a:t>cầu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cùng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lúc</a:t>
            </a:r>
            <a:r>
              <a:rPr lang="en-US" sz="2400" dirty="0">
                <a:latin typeface="Tahoma" pitchFamily="34" charset="0"/>
              </a:rPr>
              <a:t>. 2 ng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ời</a:t>
            </a:r>
            <a:r>
              <a:rPr lang="en-US" sz="2400" dirty="0">
                <a:latin typeface="Tahoma" pitchFamily="34" charset="0"/>
              </a:rPr>
              <a:t> qua </a:t>
            </a:r>
            <a:r>
              <a:rPr lang="en-US" sz="2400" dirty="0" err="1">
                <a:latin typeface="Tahoma" pitchFamily="34" charset="0"/>
              </a:rPr>
              <a:t>thì</a:t>
            </a:r>
            <a:r>
              <a:rPr lang="en-US" sz="2400" dirty="0">
                <a:latin typeface="Tahoma" pitchFamily="34" charset="0"/>
              </a:rPr>
              <a:t> 1 ng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ời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phải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cầm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đèn</a:t>
            </a:r>
            <a:r>
              <a:rPr lang="en-US" sz="2400" dirty="0">
                <a:latin typeface="Tahoma" pitchFamily="34" charset="0"/>
              </a:rPr>
              <a:t> quay </a:t>
            </a:r>
            <a:r>
              <a:rPr lang="en-US" sz="2400" dirty="0" err="1">
                <a:latin typeface="Tahoma" pitchFamily="34" charset="0"/>
              </a:rPr>
              <a:t>trở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về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để</a:t>
            </a:r>
            <a:r>
              <a:rPr lang="en-US" sz="2400" dirty="0">
                <a:latin typeface="Tahoma" pitchFamily="34" charset="0"/>
              </a:rPr>
              <a:t> ng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ời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khác</a:t>
            </a:r>
            <a:r>
              <a:rPr lang="en-US" sz="2400" dirty="0">
                <a:latin typeface="Tahoma" pitchFamily="34" charset="0"/>
              </a:rPr>
              <a:t> qua. </a:t>
            </a:r>
            <a:r>
              <a:rPr lang="en-US" sz="2400" dirty="0" err="1">
                <a:latin typeface="Tahoma" pitchFamily="34" charset="0"/>
              </a:rPr>
              <a:t>Hỏi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thời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gian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nhanh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nhất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để</a:t>
            </a:r>
            <a:r>
              <a:rPr lang="en-US" sz="2400" dirty="0">
                <a:latin typeface="Tahoma" pitchFamily="34" charset="0"/>
              </a:rPr>
              <a:t> n ng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 err="1">
                <a:latin typeface="Tahoma" pitchFamily="34" charset="0"/>
              </a:rPr>
              <a:t>ời</a:t>
            </a:r>
            <a:r>
              <a:rPr lang="en-US" sz="2400" dirty="0">
                <a:latin typeface="Tahoma" pitchFamily="34" charset="0"/>
              </a:rPr>
              <a:t> qua </a:t>
            </a:r>
            <a:r>
              <a:rPr lang="en-US" sz="2400" dirty="0" err="1">
                <a:latin typeface="Tahoma" pitchFamily="34" charset="0"/>
              </a:rPr>
              <a:t>hết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cầu</a:t>
            </a:r>
            <a:r>
              <a:rPr lang="en-US" sz="2400" dirty="0">
                <a:latin typeface="Tahoma" pitchFamily="34" charset="0"/>
              </a:rPr>
              <a:t>.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sz="2400" dirty="0">
              <a:latin typeface="Tahoma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 1 3 6 8 12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www.enigmatum.com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Enigmatum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/flash/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logic3falls.swf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1 3 8 12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69D994-1CEC-4378-BA35-1DE49157A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78486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0" i="0" u="none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u="sng" kern="0" dirty="0" err="1">
                <a:latin typeface="Tahoma" pitchFamily="34" charset="0"/>
              </a:rPr>
              <a:t>Tiếp</a:t>
            </a:r>
            <a:r>
              <a:rPr lang="en-US" sz="2400" u="sng" kern="0" dirty="0">
                <a:latin typeface="Tahoma" pitchFamily="34" charset="0"/>
              </a:rPr>
              <a:t> </a:t>
            </a:r>
            <a:r>
              <a:rPr lang="en-US" sz="2400" u="sng" kern="0" dirty="0" err="1">
                <a:latin typeface="Tahoma" pitchFamily="34" charset="0"/>
              </a:rPr>
              <a:t>cận</a:t>
            </a:r>
            <a:r>
              <a:rPr lang="en-US" sz="2400" u="sng" kern="0" dirty="0">
                <a:latin typeface="Tahoma" pitchFamily="34" charset="0"/>
              </a:rPr>
              <a:t> 1: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cử</a:t>
            </a:r>
            <a:r>
              <a:rPr lang="en-US" sz="2400" kern="0" dirty="0">
                <a:latin typeface="Tahoma" pitchFamily="34" charset="0"/>
              </a:rPr>
              <a:t> ng</a:t>
            </a:r>
            <a:r>
              <a:rPr lang="vi-VN" sz="2400" kern="0" dirty="0">
                <a:latin typeface="Tahoma" pitchFamily="34" charset="0"/>
              </a:rPr>
              <a:t>ư</a:t>
            </a:r>
            <a:r>
              <a:rPr lang="en-US" sz="2400" kern="0" dirty="0" err="1">
                <a:latin typeface="Tahoma" pitchFamily="34" charset="0"/>
              </a:rPr>
              <a:t>ời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đi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nhanh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nhất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làm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giao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liên</a:t>
            </a:r>
            <a:r>
              <a:rPr lang="en-US" sz="2400" kern="0" dirty="0">
                <a:latin typeface="Tahoma" pitchFamily="34" charset="0"/>
              </a:rPr>
              <a:t>, </a:t>
            </a:r>
            <a:r>
              <a:rPr lang="en-US" sz="2400" kern="0" dirty="0" err="1">
                <a:latin typeface="Tahoma" pitchFamily="34" charset="0"/>
              </a:rPr>
              <a:t>dẫn</a:t>
            </a:r>
            <a:r>
              <a:rPr lang="en-US" sz="2400" kern="0" dirty="0">
                <a:latin typeface="Tahoma" pitchFamily="34" charset="0"/>
              </a:rPr>
              <a:t> ng</a:t>
            </a:r>
            <a:r>
              <a:rPr lang="vi-VN" sz="2400" kern="0" dirty="0">
                <a:latin typeface="Tahoma" pitchFamily="34" charset="0"/>
              </a:rPr>
              <a:t>ư</a:t>
            </a:r>
            <a:r>
              <a:rPr lang="en-US" sz="2400" kern="0" dirty="0" err="1">
                <a:latin typeface="Tahoma" pitchFamily="34" charset="0"/>
              </a:rPr>
              <a:t>ời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khác</a:t>
            </a:r>
            <a:r>
              <a:rPr lang="en-US" sz="2400" kern="0" dirty="0">
                <a:latin typeface="Tahoma" pitchFamily="34" charset="0"/>
              </a:rPr>
              <a:t> qua </a:t>
            </a:r>
            <a:r>
              <a:rPr lang="en-US" sz="2400" kern="0" dirty="0" err="1">
                <a:latin typeface="Tahoma" pitchFamily="34" charset="0"/>
              </a:rPr>
              <a:t>cầu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và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cầm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đèn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về</a:t>
            </a:r>
            <a:endParaRPr lang="en-US" sz="2400" kern="0" dirty="0">
              <a:latin typeface="Tahoma" pitchFamily="34" charset="0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u="sng" kern="0" dirty="0">
                <a:latin typeface="Tahoma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FB3907-E8A5-4815-9B7A-A8A7011EC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95547"/>
            <a:ext cx="78486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0" i="0" u="none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u="sng" kern="0" dirty="0" err="1">
                <a:latin typeface="Tahoma" pitchFamily="34" charset="0"/>
              </a:rPr>
              <a:t>Tiếp</a:t>
            </a:r>
            <a:r>
              <a:rPr lang="en-US" sz="2400" u="sng" kern="0" dirty="0">
                <a:latin typeface="Tahoma" pitchFamily="34" charset="0"/>
              </a:rPr>
              <a:t> </a:t>
            </a:r>
            <a:r>
              <a:rPr lang="en-US" sz="2400" u="sng" kern="0" dirty="0" err="1">
                <a:latin typeface="Tahoma" pitchFamily="34" charset="0"/>
              </a:rPr>
              <a:t>cận</a:t>
            </a:r>
            <a:r>
              <a:rPr lang="en-US" sz="2400" u="sng" kern="0" dirty="0">
                <a:latin typeface="Tahoma" pitchFamily="34" charset="0"/>
              </a:rPr>
              <a:t> 2:</a:t>
            </a:r>
            <a:r>
              <a:rPr lang="en-US" sz="2400" kern="0" dirty="0">
                <a:latin typeface="Tahoma" pitchFamily="34" charset="0"/>
              </a:rPr>
              <a:t> Cho 2 ng</a:t>
            </a:r>
            <a:r>
              <a:rPr lang="vi-VN" sz="2400" kern="0" dirty="0">
                <a:latin typeface="Tahoma" pitchFamily="34" charset="0"/>
              </a:rPr>
              <a:t>ư</a:t>
            </a:r>
            <a:r>
              <a:rPr lang="en-US" sz="2400" kern="0" dirty="0" err="1">
                <a:latin typeface="Tahoma" pitchFamily="34" charset="0"/>
              </a:rPr>
              <a:t>ời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đi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chậm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đi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với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nhau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để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cùng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chậm</a:t>
            </a:r>
            <a:r>
              <a:rPr lang="en-US" sz="2400" kern="0" dirty="0">
                <a:latin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</a:rPr>
              <a:t>trong</a:t>
            </a:r>
            <a:r>
              <a:rPr lang="en-US" sz="2400" kern="0" dirty="0">
                <a:latin typeface="Tahoma" pitchFamily="34" charset="0"/>
              </a:rPr>
              <a:t> 1 </a:t>
            </a:r>
            <a:r>
              <a:rPr lang="en-US" sz="2400" kern="0" dirty="0" err="1">
                <a:latin typeface="Tahoma" pitchFamily="34" charset="0"/>
              </a:rPr>
              <a:t>lần</a:t>
            </a:r>
            <a:r>
              <a:rPr lang="en-US" sz="2400" kern="0" dirty="0">
                <a:latin typeface="Tahoma" pitchFamily="34" charset="0"/>
              </a:rPr>
              <a:t>. </a:t>
            </a:r>
          </a:p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u="sng" kern="0" dirty="0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58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ED387-1B29-480D-A925-19A2D67F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F8B7E-5511-46E7-8FE8-D9E0D3BAE0AB}"/>
              </a:ext>
            </a:extLst>
          </p:cNvPr>
          <p:cNvSpPr/>
          <p:nvPr/>
        </p:nvSpPr>
        <p:spPr>
          <a:xfrm>
            <a:off x="481263" y="990600"/>
            <a:ext cx="8369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void ATM(int M)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{	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   int a[] = { 100000, 50000, 20000, 10000,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	 5000, 2000, 1000 };</a:t>
            </a:r>
            <a:endParaRPr lang="en-US" sz="2400" b="1">
              <a:latin typeface="Consolas" pitchFamily="49" charset="0"/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int b[] = { 0, 0, 0, 0, 0, 0, 0 };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int i = 0;		// tờ hiện tại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while (M &gt; 0)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{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if (M &gt;= a[i]) { b[i]++; M-= a[i]; }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else i++;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}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for(i=0; i&lt;7; i++)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   if (b[i] &gt; 0)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cout&lt;&lt;a[i]&lt;&lt;“: ”&lt;&lt;b[i]&lt;&lt;“ tờ”&lt;&lt;endl;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1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7" y="1054307"/>
            <a:ext cx="8192125" cy="4749385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Ví dụ 2</a:t>
            </a: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: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Mua tem.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Trong b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ư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 điện có nhiều con tem trị giá khác nhau: 2300, 2200, 2000, 1700, 1000, 500, 100.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Bì th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ư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cần dán số tem trị giá M đồng. Hỏi số tem cần dán ít nhất là bao nhiêu?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M= 2500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M= 3700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M= 4900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CBCDB-D1DA-4896-A608-29030254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3292141"/>
            <a:ext cx="4838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5"/>
            <a:ext cx="8192125" cy="2844386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dirty="0">
                <a:latin typeface="Tahoma" pitchFamily="34" charset="0"/>
                <a:sym typeface="Wingdings" pitchFamily="2" charset="2"/>
              </a:rPr>
              <a:t>2500 = 2300 + 100 + 100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>
                <a:latin typeface="Tahoma" pitchFamily="34" charset="0"/>
                <a:sym typeface="Wingdings" pitchFamily="2" charset="2"/>
              </a:rPr>
              <a:t>2500 = 2000 + 500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dirty="0">
              <a:latin typeface="Tahoma" pitchFamily="34" charset="0"/>
              <a:sym typeface="Wingdings" pitchFamily="2" charset="2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>
                <a:latin typeface="Tahoma" pitchFamily="34" charset="0"/>
                <a:sym typeface="Wingdings" pitchFamily="2" charset="2"/>
              </a:rPr>
              <a:t>3700 = 2300 + 1400 + 100 + 100 + 100 + 100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>
                <a:latin typeface="Tahoma" pitchFamily="34" charset="0"/>
                <a:sym typeface="Wingdings" pitchFamily="2" charset="2"/>
              </a:rPr>
              <a:t>3700 = 2000 + 1700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4"/>
            <a:ext cx="8192125" cy="4673179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>
                <a:latin typeface="Tahoma" pitchFamily="34" charset="0"/>
                <a:sym typeface="Wingdings" pitchFamily="2" charset="2"/>
              </a:rPr>
              <a:t>Kết luận:</a:t>
            </a:r>
          </a:p>
          <a:p>
            <a:pPr marL="857250" lvl="1" indent="-457200">
              <a:lnSpc>
                <a:spcPct val="110000"/>
              </a:lnSpc>
              <a:buFontTx/>
              <a:buChar char="-"/>
            </a:pPr>
            <a:r>
              <a:rPr lang="en-US">
                <a:latin typeface="Tahoma" pitchFamily="34" charset="0"/>
                <a:sym typeface="Wingdings" pitchFamily="2" charset="2"/>
              </a:rPr>
              <a:t>Trong một số hệ tiền, chúng ta có thể lặp lại việc lấy tờ tiền cao nhất và trừ dần. Kết quả luôn tối </a:t>
            </a:r>
            <a:r>
              <a:rPr lang="vi-VN">
                <a:latin typeface="Tahoma" pitchFamily="34" charset="0"/>
                <a:sym typeface="Wingdings" pitchFamily="2" charset="2"/>
              </a:rPr>
              <a:t>ư</a:t>
            </a:r>
            <a:r>
              <a:rPr lang="en-US">
                <a:latin typeface="Tahoma" pitchFamily="34" charset="0"/>
                <a:sym typeface="Wingdings" pitchFamily="2" charset="2"/>
              </a:rPr>
              <a:t>u.</a:t>
            </a:r>
          </a:p>
          <a:p>
            <a:pPr marL="857250" lvl="1" indent="-457200">
              <a:lnSpc>
                <a:spcPct val="110000"/>
              </a:lnSpc>
              <a:buFontTx/>
              <a:buChar char="-"/>
            </a:pPr>
            <a:r>
              <a:rPr lang="en-US">
                <a:latin typeface="Tahoma" pitchFamily="34" charset="0"/>
                <a:sym typeface="Wingdings" pitchFamily="2" charset="2"/>
              </a:rPr>
              <a:t>Trong một số hệ tiền, kỹ thuật trên không cho kết quả tối </a:t>
            </a:r>
            <a:r>
              <a:rPr lang="vi-VN">
                <a:latin typeface="Tahoma" pitchFamily="34" charset="0"/>
                <a:sym typeface="Wingdings" pitchFamily="2" charset="2"/>
              </a:rPr>
              <a:t>ư</a:t>
            </a:r>
            <a:r>
              <a:rPr lang="en-US">
                <a:latin typeface="Tahoma" pitchFamily="34" charset="0"/>
                <a:sym typeface="Wingdings" pitchFamily="2" charset="2"/>
              </a:rPr>
              <a:t>u.</a:t>
            </a:r>
          </a:p>
          <a:p>
            <a:pPr marL="857250" lvl="1" indent="-457200">
              <a:lnSpc>
                <a:spcPct val="110000"/>
              </a:lnSpc>
              <a:buFontTx/>
              <a:buChar char="-"/>
            </a:pPr>
            <a:r>
              <a:rPr lang="en-US">
                <a:latin typeface="Tahoma" pitchFamily="34" charset="0"/>
                <a:sym typeface="Wingdings" pitchFamily="2" charset="2"/>
              </a:rPr>
              <a:t>Hệ tiền được gọi là chính tắc nếu GREEDY(M) = OPT(M) với mọi M.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>
              <a:latin typeface="Tahoma" pitchFamily="34" charset="0"/>
              <a:sym typeface="Wingdings" pitchFamily="2" charset="2"/>
            </a:endParaRPr>
          </a:p>
          <a:p>
            <a:pPr marL="400050" lvl="1" indent="0">
              <a:lnSpc>
                <a:spcPct val="110000"/>
              </a:lnSpc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6"/>
            <a:ext cx="8192125" cy="3453984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b="1" dirty="0">
                <a:latin typeface="Tahoma" pitchFamily="34" charset="0"/>
              </a:rPr>
              <a:t>Greedy Algorithms.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ơng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pháp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tham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giải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quyết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vấn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đề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bằng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chọn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1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giải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pháp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toán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lớn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về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toán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con.</a:t>
            </a:r>
          </a:p>
          <a:p>
            <a:pPr lvl="1" indent="-342900">
              <a:lnSpc>
                <a:spcPct val="110000"/>
              </a:lnSpc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lấy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lớn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nhất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lvl="1" indent="-342900">
              <a:lnSpc>
                <a:spcPct val="110000"/>
              </a:lnSpc>
              <a:buFontTx/>
              <a:buChar char="-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toán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con: M –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lớn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nhất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B6721-8B04-4537-AE73-297CEFE8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pic>
        <p:nvPicPr>
          <p:cNvPr id="1028" name="Picture 4" descr="Trapped in a Local Optima – peach turns pro">
            <a:extLst>
              <a:ext uri="{FF2B5EF4-FFF2-40B4-BE49-F238E27FC236}">
                <a16:creationId xmlns:a16="http://schemas.microsoft.com/office/drawing/2014/main" id="{3634B322-4F63-4354-9B53-5C247717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1371600"/>
            <a:ext cx="8988318" cy="434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86A41EF6-9B28-4664-8763-01405AFCD87F}"/>
              </a:ext>
            </a:extLst>
          </p:cNvPr>
          <p:cNvSpPr/>
          <p:nvPr/>
        </p:nvSpPr>
        <p:spPr>
          <a:xfrm>
            <a:off x="4648200" y="4004019"/>
            <a:ext cx="228600" cy="2286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A4A26FE-A9B5-436F-B310-DEC1E2B9CB30}"/>
              </a:ext>
            </a:extLst>
          </p:cNvPr>
          <p:cNvSpPr/>
          <p:nvPr/>
        </p:nvSpPr>
        <p:spPr>
          <a:xfrm>
            <a:off x="7239000" y="4118319"/>
            <a:ext cx="228600" cy="2286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586FA-2A61-4D18-9911-E5D3E09DFA5C}"/>
              </a:ext>
            </a:extLst>
          </p:cNvPr>
          <p:cNvSpPr txBox="1"/>
          <p:nvPr/>
        </p:nvSpPr>
        <p:spPr>
          <a:xfrm>
            <a:off x="4362450" y="376044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E7D9D-A0DB-406A-8419-8F69F22F99B6}"/>
              </a:ext>
            </a:extLst>
          </p:cNvPr>
          <p:cNvSpPr txBox="1"/>
          <p:nvPr/>
        </p:nvSpPr>
        <p:spPr>
          <a:xfrm>
            <a:off x="7391400" y="404795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0376D2-FF87-4D5B-B123-195DA8FF9DFC}"/>
              </a:ext>
            </a:extLst>
          </p:cNvPr>
          <p:cNvCxnSpPr/>
          <p:nvPr/>
        </p:nvCxnSpPr>
        <p:spPr>
          <a:xfrm flipV="1">
            <a:off x="4648200" y="3124200"/>
            <a:ext cx="114300" cy="636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866DD5-E330-4594-9FED-8C409E92A0CE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3442322"/>
            <a:ext cx="133350" cy="561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8F82B7-A480-4837-B744-5F628FF93CA5}"/>
              </a:ext>
            </a:extLst>
          </p:cNvPr>
          <p:cNvSpPr/>
          <p:nvPr/>
        </p:nvSpPr>
        <p:spPr>
          <a:xfrm>
            <a:off x="0" y="117849"/>
            <a:ext cx="5052986" cy="64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Tahoma" pitchFamily="34" charset="0"/>
              </a:rPr>
              <a:t>Greedy Algorithms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BEB8388-8114-40C0-AB5A-64DBFBC3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812945"/>
            <a:ext cx="8192125" cy="98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0" i="0" u="none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Nếu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bài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toán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không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có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Local Optima,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thuật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toán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tham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luôn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luôn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kern="0" dirty="0" err="1">
                <a:latin typeface="Tahoma" pitchFamily="34" charset="0"/>
                <a:sym typeface="Wingdings" pitchFamily="2" charset="2"/>
              </a:rPr>
              <a:t>đúng</a:t>
            </a:r>
            <a:r>
              <a:rPr lang="en-US" sz="2400" kern="0" dirty="0">
                <a:latin typeface="Tahoma" pitchFamily="34" charset="0"/>
                <a:sym typeface="Wingdings" pitchFamily="2" charset="2"/>
              </a:rPr>
              <a:t>.</a:t>
            </a:r>
          </a:p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endParaRPr lang="en-US" sz="2400" kern="0" dirty="0">
              <a:latin typeface="Tahoma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53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/>
          <a:lstStyle/>
          <a:p>
            <a:pPr eaLnBrk="1" hangingPunct="1"/>
            <a:r>
              <a:rPr lang="en-US" sz="3000" b="1">
                <a:latin typeface="Tahoma" pitchFamily="34" charset="0"/>
              </a:rPr>
              <a:t>II. Ví dụ</a:t>
            </a:r>
            <a:endParaRPr lang="en-US" sz="30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74" y="1346615"/>
            <a:ext cx="8192125" cy="4749385"/>
          </a:xfrm>
        </p:spPr>
        <p:txBody>
          <a:bodyPr/>
          <a:lstStyle/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>
                <a:latin typeface="Tahoma" pitchFamily="34" charset="0"/>
              </a:rPr>
              <a:t>Cắm điện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>
                <a:latin typeface="Tahoma" pitchFamily="34" charset="0"/>
              </a:rPr>
              <a:t>Thu hoạch táo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>
                <a:latin typeface="Tahoma" pitchFamily="34" charset="0"/>
              </a:rPr>
              <a:t>Đổ xăng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>
                <a:latin typeface="Tahoma" pitchFamily="34" charset="0"/>
              </a:rPr>
              <a:t>Nối chuỗi xích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>
                <a:latin typeface="Tahoma" pitchFamily="34" charset="0"/>
              </a:rPr>
              <a:t>Qua cầu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>
                <a:latin typeface="Tahoma" pitchFamily="34" charset="0"/>
              </a:rPr>
              <a:t>L</a:t>
            </a:r>
            <a:r>
              <a:rPr lang="vi-VN" b="1">
                <a:latin typeface="Tahoma" pitchFamily="34" charset="0"/>
              </a:rPr>
              <a:t>ư</a:t>
            </a:r>
            <a:r>
              <a:rPr lang="en-US" b="1">
                <a:latin typeface="Tahoma" pitchFamily="34" charset="0"/>
              </a:rPr>
              <a:t>u diễn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82&quot;&gt;&lt;object type=&quot;3&quot; unique_id=&quot;10083&quot;&gt;&lt;property id=&quot;20148&quot; value=&quot;5&quot;/&gt;&lt;property id=&quot;20300&quot; value=&quot;Slide 1 - &amp;quot;MỘT SỐ KỸ THUẬT LẬP TRÌNH&amp;quot;&quot;/&gt;&lt;property id=&quot;20307&quot; value=&quot;256&quot;/&gt;&lt;/object&gt;&lt;object type=&quot;3&quot; unique_id=&quot;19954&quot;&gt;&lt;property id=&quot;20148&quot; value=&quot;5&quot;/&gt;&lt;property id=&quot;20300&quot; value=&quot;Slide 2 - &amp;quot;I. Giới thiệu phương pháp tham lam&amp;quot;&quot;/&gt;&lt;property id=&quot;20307&quot; value=&quot;301&quot;/&gt;&lt;/object&gt;&lt;object type=&quot;3&quot; unique_id=&quot;21950&quot;&gt;&lt;property id=&quot;20148&quot; value=&quot;5&quot;/&gt;&lt;property id=&quot;20300&quot; value=&quot;Slide 4&quot;/&gt;&lt;property id=&quot;20307&quot; value=&quot;322&quot;/&gt;&lt;/object&gt;&lt;object type=&quot;3&quot; unique_id=&quot;22046&quot;&gt;&lt;property id=&quot;20148&quot; value=&quot;5&quot;/&gt;&lt;property id=&quot;20300&quot; value=&quot;Slide 5&quot;/&gt;&lt;property id=&quot;20307&quot; value=&quot;308&quot;/&gt;&lt;/object&gt;&lt;object type=&quot;3&quot; unique_id=&quot;22107&quot;&gt;&lt;property id=&quot;20148&quot; value=&quot;5&quot;/&gt;&lt;property id=&quot;20300&quot; value=&quot;Slide 6&quot;/&gt;&lt;property id=&quot;20307&quot; value=&quot;324&quot;/&gt;&lt;/object&gt;&lt;object type=&quot;3&quot; unique_id=&quot;22108&quot;&gt;&lt;property id=&quot;20148&quot; value=&quot;5&quot;/&gt;&lt;property id=&quot;20300&quot; value=&quot;Slide 7&quot;/&gt;&lt;property id=&quot;20307&quot; value=&quot;323&quot;/&gt;&lt;/object&gt;&lt;object type=&quot;3&quot; unique_id=&quot;22109&quot;&gt;&lt;property id=&quot;20148&quot; value=&quot;5&quot;/&gt;&lt;property id=&quot;20300&quot; value=&quot;Slide 9 - &amp;quot;II. Ví dụ&amp;quot;&quot;/&gt;&lt;property id=&quot;20307&quot; value=&quot;325&quot;/&gt;&lt;/object&gt;&lt;object type=&quot;3&quot; unique_id=&quot;22146&quot;&gt;&lt;property id=&quot;20148&quot; value=&quot;5&quot;/&gt;&lt;property id=&quot;20300&quot; value=&quot;Slide 13 - &amp;quot;2. Thu hoạch táo&amp;quot;&quot;/&gt;&lt;property id=&quot;20307&quot; value=&quot;326&quot;/&gt;&lt;/object&gt;&lt;object type=&quot;3&quot; unique_id=&quot;22147&quot;&gt;&lt;property id=&quot;20148&quot; value=&quot;5&quot;/&gt;&lt;property id=&quot;20300&quot; value=&quot;Slide 14&quot;/&gt;&lt;property id=&quot;20307&quot; value=&quot;327&quot;/&gt;&lt;/object&gt;&lt;object type=&quot;3&quot; unique_id=&quot;22214&quot;&gt;&lt;property id=&quot;20148&quot; value=&quot;5&quot;/&gt;&lt;property id=&quot;20300&quot; value=&quot;Slide 10 - &amp;quot;1. Cắm điện&amp;quot;&quot;/&gt;&lt;property id=&quot;20307&quot; value=&quot;328&quot;/&gt;&lt;/object&gt;&lt;object type=&quot;3&quot; unique_id=&quot;22215&quot;&gt;&lt;property id=&quot;20148&quot; value=&quot;5&quot;/&gt;&lt;property id=&quot;20300&quot; value=&quot;Slide 11&quot;/&gt;&lt;property id=&quot;20307&quot; value=&quot;329&quot;/&gt;&lt;/object&gt;&lt;object type=&quot;3&quot; unique_id=&quot;22216&quot;&gt;&lt;property id=&quot;20148&quot; value=&quot;5&quot;/&gt;&lt;property id=&quot;20300&quot; value=&quot;Slide 16 - &amp;quot;3. Đổ xăng&amp;quot;&quot;/&gt;&lt;property id=&quot;20307&quot; value=&quot;330&quot;/&gt;&lt;/object&gt;&lt;object type=&quot;3&quot; unique_id=&quot;22217&quot;&gt;&lt;property id=&quot;20148&quot; value=&quot;5&quot;/&gt;&lt;property id=&quot;20300&quot; value=&quot;Slide 17&quot;/&gt;&lt;property id=&quot;20307&quot; value=&quot;331&quot;/&gt;&lt;/object&gt;&lt;object type=&quot;3&quot; unique_id=&quot;22263&quot;&gt;&lt;property id=&quot;20148&quot; value=&quot;5&quot;/&gt;&lt;property id=&quot;20300&quot; value=&quot;Slide 19 - &amp;quot;4. Nối chuỗi xích&amp;quot;&quot;/&gt;&lt;property id=&quot;20307&quot; value=&quot;332&quot;/&gt;&lt;/object&gt;&lt;object type=&quot;3&quot; unique_id=&quot;22265&quot;&gt;&lt;property id=&quot;20148&quot; value=&quot;5&quot;/&gt;&lt;property id=&quot;20300&quot; value=&quot;Slide 8&quot;/&gt;&lt;property id=&quot;20307&quot; value=&quot;334&quot;/&gt;&lt;/object&gt;&lt;object type=&quot;3&quot; unique_id=&quot;22266&quot;&gt;&lt;property id=&quot;20148&quot; value=&quot;5&quot;/&gt;&lt;property id=&quot;20300&quot; value=&quot;Slide 20&quot;/&gt;&lt;property id=&quot;20307&quot; value=&quot;335&quot;/&gt;&lt;/object&gt;&lt;object type=&quot;3&quot; unique_id=&quot;22267&quot;&gt;&lt;property id=&quot;20148&quot; value=&quot;5&quot;/&gt;&lt;property id=&quot;20300&quot; value=&quot;Slide 21&quot;/&gt;&lt;property id=&quot;20307&quot; value=&quot;336&quot;/&gt;&lt;/object&gt;&lt;object type=&quot;3&quot; unique_id=&quot;22268&quot;&gt;&lt;property id=&quot;20148&quot; value=&quot;5&quot;/&gt;&lt;property id=&quot;20300&quot; value=&quot;Slide 22 - &amp;quot;5. Qua cầu&amp;quot;&quot;/&gt;&lt;property id=&quot;20307&quot; value=&quot;337&quot;/&gt;&lt;/object&gt;&lt;object type=&quot;3&quot; unique_id=&quot;22269&quot;&gt;&lt;property id=&quot;20148&quot; value=&quot;5&quot;/&gt;&lt;property id=&quot;20300&quot; value=&quot;Slide 23&quot;/&gt;&lt;property id=&quot;20307&quot; value=&quot;338&quot;/&gt;&lt;/object&gt;&lt;object type=&quot;3&quot; unique_id=&quot;22381&quot;&gt;&lt;property id=&quot;20148&quot; value=&quot;5&quot;/&gt;&lt;property id=&quot;20300&quot; value=&quot;Slide 3&quot;/&gt;&lt;property id=&quot;20307&quot; value=&quot;313&quot;/&gt;&lt;/object&gt;&lt;object type=&quot;3&quot; unique_id=&quot;22514&quot;&gt;&lt;property id=&quot;20148&quot; value=&quot;5&quot;/&gt;&lt;property id=&quot;20300&quot; value=&quot;Slide 12&quot;/&gt;&lt;property id=&quot;20307&quot; value=&quot;339&quot;/&gt;&lt;/object&gt;&lt;object type=&quot;3&quot; unique_id=&quot;22676&quot;&gt;&lt;property id=&quot;20148&quot; value=&quot;5&quot;/&gt;&lt;property id=&quot;20300&quot; value=&quot;Slide 15&quot;/&gt;&lt;property id=&quot;20307&quot; value=&quot;340&quot;/&gt;&lt;/object&gt;&lt;object type=&quot;3&quot; unique_id=&quot;22797&quot;&gt;&lt;property id=&quot;20148&quot; value=&quot;5&quot;/&gt;&lt;property id=&quot;20300&quot; value=&quot;Slide 18&quot;/&gt;&lt;property id=&quot;20307&quot; value=&quot;341&quot;/&gt;&lt;/object&gt;&lt;/object&gt;&lt;object type=&quot;8&quot; unique_id=&quot;101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1436</TotalTime>
  <Words>2166</Words>
  <Application>Microsoft Office PowerPoint</Application>
  <PresentationFormat>On-screen Show (4:3)</PresentationFormat>
  <Paragraphs>213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Arial-Rounded</vt:lpstr>
      <vt:lpstr>Calibri</vt:lpstr>
      <vt:lpstr>Cambria</vt:lpstr>
      <vt:lpstr>Chelthm</vt:lpstr>
      <vt:lpstr>Consolas</vt:lpstr>
      <vt:lpstr>Tahoma</vt:lpstr>
      <vt:lpstr>Verdana</vt:lpstr>
      <vt:lpstr>Wingdings</vt:lpstr>
      <vt:lpstr>cdb2004123l</vt:lpstr>
      <vt:lpstr>MỘT SỐ KỸ THUẬT LẬP TRÌNH</vt:lpstr>
      <vt:lpstr>I. Giới thiệu phương pháp tham lam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Ví dụ</vt:lpstr>
      <vt:lpstr>1. Cắm điện</vt:lpstr>
      <vt:lpstr>PowerPoint Presentation</vt:lpstr>
      <vt:lpstr>PowerPoint Presentation</vt:lpstr>
      <vt:lpstr>2. Thu hoạch táo</vt:lpstr>
      <vt:lpstr>PowerPoint Presentation</vt:lpstr>
      <vt:lpstr>PowerPoint Presentation</vt:lpstr>
      <vt:lpstr>3. Đổ xăng</vt:lpstr>
      <vt:lpstr>PowerPoint Presentation</vt:lpstr>
      <vt:lpstr>PowerPoint Presentation</vt:lpstr>
      <vt:lpstr>4. Nối chuỗi xích</vt:lpstr>
      <vt:lpstr>PowerPoint Presentation</vt:lpstr>
      <vt:lpstr>PowerPoint Presentation</vt:lpstr>
      <vt:lpstr>5. Qua cầu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173</cp:revision>
  <dcterms:created xsi:type="dcterms:W3CDTF">2012-08-23T07:09:20Z</dcterms:created>
  <dcterms:modified xsi:type="dcterms:W3CDTF">2020-06-10T01:03:03Z</dcterms:modified>
</cp:coreProperties>
</file>