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2" r:id="rId6"/>
    <p:sldId id="261" r:id="rId7"/>
    <p:sldId id="260" r:id="rId8"/>
    <p:sldId id="273" r:id="rId9"/>
    <p:sldId id="264" r:id="rId10"/>
    <p:sldId id="265" r:id="rId11"/>
    <p:sldId id="267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F66DD-87EA-4057-B561-F21601F6364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48458-2638-4C01-B648-0FE8E93EA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4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Актуальность темы обусловлена развитием технологий анализа изображений и, как следствие, </a:t>
            </a:r>
            <a:r>
              <a:rPr lang="ru-RU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необходимостью улучшения и создания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новых подходов к их обработке и анализу.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76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На слайде можно увидеть код и пример работы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на 10 итерациях на промежутке от -1 до 1. Ошибка была довольно небольшой, однако увеличение числа эпох или обучающей выборки не дало лучшего эффекта.  Однако при изменении архитектуры нейросети, она может лучшим образом подстроиться под исходные данные.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6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6000"/>
              </a:lnSpc>
              <a:spcAft>
                <a:spcPts val="800"/>
              </a:spcAft>
              <a:buFont typeface="+mj-lt"/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Далее представлены результаты тестирования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PySR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Всего на 1 итерации была получена формула параболы, на 10 итерациях неплохо аппроксимирована более сложная зависимость. Тем не менее, нельзя гарантировать стабильный результат.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03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Модели проявили себя по-разному, но можно выделить общие черты: при аппроксимации сложных зависимостей важно правильно настроить параметры и выделить значительное время. Также важным моментом является уточнение природы исходных данных, так как это может упростить задачу предобработки изображений.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 работе были изучены аспекты предметной области и рассмотрены некоторые методы символьной регрессии.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268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Контурные изображения представляют собой вид графических данных, внимание в которых акцентируется на границах объектов.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33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Символьная регрессия – метод аппроксимации, заключающийся в подборе математического выражения, наилучшим образом отражающего исходные данные.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0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 работе были рассмотрены следующие подходы. Генетическое программирование – подход, вдохновленный эволюционными процессами, где выражения оптимизируются через отбор, скрещивание и мутации. KAN –  это нейросеть, основанная на теореме Колмогорова-Арнольда. Ее успешная реализация появилась относительно недавно, а основное отличие от перцептрона – вместо весов мы «обучаем» функции.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PySR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оптимизированная для сложных вычислений реализация символьной регрессии основанная на эволюционных алгоритмах совместно с глубоким обучением.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9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При применении символьной регрессии для описания контурных изображений мы можем столкнуться с некоторыми проблемами. Одна из проблем: необходимость сегментировать контуры на подходящие для аппроксимации части. Также, в общем случае, формулу не для любого изображения мы сможем найти за приемлемое время. 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86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На слайде можно увидеть разбиение некоторого контурного изображения на контуры. В данном случае это 4 контура: два глаза, рот и все тело. Возникает вопрос: как аппроксимировать такой сложный контур? Можно предположить некоторые методы разделения данных, например кластеризацию. На рисунках вы можете видеть результаты. В одном случае точки разделились довольно удачно, однако на другом примере мы не можем выделить четкого правила разделения. Для решения такого рода проблемы можно использовать нейросети для предобработки и разделения исходных данных.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7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Далее были проведены эксперименты с моделями. На промежутке от -1 до 1 при на 100 точках и 10 поколениях была обучена модель генетического программирования на данной зависимости. Можно отметить схожесть в графиках, однако полученное выражение довольно громоздкое и вряд ли отразит зависимость на других промежутках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81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Но если передать данные на промежутке от -10 до 10 и увеличив обучающую выборку до 1000 можно увидеть, что модель может неплохо справляться при правильной настройке параметров. Однако, итоговое выражение все еще далеко до идеала.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48458-2638-4C01-B648-0FE8E93EAF3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12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8E2C-6122-49E2-B46C-63621217DBCD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74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32BD-9584-400A-9173-694E04857C74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7BED-E436-4DF0-B46E-33339D1E839A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5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942B-FE28-49C6-87D0-841359A721DD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8039-79E1-43F1-841F-FED68BC70BC0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79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D38-38C4-4751-B4A1-44BA63F87EB7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7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ACC3-CBD1-40D8-A7F4-647D22ED1FF9}" type="datetime1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15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1FB3-2A30-4A16-9141-7A7D14C85EC1}" type="datetime1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9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16-2478-4711-9BF3-0858D3C1C452}" type="datetime1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4992-2361-4409-B618-9BC43A1784FF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24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D2E6-EF24-440C-9B80-E196EA2DE7C4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5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97EA-D565-423E-9213-B73CC1FEF03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802A6-B062-4A48-AD09-FBAD08D441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2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F3822A7-D03A-2616-CA07-1C94061F5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Символьная регрессия для описания контурных изображений на плоскости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1A973FAA-8B2D-20FE-A8FE-EE0F4723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862"/>
            <a:ext cx="9144000" cy="206191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algn="r"/>
            <a:r>
              <a:rPr lang="ru-RU" dirty="0"/>
              <a:t>студент группы 35/2 </a:t>
            </a:r>
          </a:p>
          <a:p>
            <a:pPr algn="r"/>
            <a:r>
              <a:rPr lang="ru-RU" dirty="0"/>
              <a:t>Айрапетов Т. Э.</a:t>
            </a:r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д-р физ.-мат. наук, проф. </a:t>
            </a:r>
            <a:r>
              <a:rPr lang="ru-RU" dirty="0" err="1"/>
              <a:t>Миков</a:t>
            </a:r>
            <a:r>
              <a:rPr lang="ru-RU" dirty="0"/>
              <a:t> А. 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91BD32-2162-0877-F32E-DDC70577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32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62749-95D8-032D-168A-7A2BD027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Генетическое программирование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40AE7-DDBF-0699-EC7D-6381A9FA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10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DF607-138E-C4AF-6735-1CBD3B215E4C}"/>
              </a:ext>
            </a:extLst>
          </p:cNvPr>
          <p:cNvSpPr txBox="1"/>
          <p:nvPr/>
        </p:nvSpPr>
        <p:spPr>
          <a:xfrm>
            <a:off x="2737921" y="5799253"/>
            <a:ext cx="1788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(5*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CB64D-33D9-A06F-F44B-E11DE65BBE08}"/>
              </a:ext>
            </a:extLst>
          </p:cNvPr>
          <p:cNvSpPr txBox="1"/>
          <p:nvPr/>
        </p:nvSpPr>
        <p:spPr>
          <a:xfrm>
            <a:off x="6994606" y="2967335"/>
            <a:ext cx="44088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protectedDiv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protectedDiv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(x, 0.3233209543714832)), -0.33259622893160423))*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(x))</a:t>
            </a:r>
            <a:endParaRPr lang="ru-RU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3DFB0286-0F1D-F01A-1459-DE7FD2B7C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172" y="1442016"/>
            <a:ext cx="5898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5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E17BE-22C6-6BDA-133A-7A07DB7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B4DDF6-E2A7-8A53-4CA4-D38C0D5D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11</a:t>
            </a:fld>
            <a:endParaRPr lang="ru-RU"/>
          </a:p>
        </p:txBody>
      </p:sp>
      <p:pic>
        <p:nvPicPr>
          <p:cNvPr id="6" name="Объект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0109ACB-7B67-FEEB-4B6A-2239031CD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567" y="1752109"/>
            <a:ext cx="6500494" cy="3575008"/>
          </a:xfrm>
          <a:prstGeom prst="rect">
            <a:avLst/>
          </a:prstGeom>
        </p:spPr>
      </p:pic>
      <p:pic>
        <p:nvPicPr>
          <p:cNvPr id="8" name="Рисунок 7" descr="Изображение выглядит как График, текст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7458BBD-1FAF-876A-F117-A56BD3506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92"/>
          <a:stretch/>
        </p:blipFill>
        <p:spPr>
          <a:xfrm>
            <a:off x="7565850" y="505193"/>
            <a:ext cx="3734438" cy="2753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3EACF5-2F1E-686C-DA47-B493A18DB829}"/>
              </a:ext>
            </a:extLst>
          </p:cNvPr>
          <p:cNvSpPr txBox="1"/>
          <p:nvPr/>
        </p:nvSpPr>
        <p:spPr>
          <a:xfrm>
            <a:off x="5106473" y="5809174"/>
            <a:ext cx="1788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(5*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dirty="0"/>
          </a:p>
        </p:txBody>
      </p:sp>
      <p:pic>
        <p:nvPicPr>
          <p:cNvPr id="11" name="Рисунок 10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C5C7C5F-E2CA-21C2-1998-17C88FEF1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850" y="3258378"/>
            <a:ext cx="3861937" cy="28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9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DBF7F-1F80-3775-6900-3EF8D993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61EF40-465D-6EBF-A2E9-C49AAE6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12</a:t>
            </a:fld>
            <a:endParaRPr lang="ru-RU"/>
          </a:p>
        </p:txBody>
      </p:sp>
      <p:pic>
        <p:nvPicPr>
          <p:cNvPr id="10" name="Объект 9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E31726F-29E6-B174-2273-A416A7A03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8660"/>
            <a:ext cx="5613645" cy="312184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2AE5241-1574-F695-2A0A-4B612830B5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088" r="5987"/>
          <a:stretch/>
        </p:blipFill>
        <p:spPr bwMode="auto">
          <a:xfrm>
            <a:off x="6956219" y="257261"/>
            <a:ext cx="4039490" cy="2878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 descr="Изображение выглядит как текст, снимок экрана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23C2AAA-D13C-9B8C-939D-B200DB29E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219" y="3243867"/>
            <a:ext cx="4145875" cy="31911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57DE81-D3F3-3D38-3A3C-2DF7F948AE6E}"/>
              </a:ext>
            </a:extLst>
          </p:cNvPr>
          <p:cNvSpPr txBox="1"/>
          <p:nvPr/>
        </p:nvSpPr>
        <p:spPr>
          <a:xfrm>
            <a:off x="8345219" y="3665078"/>
            <a:ext cx="1788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(5*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6AC4C-E5B0-F3C3-2602-E09D68BD7741}"/>
              </a:ext>
            </a:extLst>
          </p:cNvPr>
          <p:cNvSpPr txBox="1"/>
          <p:nvPr/>
        </p:nvSpPr>
        <p:spPr>
          <a:xfrm>
            <a:off x="8297041" y="737261"/>
            <a:ext cx="1788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x^2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59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43045-BF59-D34D-E8D1-7C9157C6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808A9-3C50-2979-4294-84305CAA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Стоит отметить, что применение символьной регрессии непосредственно для представления контурных изображений в виде набора формул, требует более продуманного подхода, такого как использование нейросетей для сегментации контурных изображений</a:t>
            </a:r>
          </a:p>
          <a:p>
            <a:r>
              <a:rPr lang="ru-RU" dirty="0"/>
              <a:t>Генетическое программирование может привести к хорошему результату за довольно длительное время</a:t>
            </a:r>
            <a:endParaRPr lang="en-US" dirty="0"/>
          </a:p>
          <a:p>
            <a:r>
              <a:rPr lang="ru-RU" dirty="0"/>
              <a:t>Подход </a:t>
            </a:r>
            <a:r>
              <a:rPr lang="en-US" dirty="0"/>
              <a:t>KAN </a:t>
            </a:r>
            <a:r>
              <a:rPr lang="ru-RU" dirty="0"/>
              <a:t>требует серьезной настройки параметров сети и времени</a:t>
            </a:r>
          </a:p>
          <a:p>
            <a:r>
              <a:rPr lang="en-US" dirty="0" err="1"/>
              <a:t>PySR</a:t>
            </a:r>
            <a:r>
              <a:rPr lang="en-US" dirty="0"/>
              <a:t> </a:t>
            </a:r>
            <a:r>
              <a:rPr lang="ru-RU" dirty="0"/>
              <a:t>несмотря на эффективность применения, не дает гарантированный результат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E838F5-A209-6536-7C8F-7DA9B59D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16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FBDB7-CC5A-7BE6-CAB0-B590B478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0" y="2766218"/>
            <a:ext cx="63627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14E122-6194-011D-E0BE-F188D901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7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71802-8DA3-B96A-4DE3-F82010DE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9F9D1-D372-2E9C-B0C4-D4DA71EA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Современные технологии активно развиваются в области компьютерного зрения и анализа изображений. Приложения варьируются от медицины (анализ медицинских изображений) до беспилотных автомобилей и систем безопасности.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Символьная регрессия, которая позволяет автоматически находить математические выражения для описания данных, может существенно улучшить методы анализа контурных изображений.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9B54AC-DF5A-082D-CB69-52EC3589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88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8A3B9-B531-EF17-AFE5-3D45D124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C37C7-22A6-8E6B-3A41-F089F489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> провести исследование и анализ эффективности применения методов символьной регрессии в задаче описания контурных изображений на плоскости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проведение экспериментов по разделению данных</a:t>
            </a:r>
          </a:p>
          <a:p>
            <a:r>
              <a:rPr lang="ru-RU" dirty="0"/>
              <a:t>рассмотрение методов символьной регрессии</a:t>
            </a:r>
          </a:p>
          <a:p>
            <a:r>
              <a:rPr lang="ru-RU" dirty="0"/>
              <a:t>реализация и сравнение результатов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1FAA26-4805-8FDC-912B-C3774962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1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34E27-B164-3812-D990-1D91AA75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Контурные изображения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F3F47-7BD6-CA7F-109F-181E5A1A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66068" cy="39439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Контурные изображения, с точки зрения обработки изображений, являются особой категорией графических данных, в которых внимание акцентируется на границах объектов, обозначая их форму и структуру.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С точки зрения компьютера это просто набор пикселей, но для получения контуров могут использоваться алгоритмы компьютерного зрения, реализованные, например, в </a:t>
            </a:r>
            <a:r>
              <a:rPr lang="ru-RU" dirty="0" err="1"/>
              <a:t>OpenCV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88B8C3-3490-2A8F-AA6B-7921154F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79F6F4-A77B-F3F1-991C-0F19ADC17B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673" y="1027906"/>
            <a:ext cx="3491127" cy="4158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98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34E27-B164-3812-D990-1D91AA75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F3F47-7BD6-CA7F-109F-181E5A1A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66068" cy="394394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Символьная регрессия – это метод аппроксимации, заключающийся в подборе модели из пространства математических выражений, которая наилучшим образом соответствует входным данным как с точки зрения точности, так и с точки зрения простоты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88B8C3-3490-2A8F-AA6B-7921154F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 descr="Изображение выглядит как белый, круг, зарисовк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3692D65-2C72-C42E-5408-C7999783F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97" y="1276186"/>
            <a:ext cx="3262395" cy="3480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72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E91B8-A470-F7CF-92D6-10FE69CE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Рассмотренные подходы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E2142-DB87-13D3-58BD-3EBA90999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работе были рассмотрены следующие подходы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генетическое программирование</a:t>
            </a:r>
          </a:p>
          <a:p>
            <a:r>
              <a:rPr lang="en-US" dirty="0"/>
              <a:t>KAN (Kolmogorov-Arnold Network</a:t>
            </a:r>
            <a:r>
              <a:rPr lang="ru-RU" dirty="0"/>
              <a:t>)</a:t>
            </a:r>
          </a:p>
          <a:p>
            <a:r>
              <a:rPr lang="en-US" dirty="0" err="1"/>
              <a:t>PySR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460C79-218B-7936-46C9-8D7261F8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19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F80DE-86C0-BA30-D110-6F59EAAB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контуров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89CC3B-C26A-0D85-55AB-2663AB0D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Определение CIRCLE в кембриджском словаре английского языка">
            <a:extLst>
              <a:ext uri="{FF2B5EF4-FFF2-40B4-BE49-F238E27FC236}">
                <a16:creationId xmlns:a16="http://schemas.microsoft.com/office/drawing/2014/main" id="{F66D359A-B544-2552-167E-FFB8BA6D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53" y="2467371"/>
            <a:ext cx="2641257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mium Vector | Hand drawn maple leaf outline Maple leaf in line art style  isolated on white background">
            <a:extLst>
              <a:ext uri="{FF2B5EF4-FFF2-40B4-BE49-F238E27FC236}">
                <a16:creationId xmlns:a16="http://schemas.microsoft.com/office/drawing/2014/main" id="{4B728FE2-40F6-A3B2-4566-D5B58717A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2" y="1335879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39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E91B8-A470-F7CF-92D6-10FE69CE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применимости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460C79-218B-7936-46C9-8D7261F8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 descr="Изображение выглядит как текст, рисунок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CA34793-B1A2-970B-17BD-D3A4BA960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03" y="1595570"/>
            <a:ext cx="3255494" cy="5003493"/>
          </a:xfrm>
          <a:prstGeom prst="rect">
            <a:avLst/>
          </a:prstGeom>
        </p:spPr>
      </p:pic>
      <p:pic>
        <p:nvPicPr>
          <p:cNvPr id="6" name="Объект 5" descr="Изображение выглядит как снимок экрана, диаграмма, Красочность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A27066E-27DE-086E-DF92-73B36A1F6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548" t="2814" r="2696" b="2901"/>
          <a:stretch/>
        </p:blipFill>
        <p:spPr>
          <a:xfrm>
            <a:off x="7788938" y="762156"/>
            <a:ext cx="3674542" cy="28777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A3373F-EC5F-260B-A325-E123662636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0" r="1484" b="2530"/>
          <a:stretch/>
        </p:blipFill>
        <p:spPr>
          <a:xfrm>
            <a:off x="5162718" y="3746090"/>
            <a:ext cx="3602313" cy="27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42292-8901-FDB1-6F37-89A7CC5B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Генетическое программирование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2C3098-ABB7-1E48-DEF6-FF537DCB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02A6-B062-4A48-AD09-FBAD08D44196}" type="slidenum">
              <a:rPr lang="ru-RU" smtClean="0"/>
              <a:t>9</a:t>
            </a:fld>
            <a:endParaRPr lang="ru-RU"/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5149FF0-38AD-B412-E295-CCCA45A60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15" y="1581738"/>
            <a:ext cx="5940425" cy="2577465"/>
          </a:xfrm>
          <a:prstGeom prst="rect">
            <a:avLst/>
          </a:prstGeom>
        </p:spPr>
      </p:pic>
      <p:pic>
        <p:nvPicPr>
          <p:cNvPr id="7" name="Объект 6" descr="Изображение выглядит как График, диаграмма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2A69719-602F-8199-E734-88315A8F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3594"/>
          <a:stretch/>
        </p:blipFill>
        <p:spPr bwMode="auto">
          <a:xfrm>
            <a:off x="350060" y="1774564"/>
            <a:ext cx="5300805" cy="3817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93A535-BC5D-A9E5-26E5-87EC32814001}"/>
              </a:ext>
            </a:extLst>
          </p:cNvPr>
          <p:cNvSpPr txBox="1"/>
          <p:nvPr/>
        </p:nvSpPr>
        <p:spPr>
          <a:xfrm>
            <a:off x="5846834" y="4394443"/>
            <a:ext cx="6093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x*(-x**3 - x*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sqrt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(x**2) + x)*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sqrt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protectedDiv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(0.9925505057717932, x*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sqrt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(x*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sqrt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protectedDiv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(0.9925505057717932, x)))*(-x**3 - x*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sqrt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(x**2) + x)))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18C19-82DB-AC36-302F-688E7CF8A027}"/>
              </a:ext>
            </a:extLst>
          </p:cNvPr>
          <p:cNvSpPr txBox="1"/>
          <p:nvPr/>
        </p:nvSpPr>
        <p:spPr>
          <a:xfrm>
            <a:off x="2470355" y="5731598"/>
            <a:ext cx="1788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(5*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32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</TotalTime>
  <Words>945</Words>
  <Application>Microsoft Office PowerPoint</Application>
  <PresentationFormat>Широкоэкранный</PresentationFormat>
  <Paragraphs>84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Times New Roman</vt:lpstr>
      <vt:lpstr>Office Theme</vt:lpstr>
      <vt:lpstr>Символьная регрессия для описания контурных изображений на плоскости</vt:lpstr>
      <vt:lpstr>Актуальность</vt:lpstr>
      <vt:lpstr>Цель и задачи</vt:lpstr>
      <vt:lpstr>Контурные изображения</vt:lpstr>
      <vt:lpstr>Символьная регрессия</vt:lpstr>
      <vt:lpstr>Рассмотренные подходы</vt:lpstr>
      <vt:lpstr>Разделение контуров</vt:lpstr>
      <vt:lpstr>Проблемы применимости</vt:lpstr>
      <vt:lpstr>Генетическое программирование</vt:lpstr>
      <vt:lpstr>Генетическое программирование</vt:lpstr>
      <vt:lpstr>KAN</vt:lpstr>
      <vt:lpstr>PySR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обнаружения вторжений на основе машинного обучения</dc:title>
  <dc:creator>Tigran Ayrapetov</dc:creator>
  <cp:lastModifiedBy>Тигран Айрапетов</cp:lastModifiedBy>
  <cp:revision>113</cp:revision>
  <dcterms:created xsi:type="dcterms:W3CDTF">2023-12-18T21:28:58Z</dcterms:created>
  <dcterms:modified xsi:type="dcterms:W3CDTF">2024-05-21T17:28:27Z</dcterms:modified>
</cp:coreProperties>
</file>