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1" d="100"/>
          <a:sy n="181" d="100"/>
        </p:scale>
        <p:origin x="1200" y="115"/>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6" name="Holder 6"/>
          <p:cNvSpPr>
            <a:spLocks noGrp="1"/>
          </p:cNvSpPr>
          <p:nvPr>
            <p:ph type="sldNum" sz="quarter" idx="7"/>
          </p:nvPr>
        </p:nvSpPr>
        <p:spPr/>
        <p:txBody>
          <a:bodyPr lIns="0" tIns="0" rIns="0" bIns="0"/>
          <a:lstStyle>
            <a:lvl1pPr>
              <a:defRPr sz="600" b="0" i="0">
                <a:solidFill>
                  <a:srgbClr val="ADADE0"/>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5"/>
              <a:t>/10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6" name="Holder 6"/>
          <p:cNvSpPr>
            <a:spLocks noGrp="1"/>
          </p:cNvSpPr>
          <p:nvPr>
            <p:ph type="sldNum" sz="quarter" idx="7"/>
          </p:nvPr>
        </p:nvSpPr>
        <p:spPr/>
        <p:txBody>
          <a:bodyPr lIns="0" tIns="0" rIns="0" bIns="0"/>
          <a:lstStyle>
            <a:lvl1pPr>
              <a:defRPr sz="600" b="0" i="0">
                <a:solidFill>
                  <a:srgbClr val="ADADE0"/>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5"/>
              <a:t>/10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7" name="Holder 7"/>
          <p:cNvSpPr>
            <a:spLocks noGrp="1"/>
          </p:cNvSpPr>
          <p:nvPr>
            <p:ph type="sldNum" sz="quarter" idx="7"/>
          </p:nvPr>
        </p:nvSpPr>
        <p:spPr/>
        <p:txBody>
          <a:bodyPr lIns="0" tIns="0" rIns="0" bIns="0"/>
          <a:lstStyle>
            <a:lvl1pPr>
              <a:defRPr sz="600" b="0" i="0">
                <a:solidFill>
                  <a:srgbClr val="ADADE0"/>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5"/>
              <a:t>/10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5" name="Holder 5"/>
          <p:cNvSpPr>
            <a:spLocks noGrp="1"/>
          </p:cNvSpPr>
          <p:nvPr>
            <p:ph type="sldNum" sz="quarter" idx="7"/>
          </p:nvPr>
        </p:nvSpPr>
        <p:spPr/>
        <p:txBody>
          <a:bodyPr lIns="0" tIns="0" rIns="0" bIns="0"/>
          <a:lstStyle>
            <a:lvl1pPr>
              <a:defRPr sz="600" b="0" i="0">
                <a:solidFill>
                  <a:srgbClr val="ADADE0"/>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5"/>
              <a:t>/10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4" name="Holder 4"/>
          <p:cNvSpPr>
            <a:spLocks noGrp="1"/>
          </p:cNvSpPr>
          <p:nvPr>
            <p:ph type="sldNum" sz="quarter" idx="7"/>
          </p:nvPr>
        </p:nvSpPr>
        <p:spPr/>
        <p:txBody>
          <a:bodyPr lIns="0" tIns="0" rIns="0" bIns="0"/>
          <a:lstStyle>
            <a:lvl1pPr>
              <a:defRPr sz="600" b="0" i="0">
                <a:solidFill>
                  <a:srgbClr val="ADADE0"/>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5"/>
              <a:t>/10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64714" y="336998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785097" y="336602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2962899" y="336602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115398" y="335967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052229" y="336602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408249" y="337237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319348" y="336602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395549" y="335967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662668" y="335967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586467" y="336602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662668" y="3397770"/>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3929787" y="335967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227386" y="3390150"/>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200322" y="3363655"/>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105465" y="335967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30505" y="138430"/>
            <a:ext cx="4149090" cy="5537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30505" y="795972"/>
            <a:ext cx="4149090"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6" name="Holder 6"/>
          <p:cNvSpPr>
            <a:spLocks noGrp="1"/>
          </p:cNvSpPr>
          <p:nvPr>
            <p:ph type="sldNum" sz="quarter" idx="7"/>
          </p:nvPr>
        </p:nvSpPr>
        <p:spPr>
          <a:xfrm>
            <a:off x="4343958" y="3344397"/>
            <a:ext cx="279400" cy="119379"/>
          </a:xfrm>
          <a:prstGeom prst="rect">
            <a:avLst/>
          </a:prstGeom>
        </p:spPr>
        <p:txBody>
          <a:bodyPr wrap="square" lIns="0" tIns="0" rIns="0" bIns="0">
            <a:spAutoFit/>
          </a:bodyPr>
          <a:lstStyle>
            <a:lvl1pPr>
              <a:defRPr sz="600" b="0" i="0">
                <a:solidFill>
                  <a:srgbClr val="ADADE0"/>
                </a:solidFill>
                <a:latin typeface="Microsoft Sans Serif"/>
                <a:cs typeface="Microsoft Sans Serif"/>
              </a:defRPr>
            </a:lvl1pPr>
          </a:lstStyle>
          <a:p>
            <a:pPr marL="38100">
              <a:lnSpc>
                <a:spcPct val="100000"/>
              </a:lnSpc>
              <a:spcBef>
                <a:spcPts val="70"/>
              </a:spcBef>
            </a:pPr>
            <a:fld id="{81D60167-4931-47E6-BA6A-407CBD079E47}" type="slidenum">
              <a:rPr spc="-5" dirty="0"/>
              <a:t>‹#›</a:t>
            </a:fld>
            <a:r>
              <a:rPr spc="-5"/>
              <a:t>/10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 Target="slide10.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slide" Target="slide1.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 Target="slide1.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slide" Target="slide1.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7.png" /><Relationship Id="rId2" Type="http://schemas.openxmlformats.org/officeDocument/2006/relationships/slide" Target="slide1.xml" /><Relationship Id="rId1" Type="http://schemas.openxmlformats.org/officeDocument/2006/relationships/slideLayout" Target="../slideLayouts/slideLayout5.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2" Type="http://schemas.openxmlformats.org/officeDocument/2006/relationships/slide" Target="slide1.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slide" Target="slide1.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slide" Target="slide1.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slide" Target="slide1.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slide" Target="slide1.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dirty="0">
                <a:solidFill>
                  <a:srgbClr val="FFFFFF"/>
                </a:solidFill>
                <a:latin typeface="Microsoft Sans Serif"/>
                <a:cs typeface="Microsoft Sans Serif"/>
                <a:hlinkClick r:id="rId2" action="ppaction://hlinksldjump"/>
              </a:rPr>
              <a:t>Capstone</a:t>
            </a:r>
            <a:r>
              <a:rPr sz="600" spc="5" dirty="0">
                <a:solidFill>
                  <a:srgbClr val="FFFFFF"/>
                </a:solidFill>
                <a:latin typeface="Microsoft Sans Serif"/>
                <a:cs typeface="Microsoft Sans Serif"/>
                <a:hlinkClick r:id="rId2" action="ppaction://hlinksldjump"/>
              </a:rPr>
              <a:t> </a:t>
            </a:r>
            <a:r>
              <a:rPr sz="600" spc="-5" dirty="0">
                <a:solidFill>
                  <a:srgbClr val="FFFFFF"/>
                </a:solidFill>
                <a:latin typeface="Microsoft Sans Serif"/>
                <a:cs typeface="Microsoft Sans Serif"/>
                <a:hlinkClick r:id="rId2" action="ppaction://hlinksldjump"/>
              </a:rPr>
              <a:t>Project</a:t>
            </a:r>
            <a:r>
              <a:rPr sz="600" spc="5" dirty="0">
                <a:solidFill>
                  <a:srgbClr val="FFFFFF"/>
                </a:solidFill>
                <a:latin typeface="Microsoft Sans Serif"/>
                <a:cs typeface="Microsoft Sans Serif"/>
                <a:hlinkClick r:id="rId2" action="ppaction://hlinksldjump"/>
              </a:rPr>
              <a:t> </a:t>
            </a:r>
            <a:r>
              <a:rPr sz="600" spc="-5" dirty="0">
                <a:solidFill>
                  <a:srgbClr val="FFFFFF"/>
                </a:solidFill>
                <a:latin typeface="Microsoft Sans Serif"/>
                <a:cs typeface="Microsoft Sans Serif"/>
                <a:hlinkClick r:id="rId2" action="ppaction://hlinksldjump"/>
              </a:rPr>
              <a:t>of</a:t>
            </a:r>
            <a:r>
              <a:rPr sz="600" spc="5" dirty="0">
                <a:solidFill>
                  <a:srgbClr val="FFFFFF"/>
                </a:solidFill>
                <a:latin typeface="Microsoft Sans Serif"/>
                <a:cs typeface="Microsoft Sans Serif"/>
                <a:hlinkClick r:id="rId2" action="ppaction://hlinksldjump"/>
              </a:rPr>
              <a:t> </a:t>
            </a:r>
            <a:r>
              <a:rPr sz="600" spc="-5" dirty="0">
                <a:solidFill>
                  <a:srgbClr val="FFFFFF"/>
                </a:solidFill>
                <a:latin typeface="Microsoft Sans Serif"/>
                <a:cs typeface="Microsoft Sans Serif"/>
                <a:hlinkClick r:id="rId2" action="ppaction://hlinksldjump"/>
              </a:rPr>
              <a:t>(IDTHP)</a:t>
            </a:r>
            <a:r>
              <a:rPr sz="600" spc="5" dirty="0">
                <a:solidFill>
                  <a:srgbClr val="FFFFFF"/>
                </a:solidFill>
                <a:latin typeface="Microsoft Sans Serif"/>
                <a:cs typeface="Microsoft Sans Serif"/>
                <a:hlinkClick r:id="rId2" action="ppaction://hlinksldjump"/>
              </a:rPr>
              <a:t> </a:t>
            </a:r>
            <a:r>
              <a:rPr sz="600" spc="-5" dirty="0">
                <a:solidFill>
                  <a:srgbClr val="FFFFFF"/>
                </a:solidFill>
                <a:latin typeface="Microsoft Sans Serif"/>
                <a:cs typeface="Microsoft Sans Serif"/>
                <a:hlinkClick r:id="rId2" action="ppaction://hlinksldjump"/>
              </a:rPr>
              <a:t>Lab</a:t>
            </a:r>
            <a:endParaRPr sz="600" dirty="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1</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467180" y="575917"/>
            <a:ext cx="3919334" cy="251992"/>
          </a:xfrm>
          <a:prstGeom prst="rect">
            <a:avLst/>
          </a:prstGeom>
          <a:solidFill>
            <a:srgbClr val="3333B2"/>
          </a:solidFill>
        </p:spPr>
        <p:txBody>
          <a:bodyPr vert="horz" wrap="square" lIns="0" tIns="66675" rIns="0" bIns="0" rtlCol="0" anchor="t">
            <a:spAutoFit/>
          </a:bodyPr>
          <a:lstStyle/>
          <a:p>
            <a:pPr marL="50165" algn="ctr">
              <a:spcBef>
                <a:spcPts val="525"/>
              </a:spcBef>
            </a:pPr>
            <a:r>
              <a:rPr lang="en-US" sz="1200" b="1" spc="-5">
                <a:solidFill>
                  <a:srgbClr val="ECECEC"/>
                </a:solidFill>
                <a:ea typeface="+mn-lt"/>
                <a:cs typeface="+mn-lt"/>
              </a:rPr>
              <a:t>Title: </a:t>
            </a:r>
            <a:r>
              <a:rPr lang="en-US" sz="1200" b="1" spc="-5" err="1">
                <a:solidFill>
                  <a:srgbClr val="ECECEC"/>
                </a:solidFill>
                <a:ea typeface="+mn-lt"/>
                <a:cs typeface="+mn-lt"/>
              </a:rPr>
              <a:t>QuickCraft</a:t>
            </a:r>
            <a:r>
              <a:rPr lang="en-US" sz="1200" b="1" spc="-5">
                <a:solidFill>
                  <a:srgbClr val="ECECEC"/>
                </a:solidFill>
                <a:ea typeface="+mn-lt"/>
                <a:cs typeface="+mn-lt"/>
              </a:rPr>
              <a:t>: Where Ideas Flow, Contents Glow! </a:t>
            </a:r>
            <a:endParaRPr lang="en-US" b="1"/>
          </a:p>
        </p:txBody>
      </p:sp>
      <p:pic>
        <p:nvPicPr>
          <p:cNvPr id="9" name="object 9"/>
          <p:cNvPicPr/>
          <p:nvPr/>
        </p:nvPicPr>
        <p:blipFill>
          <a:blip r:embed="rId3" cstate="print"/>
          <a:stretch>
            <a:fillRect/>
          </a:stretch>
        </p:blipFill>
        <p:spPr>
          <a:xfrm>
            <a:off x="2108113" y="1075028"/>
            <a:ext cx="639088" cy="619452"/>
          </a:xfrm>
          <a:prstGeom prst="rect">
            <a:avLst/>
          </a:prstGeom>
        </p:spPr>
      </p:pic>
      <p:sp>
        <p:nvSpPr>
          <p:cNvPr id="10" name="object 10"/>
          <p:cNvSpPr txBox="1"/>
          <p:nvPr/>
        </p:nvSpPr>
        <p:spPr>
          <a:xfrm>
            <a:off x="1047750" y="1741030"/>
            <a:ext cx="2889250" cy="1045799"/>
          </a:xfrm>
          <a:prstGeom prst="rect">
            <a:avLst/>
          </a:prstGeom>
        </p:spPr>
        <p:txBody>
          <a:bodyPr vert="horz" wrap="square" lIns="0" tIns="10160" rIns="0" bIns="0" rtlCol="0" anchor="t">
            <a:spAutoFit/>
          </a:bodyPr>
          <a:lstStyle/>
          <a:p>
            <a:pPr marL="642620" marR="628650" algn="ctr">
              <a:lnSpc>
                <a:spcPct val="101499"/>
              </a:lnSpc>
              <a:spcBef>
                <a:spcPts val="80"/>
              </a:spcBef>
            </a:pPr>
            <a:endParaRPr sz="900" dirty="0">
              <a:latin typeface="Microsoft Sans Serif"/>
              <a:cs typeface="Microsoft Sans Serif"/>
            </a:endParaRPr>
          </a:p>
          <a:p>
            <a:pPr marL="12700" marR="5080" algn="ctr">
              <a:lnSpc>
                <a:spcPct val="101499"/>
              </a:lnSpc>
              <a:spcBef>
                <a:spcPts val="280"/>
              </a:spcBef>
            </a:pPr>
            <a:r>
              <a:rPr sz="900" i="1" dirty="0">
                <a:latin typeface="Arial"/>
                <a:cs typeface="Arial"/>
              </a:rPr>
              <a:t>Department </a:t>
            </a:r>
            <a:r>
              <a:rPr sz="900" i="1" spc="-5" dirty="0">
                <a:latin typeface="Arial"/>
                <a:cs typeface="Arial"/>
              </a:rPr>
              <a:t>of</a:t>
            </a:r>
            <a:r>
              <a:rPr sz="900" i="1" dirty="0">
                <a:latin typeface="Arial"/>
                <a:cs typeface="Arial"/>
              </a:rPr>
              <a:t> </a:t>
            </a:r>
            <a:r>
              <a:rPr sz="900" i="1" spc="-5" dirty="0">
                <a:latin typeface="Arial"/>
                <a:cs typeface="Arial"/>
              </a:rPr>
              <a:t>Computer</a:t>
            </a:r>
            <a:r>
              <a:rPr sz="900" i="1" dirty="0">
                <a:latin typeface="Arial"/>
                <a:cs typeface="Arial"/>
              </a:rPr>
              <a:t> </a:t>
            </a:r>
            <a:r>
              <a:rPr sz="900" i="1" spc="-5" dirty="0">
                <a:latin typeface="Arial"/>
                <a:cs typeface="Arial"/>
              </a:rPr>
              <a:t>Science</a:t>
            </a:r>
            <a:r>
              <a:rPr sz="900" i="1" dirty="0">
                <a:latin typeface="Arial"/>
                <a:cs typeface="Arial"/>
              </a:rPr>
              <a:t> </a:t>
            </a:r>
            <a:r>
              <a:rPr sz="900" i="1" spc="-5" dirty="0">
                <a:latin typeface="Arial"/>
                <a:cs typeface="Arial"/>
              </a:rPr>
              <a:t>and</a:t>
            </a:r>
            <a:r>
              <a:rPr sz="900" i="1" dirty="0">
                <a:latin typeface="Arial"/>
                <a:cs typeface="Arial"/>
              </a:rPr>
              <a:t> </a:t>
            </a:r>
            <a:r>
              <a:rPr sz="900" i="1" spc="-5" dirty="0">
                <a:latin typeface="Arial"/>
                <a:cs typeface="Arial"/>
              </a:rPr>
              <a:t>Engineering </a:t>
            </a:r>
            <a:r>
              <a:rPr sz="900" i="1" spc="-235" dirty="0">
                <a:latin typeface="Arial"/>
                <a:cs typeface="Arial"/>
              </a:rPr>
              <a:t> </a:t>
            </a:r>
            <a:r>
              <a:rPr sz="900" i="1" spc="-5" dirty="0" err="1">
                <a:latin typeface="Arial"/>
                <a:cs typeface="Arial"/>
              </a:rPr>
              <a:t>Engineering</a:t>
            </a:r>
            <a:r>
              <a:rPr sz="900" i="1" spc="-10" dirty="0">
                <a:latin typeface="Arial"/>
                <a:cs typeface="Arial"/>
              </a:rPr>
              <a:t> </a:t>
            </a:r>
            <a:r>
              <a:rPr sz="900" i="1" spc="-5" dirty="0">
                <a:latin typeface="Arial"/>
                <a:cs typeface="Arial"/>
              </a:rPr>
              <a:t>College Ajmer</a:t>
            </a:r>
            <a:endParaRPr sz="900" dirty="0">
              <a:latin typeface="Arial"/>
              <a:cs typeface="Arial"/>
            </a:endParaRPr>
          </a:p>
          <a:p>
            <a:pPr marL="12700" algn="ctr">
              <a:lnSpc>
                <a:spcPct val="101499"/>
              </a:lnSpc>
              <a:spcBef>
                <a:spcPts val="280"/>
              </a:spcBef>
            </a:pPr>
            <a:endParaRPr lang="en-US" sz="900" i="1" spc="-5" dirty="0">
              <a:latin typeface="Arial"/>
              <a:ea typeface="Microsoft Sans Serif"/>
              <a:cs typeface="Arial"/>
            </a:endParaRPr>
          </a:p>
          <a:p>
            <a:pPr marL="12700" marR="5080" algn="ctr">
              <a:lnSpc>
                <a:spcPct val="101499"/>
              </a:lnSpc>
              <a:spcBef>
                <a:spcPts val="280"/>
              </a:spcBef>
            </a:pPr>
            <a:endParaRPr lang="en-US" sz="900" i="1" spc="-5" dirty="0">
              <a:latin typeface="Arial"/>
              <a:ea typeface="Microsoft Sans Serif"/>
              <a:cs typeface="Arial"/>
            </a:endParaRPr>
          </a:p>
          <a:p>
            <a:pPr marL="5715" algn="ctr">
              <a:spcBef>
                <a:spcPts val="980"/>
              </a:spcBef>
            </a:pPr>
            <a:endParaRPr lang="en-US" sz="600" spc="-5" dirty="0">
              <a:latin typeface="Microsoft Sans Serif"/>
              <a:ea typeface="Microsoft Sans Serif"/>
              <a:cs typeface="Microsoft Sans Serif"/>
            </a:endParaRPr>
          </a:p>
        </p:txBody>
      </p:sp>
      <p:sp>
        <p:nvSpPr>
          <p:cNvPr id="11" name="object 11"/>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a:t>
            </a:fld>
            <a:r>
              <a:rPr spc="-5"/>
              <a:t>/10</a:t>
            </a:r>
          </a:p>
        </p:txBody>
      </p:sp>
      <p:sp>
        <p:nvSpPr>
          <p:cNvPr id="12" name="TextBox 11">
            <a:extLst>
              <a:ext uri="{FF2B5EF4-FFF2-40B4-BE49-F238E27FC236}">
                <a16:creationId xmlns:a16="http://schemas.microsoft.com/office/drawing/2014/main" id="{B94E333F-7C5D-24F4-8352-424FB84E9871}"/>
              </a:ext>
            </a:extLst>
          </p:cNvPr>
          <p:cNvSpPr txBox="1"/>
          <p:nvPr/>
        </p:nvSpPr>
        <p:spPr>
          <a:xfrm>
            <a:off x="1951135" y="2571769"/>
            <a:ext cx="26570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i="1" dirty="0">
                <a:latin typeface="Arial"/>
                <a:ea typeface="Segoe UI"/>
                <a:cs typeface="Segoe UI"/>
              </a:rPr>
              <a:t>  </a:t>
            </a:r>
            <a:r>
              <a:rPr lang="en-GB" sz="900" i="1" dirty="0">
                <a:latin typeface="Arial"/>
                <a:ea typeface="Segoe UI"/>
                <a:cs typeface="Segoe UI"/>
              </a:rPr>
              <a:t>  </a:t>
            </a:r>
            <a:r>
              <a:rPr lang="en-US" sz="900" b="1" i="1" baseline="0" dirty="0">
                <a:latin typeface="Arial"/>
                <a:ea typeface="Segoe UI"/>
                <a:cs typeface="Segoe UI"/>
              </a:rPr>
              <a:t>Team members</a:t>
            </a:r>
            <a:r>
              <a:rPr lang="en-US" sz="900" b="1" dirty="0">
                <a:solidFill>
                  <a:srgbClr val="808080"/>
                </a:solidFill>
                <a:latin typeface="Arial"/>
                <a:ea typeface="Segoe UI"/>
                <a:cs typeface="Segoe UI"/>
              </a:rPr>
              <a:t>  </a:t>
            </a:r>
            <a:endParaRPr lang="en-US" b="1" dirty="0">
              <a:solidFill>
                <a:srgbClr val="808080"/>
              </a:solidFill>
              <a:latin typeface="Calibri"/>
              <a:ea typeface="Segoe UI"/>
              <a:cs typeface="Calibri"/>
            </a:endParaRPr>
          </a:p>
          <a:p>
            <a:pPr algn="ctr"/>
            <a:r>
              <a:rPr lang="en-US" sz="900" i="1" dirty="0">
                <a:latin typeface="Arial"/>
                <a:ea typeface="Segoe UI"/>
                <a:cs typeface="Segoe UI"/>
              </a:rPr>
              <a:t> </a:t>
            </a:r>
            <a:r>
              <a:rPr lang="en-GB" sz="900" i="1" dirty="0" err="1">
                <a:latin typeface="Arial"/>
                <a:ea typeface="Segoe UI"/>
                <a:cs typeface="Segoe UI"/>
              </a:rPr>
              <a:t>Prakriti</a:t>
            </a:r>
            <a:r>
              <a:rPr lang="en-GB" sz="900" i="1" dirty="0">
                <a:latin typeface="Arial"/>
                <a:ea typeface="Segoe UI"/>
                <a:cs typeface="Segoe UI"/>
              </a:rPr>
              <a:t> Singh </a:t>
            </a:r>
          </a:p>
          <a:p>
            <a:pPr algn="ctr"/>
            <a:r>
              <a:rPr lang="en-GB" sz="900" i="1" dirty="0" err="1">
                <a:latin typeface="Arial"/>
                <a:ea typeface="Segoe UI"/>
                <a:cs typeface="Calibri"/>
              </a:rPr>
              <a:t>Harshita</a:t>
            </a:r>
            <a:r>
              <a:rPr lang="en-GB" sz="900" i="1" dirty="0">
                <a:latin typeface="Arial"/>
                <a:ea typeface="Segoe UI"/>
                <a:cs typeface="Calibri"/>
              </a:rPr>
              <a:t> </a:t>
            </a:r>
            <a:r>
              <a:rPr lang="en-GB" sz="900" i="1" dirty="0" err="1">
                <a:latin typeface="Arial"/>
                <a:ea typeface="Segoe UI"/>
                <a:cs typeface="Calibri"/>
              </a:rPr>
              <a:t>Mandarwal</a:t>
            </a:r>
            <a:endParaRPr lang="en-GB" sz="900" i="1" dirty="0">
              <a:latin typeface="Arial"/>
              <a:ea typeface="Segoe UI"/>
              <a:cs typeface="Calibri"/>
            </a:endParaRPr>
          </a:p>
          <a:p>
            <a:pPr algn="ctr"/>
            <a:r>
              <a:rPr lang="en-GB" sz="900" i="1" dirty="0" err="1">
                <a:latin typeface="Arial"/>
                <a:ea typeface="Segoe UI"/>
                <a:cs typeface="Calibri"/>
              </a:rPr>
              <a:t>Chetana</a:t>
            </a:r>
            <a:r>
              <a:rPr lang="en-GB" sz="900" i="1" dirty="0">
                <a:latin typeface="Arial"/>
                <a:ea typeface="Segoe UI"/>
                <a:cs typeface="Calibri"/>
              </a:rPr>
              <a:t> Yadav</a:t>
            </a:r>
          </a:p>
          <a:p>
            <a:pPr algn="ctr"/>
            <a:r>
              <a:rPr lang="en-GB" sz="900" i="1" dirty="0" err="1">
                <a:latin typeface="Arial"/>
                <a:ea typeface="Segoe UI"/>
                <a:cs typeface="Calibri"/>
              </a:rPr>
              <a:t>Manvendra</a:t>
            </a:r>
            <a:r>
              <a:rPr lang="en-GB" sz="900" i="1" dirty="0">
                <a:latin typeface="Arial"/>
                <a:ea typeface="Segoe UI"/>
                <a:cs typeface="Calibri"/>
              </a:rPr>
              <a:t> Singh </a:t>
            </a:r>
            <a:r>
              <a:rPr lang="en-GB" sz="900" i="1" dirty="0" err="1">
                <a:latin typeface="Arial"/>
                <a:ea typeface="Segoe UI"/>
                <a:cs typeface="Calibri"/>
              </a:rPr>
              <a:t>Rathore</a:t>
            </a:r>
            <a:r>
              <a:rPr lang="en-GB" sz="900" i="1" dirty="0">
                <a:latin typeface="Arial"/>
                <a:ea typeface="Segoe UI"/>
                <a:cs typeface="Calibri"/>
              </a:rPr>
              <a:t> </a:t>
            </a:r>
          </a:p>
          <a:p>
            <a:pPr algn="ctr"/>
            <a:r>
              <a:rPr lang="en-GB" sz="900" i="1" dirty="0">
                <a:latin typeface="Arial"/>
                <a:ea typeface="Segoe UI"/>
                <a:cs typeface="Calibri"/>
              </a:rPr>
              <a:t> </a:t>
            </a:r>
            <a:endParaRPr lang="en-US" dirty="0">
              <a:cs typeface="Calibri"/>
            </a:endParaRPr>
          </a:p>
        </p:txBody>
      </p:sp>
      <p:sp>
        <p:nvSpPr>
          <p:cNvPr id="14" name="TextBox 13">
            <a:extLst>
              <a:ext uri="{FF2B5EF4-FFF2-40B4-BE49-F238E27FC236}">
                <a16:creationId xmlns:a16="http://schemas.microsoft.com/office/drawing/2014/main" id="{2B059E71-BD38-63A4-C023-B497B0961C94}"/>
              </a:ext>
            </a:extLst>
          </p:cNvPr>
          <p:cNvSpPr txBox="1"/>
          <p:nvPr/>
        </p:nvSpPr>
        <p:spPr>
          <a:xfrm>
            <a:off x="108000" y="2571769"/>
            <a:ext cx="162288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b="1" dirty="0">
                <a:ea typeface="+mn-lt"/>
                <a:cs typeface="+mn-lt"/>
              </a:rPr>
              <a:t>Team Mentor </a:t>
            </a:r>
            <a:endParaRPr lang="en-GB" sz="1000" b="1" dirty="0">
              <a:ea typeface="+mn-lt"/>
              <a:cs typeface="+mn-lt"/>
            </a:endParaRPr>
          </a:p>
          <a:p>
            <a:pPr algn="ctr"/>
            <a:r>
              <a:rPr lang="en-GB" sz="1000" dirty="0">
                <a:ea typeface="+mn-lt"/>
                <a:cs typeface="+mn-lt"/>
              </a:rPr>
              <a:t>Mr. Deepak Gupta </a:t>
            </a:r>
            <a:endParaRPr lang="en-US" dirty="0">
              <a:ea typeface="+mn-lt"/>
              <a:cs typeface="+mn-lt"/>
            </a:endParaRPr>
          </a:p>
          <a:p>
            <a:pPr algn="ctr"/>
            <a:endParaRPr lang="en-US" dirty="0">
              <a:cs typeface="Calibri"/>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p:nvPr/>
        </p:nvSpPr>
        <p:spPr>
          <a:xfrm>
            <a:off x="2822512" y="336998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3" name="object 3"/>
          <p:cNvSpPr/>
          <p:nvPr/>
        </p:nvSpPr>
        <p:spPr>
          <a:xfrm>
            <a:off x="2742895" y="336602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4" name="object 4"/>
          <p:cNvSpPr/>
          <p:nvPr/>
        </p:nvSpPr>
        <p:spPr>
          <a:xfrm>
            <a:off x="2920697" y="336602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grpSp>
        <p:nvGrpSpPr>
          <p:cNvPr id="5" name="object 5"/>
          <p:cNvGrpSpPr/>
          <p:nvPr/>
        </p:nvGrpSpPr>
        <p:grpSpPr>
          <a:xfrm>
            <a:off x="3010014" y="3357139"/>
            <a:ext cx="203200" cy="55880"/>
            <a:chOff x="3010014" y="3357139"/>
            <a:chExt cx="203200" cy="55880"/>
          </a:xfrm>
        </p:grpSpPr>
        <p:sp>
          <p:nvSpPr>
            <p:cNvPr id="6" name="object 6"/>
            <p:cNvSpPr/>
            <p:nvPr/>
          </p:nvSpPr>
          <p:spPr>
            <a:xfrm>
              <a:off x="3073183" y="335967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7" name="object 7"/>
            <p:cNvSpPr/>
            <p:nvPr/>
          </p:nvSpPr>
          <p:spPr>
            <a:xfrm>
              <a:off x="3010014" y="336602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grpSp>
      <p:grpSp>
        <p:nvGrpSpPr>
          <p:cNvPr id="8" name="object 8"/>
          <p:cNvGrpSpPr/>
          <p:nvPr/>
        </p:nvGrpSpPr>
        <p:grpSpPr>
          <a:xfrm>
            <a:off x="3277133" y="3355874"/>
            <a:ext cx="203200" cy="58419"/>
            <a:chOff x="3277133" y="3355874"/>
            <a:chExt cx="203200" cy="58419"/>
          </a:xfrm>
        </p:grpSpPr>
        <p:sp>
          <p:nvSpPr>
            <p:cNvPr id="9" name="object 9"/>
            <p:cNvSpPr/>
            <p:nvPr/>
          </p:nvSpPr>
          <p:spPr>
            <a:xfrm>
              <a:off x="3366034" y="337237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3277133" y="336602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3353334" y="335967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grpSp>
      <p:grpSp>
        <p:nvGrpSpPr>
          <p:cNvPr id="12" name="object 12"/>
          <p:cNvGrpSpPr/>
          <p:nvPr/>
        </p:nvGrpSpPr>
        <p:grpSpPr>
          <a:xfrm>
            <a:off x="3544252" y="3355874"/>
            <a:ext cx="203200" cy="58419"/>
            <a:chOff x="3544252" y="3355874"/>
            <a:chExt cx="203200" cy="58419"/>
          </a:xfrm>
        </p:grpSpPr>
        <p:sp>
          <p:nvSpPr>
            <p:cNvPr id="13" name="object 13"/>
            <p:cNvSpPr/>
            <p:nvPr/>
          </p:nvSpPr>
          <p:spPr>
            <a:xfrm>
              <a:off x="3620453" y="335967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4" name="object 14"/>
            <p:cNvSpPr/>
            <p:nvPr/>
          </p:nvSpPr>
          <p:spPr>
            <a:xfrm>
              <a:off x="3544252" y="336602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3620453" y="3397770"/>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6" name="object 16"/>
          <p:cNvSpPr/>
          <p:nvPr/>
        </p:nvSpPr>
        <p:spPr>
          <a:xfrm>
            <a:off x="3887572" y="335967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7" name="object 17"/>
          <p:cNvGrpSpPr/>
          <p:nvPr/>
        </p:nvGrpSpPr>
        <p:grpSpPr>
          <a:xfrm>
            <a:off x="4060720" y="3357139"/>
            <a:ext cx="238760" cy="57150"/>
            <a:chOff x="4060720" y="3357139"/>
            <a:chExt cx="238760" cy="57150"/>
          </a:xfrm>
        </p:grpSpPr>
        <p:sp>
          <p:nvSpPr>
            <p:cNvPr id="18" name="object 18"/>
            <p:cNvSpPr/>
            <p:nvPr/>
          </p:nvSpPr>
          <p:spPr>
            <a:xfrm>
              <a:off x="4185172" y="3390150"/>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9" name="object 19"/>
            <p:cNvSpPr/>
            <p:nvPr/>
          </p:nvSpPr>
          <p:spPr>
            <a:xfrm>
              <a:off x="4158108" y="3363655"/>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0" name="object 20"/>
            <p:cNvSpPr/>
            <p:nvPr/>
          </p:nvSpPr>
          <p:spPr>
            <a:xfrm>
              <a:off x="4063250" y="335967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1" name="object 21"/>
          <p:cNvSpPr/>
          <p:nvPr/>
        </p:nvSpPr>
        <p:spPr>
          <a:xfrm>
            <a:off x="0" y="0"/>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000000"/>
          </a:solidFill>
        </p:spPr>
        <p:txBody>
          <a:bodyPr wrap="square" lIns="0" tIns="0" rIns="0" bIns="0" rtlCol="0"/>
          <a:lstStyle/>
          <a:p>
            <a:endParaRPr/>
          </a:p>
        </p:txBody>
      </p:sp>
      <p:sp>
        <p:nvSpPr>
          <p:cNvPr id="22" name="object 2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24" name="object 24"/>
          <p:cNvSpPr txBox="1"/>
          <p:nvPr/>
        </p:nvSpPr>
        <p:spPr>
          <a:xfrm>
            <a:off x="3532625" y="10635"/>
            <a:ext cx="980440"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10" dirty="0">
                <a:solidFill>
                  <a:srgbClr val="FFFFFF"/>
                </a:solidFill>
                <a:latin typeface="Microsoft Sans Serif"/>
                <a:cs typeface="Microsoft Sans Serif"/>
              </a:rPr>
              <a:t>1</a:t>
            </a:r>
            <a:r>
              <a:rPr sz="600" spc="-5" dirty="0">
                <a:solidFill>
                  <a:srgbClr val="FFFFFF"/>
                </a:solidFill>
                <a:latin typeface="Microsoft Sans Serif"/>
                <a:cs typeface="Microsoft Sans Serif"/>
              </a:rPr>
              <a:t>0</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25" name="object 25"/>
          <p:cNvGrpSpPr/>
          <p:nvPr/>
        </p:nvGrpSpPr>
        <p:grpSpPr>
          <a:xfrm>
            <a:off x="0" y="143916"/>
            <a:ext cx="4608195" cy="288290"/>
            <a:chOff x="0" y="143916"/>
            <a:chExt cx="4608195" cy="288290"/>
          </a:xfrm>
        </p:grpSpPr>
        <p:sp>
          <p:nvSpPr>
            <p:cNvPr id="26" name="object 2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27" name="object 2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28" name="object 2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15">
                <a:solidFill>
                  <a:srgbClr val="FFFFFF"/>
                </a:solidFill>
                <a:latin typeface="Microsoft Sans Serif"/>
                <a:cs typeface="Microsoft Sans Serif"/>
              </a:rPr>
              <a:t>Economic</a:t>
            </a:r>
            <a:r>
              <a:rPr sz="1400">
                <a:solidFill>
                  <a:srgbClr val="FFFFFF"/>
                </a:solidFill>
                <a:latin typeface="Microsoft Sans Serif"/>
                <a:cs typeface="Microsoft Sans Serif"/>
              </a:rPr>
              <a:t> </a:t>
            </a:r>
            <a:r>
              <a:rPr sz="1400" spc="10">
                <a:solidFill>
                  <a:srgbClr val="FFFFFF"/>
                </a:solidFill>
                <a:latin typeface="Microsoft Sans Serif"/>
                <a:cs typeface="Microsoft Sans Serif"/>
              </a:rPr>
              <a:t>Logic</a:t>
            </a:r>
            <a:endParaRPr sz="1400">
              <a:latin typeface="Microsoft Sans Serif"/>
              <a:cs typeface="Microsoft Sans Serif"/>
            </a:endParaRPr>
          </a:p>
        </p:txBody>
      </p:sp>
      <p:sp>
        <p:nvSpPr>
          <p:cNvPr id="29" name="object 2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10</a:t>
            </a:fld>
            <a:r>
              <a:rPr spc="-5"/>
              <a:t>/10</a:t>
            </a:r>
          </a:p>
        </p:txBody>
      </p:sp>
      <p:sp>
        <p:nvSpPr>
          <p:cNvPr id="35" name="TextBox 34">
            <a:extLst>
              <a:ext uri="{FF2B5EF4-FFF2-40B4-BE49-F238E27FC236}">
                <a16:creationId xmlns:a16="http://schemas.microsoft.com/office/drawing/2014/main" id="{562BC6E7-C0E8-CD05-062D-E2C0D855CD8F}"/>
              </a:ext>
            </a:extLst>
          </p:cNvPr>
          <p:cNvSpPr txBox="1"/>
          <p:nvPr/>
        </p:nvSpPr>
        <p:spPr>
          <a:xfrm>
            <a:off x="84941" y="819930"/>
            <a:ext cx="2743200" cy="2407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900">
              <a:cs typeface="Calibri"/>
            </a:endParaRPr>
          </a:p>
          <a:p>
            <a:r>
              <a:rPr lang="en-US" sz="1200" b="1" u="sng"/>
              <a:t>Economic Logic for </a:t>
            </a:r>
            <a:r>
              <a:rPr lang="en-US" sz="1200" b="1" u="sng" err="1"/>
              <a:t>QuickCraft</a:t>
            </a:r>
            <a:r>
              <a:rPr lang="en-US" sz="1200" b="1" u="sng"/>
              <a:t> </a:t>
            </a:r>
            <a:r>
              <a:rPr lang="en-US" sz="1200" b="1"/>
              <a:t>:</a:t>
            </a:r>
            <a:endParaRPr lang="en-US" sz="1200" b="1">
              <a:cs typeface="Calibri"/>
            </a:endParaRPr>
          </a:p>
          <a:p>
            <a:endParaRPr lang="en-US" sz="1100" b="1" u="sng"/>
          </a:p>
          <a:p>
            <a:pPr marL="171450" indent="-171450">
              <a:lnSpc>
                <a:spcPct val="150000"/>
              </a:lnSpc>
              <a:buFont typeface="Wingdings"/>
              <a:buChar char="Ø"/>
            </a:pPr>
            <a:r>
              <a:rPr lang="en-US" sz="1000"/>
              <a:t>User Subscriptions</a:t>
            </a:r>
            <a:endParaRPr lang="en-US" sz="1000">
              <a:cs typeface="Calibri"/>
            </a:endParaRPr>
          </a:p>
          <a:p>
            <a:pPr marL="171450" indent="-171450">
              <a:lnSpc>
                <a:spcPct val="150000"/>
              </a:lnSpc>
              <a:buFont typeface="Wingdings"/>
              <a:buChar char="Ø"/>
            </a:pPr>
            <a:r>
              <a:rPr lang="en-US" sz="1000"/>
              <a:t>Transaction Commissions</a:t>
            </a:r>
            <a:endParaRPr lang="en-US" sz="1000">
              <a:cs typeface="Calibri"/>
            </a:endParaRPr>
          </a:p>
          <a:p>
            <a:pPr marL="171450" indent="-171450">
              <a:lnSpc>
                <a:spcPct val="150000"/>
              </a:lnSpc>
              <a:buFont typeface="Wingdings"/>
              <a:buChar char="Ø"/>
            </a:pPr>
            <a:r>
              <a:rPr lang="en-US" sz="1000"/>
              <a:t>Premium Upgrades</a:t>
            </a:r>
            <a:endParaRPr lang="en-US" sz="1000">
              <a:cs typeface="Calibri"/>
            </a:endParaRPr>
          </a:p>
          <a:p>
            <a:pPr marL="171450" indent="-171450">
              <a:lnSpc>
                <a:spcPct val="150000"/>
              </a:lnSpc>
              <a:buFont typeface="Wingdings"/>
              <a:buChar char="Ø"/>
            </a:pPr>
            <a:r>
              <a:rPr lang="en-US" sz="1000"/>
              <a:t>Advertising Partnerships</a:t>
            </a:r>
            <a:endParaRPr lang="en-US" sz="1000">
              <a:cs typeface="Calibri"/>
            </a:endParaRPr>
          </a:p>
          <a:p>
            <a:pPr marL="171450" indent="-171450">
              <a:lnSpc>
                <a:spcPct val="150000"/>
              </a:lnSpc>
              <a:buFont typeface="Wingdings"/>
              <a:buChar char="Ø"/>
            </a:pPr>
            <a:r>
              <a:rPr lang="en-US" sz="1000"/>
              <a:t>Service Provider Subscriptions</a:t>
            </a:r>
            <a:endParaRPr lang="en-US" sz="1000">
              <a:cs typeface="Calibri"/>
            </a:endParaRPr>
          </a:p>
          <a:p>
            <a:pPr marL="171450" indent="-171450">
              <a:lnSpc>
                <a:spcPct val="150000"/>
              </a:lnSpc>
              <a:buFont typeface="Wingdings"/>
              <a:buChar char="Ø"/>
            </a:pPr>
            <a:r>
              <a:rPr lang="en-US" sz="1000"/>
              <a:t>Partnerships &amp; Affiliations</a:t>
            </a:r>
            <a:endParaRPr lang="en-US" sz="1000">
              <a:cs typeface="Calibri"/>
            </a:endParaRPr>
          </a:p>
          <a:p>
            <a:pPr marL="171450" indent="-171450">
              <a:lnSpc>
                <a:spcPct val="150000"/>
              </a:lnSpc>
              <a:buFont typeface="Wingdings"/>
              <a:buChar char="Ø"/>
            </a:pPr>
            <a:r>
              <a:rPr lang="en-US" sz="1000"/>
              <a:t>Licensing &amp; White Label Solutions</a:t>
            </a:r>
            <a:endParaRPr lang="en-US" sz="1000">
              <a:cs typeface="Calibri"/>
            </a:endParaRPr>
          </a:p>
          <a:p>
            <a:pPr marL="171450" indent="-171450">
              <a:lnSpc>
                <a:spcPct val="150000"/>
              </a:lnSpc>
              <a:buFont typeface="Wingdings"/>
              <a:buChar char="Ø"/>
            </a:pPr>
            <a:r>
              <a:rPr lang="en-US" sz="1000"/>
              <a:t>Freemium Model</a:t>
            </a:r>
            <a:endParaRPr lang="en-US" sz="1000">
              <a:cs typeface="Calibri"/>
            </a:endParaRPr>
          </a:p>
        </p:txBody>
      </p:sp>
      <p:pic>
        <p:nvPicPr>
          <p:cNvPr id="30" name="Picture 29" descr="A computer with colorful clouds and icons&#10;&#10;Description automatically generated">
            <a:extLst>
              <a:ext uri="{FF2B5EF4-FFF2-40B4-BE49-F238E27FC236}">
                <a16:creationId xmlns:a16="http://schemas.microsoft.com/office/drawing/2014/main" id="{42822B47-2B1E-CDCA-BA66-B4CB2477ECD2}"/>
              </a:ext>
            </a:extLst>
          </p:cNvPr>
          <p:cNvPicPr>
            <a:picLocks noChangeAspect="1"/>
          </p:cNvPicPr>
          <p:nvPr/>
        </p:nvPicPr>
        <p:blipFill rotWithShape="1">
          <a:blip r:embed="rId3"/>
          <a:srcRect l="13316" t="2662" r="13820" b="7224"/>
          <a:stretch/>
        </p:blipFill>
        <p:spPr>
          <a:xfrm>
            <a:off x="2283112" y="1347775"/>
            <a:ext cx="2151740" cy="1552587"/>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2</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10">
                <a:solidFill>
                  <a:srgbClr val="FFFFFF"/>
                </a:solidFill>
                <a:latin typeface="Microsoft Sans Serif"/>
                <a:cs typeface="Microsoft Sans Serif"/>
              </a:rPr>
              <a:t>Overview</a:t>
            </a:r>
            <a:endParaRPr sz="140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2</a:t>
            </a:fld>
            <a:r>
              <a:rPr spc="-5"/>
              <a:t>/10</a:t>
            </a:r>
          </a:p>
        </p:txBody>
      </p:sp>
      <p:sp>
        <p:nvSpPr>
          <p:cNvPr id="13" name="TextBox 12">
            <a:extLst>
              <a:ext uri="{FF2B5EF4-FFF2-40B4-BE49-F238E27FC236}">
                <a16:creationId xmlns:a16="http://schemas.microsoft.com/office/drawing/2014/main" id="{CF4A4D96-6508-90D8-9E41-6436F3A21E66}"/>
              </a:ext>
            </a:extLst>
          </p:cNvPr>
          <p:cNvSpPr txBox="1"/>
          <p:nvPr/>
        </p:nvSpPr>
        <p:spPr>
          <a:xfrm>
            <a:off x="-23281" y="1336411"/>
            <a:ext cx="259776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
            </a:pPr>
            <a:r>
              <a:rPr lang="en-US" sz="900" dirty="0"/>
              <a:t>Our AI-powered writing platform redefines content creation, offering a seamless blend of innovation and simplicity.</a:t>
            </a:r>
            <a:endParaRPr lang="en-US" sz="900" dirty="0">
              <a:cs typeface="Calibri"/>
            </a:endParaRPr>
          </a:p>
          <a:p>
            <a:pPr marL="171450" indent="-171450">
              <a:buFont typeface="Wingdings"/>
              <a:buChar char="§"/>
            </a:pPr>
            <a:r>
              <a:rPr lang="en-US" sz="900" dirty="0"/>
              <a:t>With a user-friendly interface, customizable templates, and an intelligent writing assistant, </a:t>
            </a:r>
            <a:r>
              <a:rPr lang="en-US" sz="900" dirty="0" err="1"/>
              <a:t>QuickCraft</a:t>
            </a:r>
            <a:r>
              <a:rPr lang="en-US" sz="900" dirty="0"/>
              <a:t> enables users to effortlessly craft compelling documents, summaries, synopsis, technical documentations ,LinkedIn posts, and more.</a:t>
            </a:r>
            <a:endParaRPr lang="en-US" sz="900" dirty="0">
              <a:cs typeface="Calibri"/>
            </a:endParaRPr>
          </a:p>
          <a:p>
            <a:pPr marL="171450" indent="-171450">
              <a:buFont typeface="Wingdings"/>
              <a:buChar char="§"/>
            </a:pPr>
            <a:r>
              <a:rPr lang="en-US" sz="900" dirty="0"/>
              <a:t>Whether you're a professional aiming to elevate your online image or a student seeking writing ease, </a:t>
            </a:r>
            <a:r>
              <a:rPr lang="en-US" sz="900" dirty="0" err="1"/>
              <a:t>QuickCraft</a:t>
            </a:r>
            <a:r>
              <a:rPr lang="en-US" sz="900" dirty="0"/>
              <a:t> is the catalyst for turning ideas into impactful content, making your online presence truly shine.</a:t>
            </a:r>
            <a:endParaRPr lang="en-US" sz="900" dirty="0">
              <a:cs typeface="Calibri"/>
            </a:endParaRPr>
          </a:p>
        </p:txBody>
      </p:sp>
      <p:sp>
        <p:nvSpPr>
          <p:cNvPr id="10" name="TextBox 9">
            <a:extLst>
              <a:ext uri="{FF2B5EF4-FFF2-40B4-BE49-F238E27FC236}">
                <a16:creationId xmlns:a16="http://schemas.microsoft.com/office/drawing/2014/main" id="{998A8BEC-A417-E8D3-DF6B-178D591643A2}"/>
              </a:ext>
            </a:extLst>
          </p:cNvPr>
          <p:cNvSpPr txBox="1"/>
          <p:nvPr/>
        </p:nvSpPr>
        <p:spPr>
          <a:xfrm>
            <a:off x="604558" y="830462"/>
            <a:ext cx="3404120"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u="sng">
                <a:cs typeface="Calibri"/>
              </a:rPr>
              <a:t>Welcome to </a:t>
            </a:r>
            <a:r>
              <a:rPr lang="en-US" sz="1600" b="1" u="sng" err="1">
                <a:cs typeface="Calibri"/>
              </a:rPr>
              <a:t>QuickCraft</a:t>
            </a:r>
            <a:endParaRPr lang="en-US" sz="1600" b="1" u="sng">
              <a:cs typeface="Calibri"/>
            </a:endParaRPr>
          </a:p>
          <a:p>
            <a:pPr algn="ctr"/>
            <a:r>
              <a:rPr lang="en-US" sz="1100" b="1" i="1">
                <a:cs typeface="Calibri"/>
              </a:rPr>
              <a:t>where creativity meets technology.</a:t>
            </a:r>
            <a:endParaRPr lang="en-US" b="1" i="1">
              <a:cs typeface="Calibri"/>
            </a:endParaRPr>
          </a:p>
        </p:txBody>
      </p:sp>
      <p:pic>
        <p:nvPicPr>
          <p:cNvPr id="14" name="Picture 13">
            <a:extLst>
              <a:ext uri="{FF2B5EF4-FFF2-40B4-BE49-F238E27FC236}">
                <a16:creationId xmlns:a16="http://schemas.microsoft.com/office/drawing/2014/main" id="{098789AD-82F8-4EE5-A006-817EAC4F9969}"/>
              </a:ext>
            </a:extLst>
          </p:cNvPr>
          <p:cNvPicPr>
            <a:picLocks noChangeAspect="1"/>
          </p:cNvPicPr>
          <p:nvPr/>
        </p:nvPicPr>
        <p:blipFill>
          <a:blip r:embed="rId3"/>
          <a:stretch>
            <a:fillRect/>
          </a:stretch>
        </p:blipFill>
        <p:spPr>
          <a:xfrm>
            <a:off x="2544808" y="1413541"/>
            <a:ext cx="1986115" cy="1396348"/>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3</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25">
                <a:solidFill>
                  <a:srgbClr val="FFFFFF"/>
                </a:solidFill>
                <a:latin typeface="Microsoft Sans Serif"/>
                <a:cs typeface="Microsoft Sans Serif"/>
              </a:rPr>
              <a:t>Team</a:t>
            </a:r>
            <a:endParaRPr sz="1400">
              <a:latin typeface="Microsoft Sans Serif"/>
              <a:cs typeface="Microsoft Sans Serif"/>
            </a:endParaRPr>
          </a:p>
        </p:txBody>
      </p:sp>
      <p:sp>
        <p:nvSpPr>
          <p:cNvPr id="10" name="object 10"/>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3</a:t>
            </a:fld>
            <a:r>
              <a:rPr spc="-5"/>
              <a:t>/10</a:t>
            </a:r>
          </a:p>
        </p:txBody>
      </p:sp>
      <p:sp>
        <p:nvSpPr>
          <p:cNvPr id="9" name="object 9"/>
          <p:cNvSpPr txBox="1"/>
          <p:nvPr/>
        </p:nvSpPr>
        <p:spPr>
          <a:xfrm>
            <a:off x="232010" y="940802"/>
            <a:ext cx="3890954" cy="2124941"/>
          </a:xfrm>
          <a:prstGeom prst="rect">
            <a:avLst/>
          </a:prstGeom>
        </p:spPr>
        <p:txBody>
          <a:bodyPr vert="horz" wrap="square" lIns="0" tIns="11430" rIns="0" bIns="0" rtlCol="0" anchor="t">
            <a:spAutoFit/>
          </a:bodyPr>
          <a:lstStyle/>
          <a:p>
            <a:pPr marL="12700">
              <a:spcBef>
                <a:spcPts val="90"/>
              </a:spcBef>
            </a:pPr>
            <a:r>
              <a:rPr lang="en-US" sz="1200" b="1" spc="-10" dirty="0">
                <a:ea typeface="+mn-lt"/>
                <a:cs typeface="+mn-lt"/>
              </a:rPr>
              <a:t>Details of Team Members (VI </a:t>
            </a:r>
            <a:r>
              <a:rPr lang="en-US" sz="1200" b="1" spc="-10" dirty="0" err="1">
                <a:ea typeface="+mn-lt"/>
                <a:cs typeface="+mn-lt"/>
              </a:rPr>
              <a:t>Sem</a:t>
            </a:r>
            <a:r>
              <a:rPr lang="en-US" sz="1200" b="1" spc="-10" dirty="0">
                <a:ea typeface="+mn-lt"/>
                <a:cs typeface="+mn-lt"/>
              </a:rPr>
              <a:t> </a:t>
            </a:r>
            <a:r>
              <a:rPr lang="en-GB" sz="1200" b="1" spc="-10" dirty="0">
                <a:ea typeface="+mn-lt"/>
                <a:cs typeface="+mn-lt"/>
              </a:rPr>
              <a:t>CYBER SECURITY</a:t>
            </a:r>
            <a:r>
              <a:rPr lang="en-US" sz="1200" b="1" spc="-10" dirty="0">
                <a:ea typeface="+mn-lt"/>
                <a:cs typeface="+mn-lt"/>
              </a:rPr>
              <a:t>):</a:t>
            </a:r>
            <a:endParaRPr lang="en-US" sz="1200" b="1" dirty="0">
              <a:ea typeface="+mn-lt"/>
              <a:cs typeface="+mn-lt"/>
            </a:endParaRPr>
          </a:p>
          <a:p>
            <a:pPr marL="12700">
              <a:spcBef>
                <a:spcPts val="90"/>
              </a:spcBef>
            </a:pPr>
            <a:endParaRPr lang="en-US" sz="1100" spc="-10" dirty="0">
              <a:ea typeface="+mn-lt"/>
              <a:cs typeface="+mn-lt"/>
            </a:endParaRPr>
          </a:p>
          <a:p>
            <a:pPr marL="12700">
              <a:spcBef>
                <a:spcPts val="90"/>
              </a:spcBef>
            </a:pPr>
            <a:r>
              <a:rPr lang="en-US" sz="1100" spc="-10" dirty="0">
                <a:ea typeface="+mn-lt"/>
                <a:cs typeface="+mn-lt"/>
              </a:rPr>
              <a:t>1. </a:t>
            </a:r>
            <a:r>
              <a:rPr lang="en-GB" sz="1100" spc="-10" dirty="0" err="1">
                <a:ea typeface="+mn-lt"/>
                <a:cs typeface="+mn-lt"/>
              </a:rPr>
              <a:t>Prakriti</a:t>
            </a:r>
            <a:r>
              <a:rPr lang="en-GB" sz="1100" spc="-10" dirty="0">
                <a:ea typeface="+mn-lt"/>
                <a:cs typeface="+mn-lt"/>
              </a:rPr>
              <a:t> Singh </a:t>
            </a:r>
            <a:r>
              <a:rPr lang="en-US" sz="1100" spc="-10" dirty="0">
                <a:ea typeface="+mn-lt"/>
                <a:cs typeface="+mn-lt"/>
              </a:rPr>
              <a:t>(Team</a:t>
            </a:r>
            <a:r>
              <a:rPr lang="en-GB" sz="1100" spc="-10" dirty="0">
                <a:ea typeface="+mn-lt"/>
                <a:cs typeface="+mn-lt"/>
              </a:rPr>
              <a:t> </a:t>
            </a:r>
            <a:r>
              <a:rPr lang="en-US" sz="1100" spc="-10" dirty="0">
                <a:ea typeface="+mn-lt"/>
                <a:cs typeface="+mn-lt"/>
              </a:rPr>
              <a:t>Leader)                        </a:t>
            </a:r>
            <a:r>
              <a:rPr lang="en-GB" sz="1100" spc="-10" dirty="0">
                <a:ea typeface="+mn-lt"/>
                <a:cs typeface="+mn-lt"/>
              </a:rPr>
              <a:t>   </a:t>
            </a:r>
            <a:r>
              <a:rPr lang="en-US" sz="1100" spc="-10" dirty="0">
                <a:ea typeface="+mn-lt"/>
                <a:cs typeface="+mn-lt"/>
              </a:rPr>
              <a:t> </a:t>
            </a:r>
            <a:r>
              <a:rPr lang="en-GB" sz="1100" spc="-10" dirty="0">
                <a:ea typeface="+mn-lt"/>
                <a:cs typeface="+mn-lt"/>
              </a:rPr>
              <a:t>   </a:t>
            </a:r>
            <a:r>
              <a:rPr lang="en-US" sz="1100" spc="-10" dirty="0">
                <a:ea typeface="+mn-lt"/>
                <a:cs typeface="+mn-lt"/>
              </a:rPr>
              <a:t> 2</a:t>
            </a:r>
            <a:r>
              <a:rPr lang="en-GB" sz="1100" spc="-10" dirty="0">
                <a:ea typeface="+mn-lt"/>
                <a:cs typeface="+mn-lt"/>
              </a:rPr>
              <a:t>2CYBER39</a:t>
            </a:r>
            <a:endParaRPr lang="en-US" dirty="0">
              <a:ea typeface="+mn-lt"/>
              <a:cs typeface="+mn-lt"/>
            </a:endParaRPr>
          </a:p>
          <a:p>
            <a:pPr marL="12700">
              <a:spcBef>
                <a:spcPts val="90"/>
              </a:spcBef>
            </a:pPr>
            <a:r>
              <a:rPr lang="en-US" sz="1100" spc="-10" dirty="0">
                <a:ea typeface="+mn-lt"/>
                <a:cs typeface="+mn-lt"/>
              </a:rPr>
              <a:t>2.</a:t>
            </a:r>
            <a:r>
              <a:rPr lang="en-GB" sz="1100" spc="-10" dirty="0">
                <a:ea typeface="+mn-lt"/>
                <a:cs typeface="+mn-lt"/>
              </a:rPr>
              <a:t> </a:t>
            </a:r>
            <a:r>
              <a:rPr lang="en-GB" sz="1100" spc="-10" dirty="0" err="1">
                <a:ea typeface="+mn-lt"/>
                <a:cs typeface="+mn-lt"/>
              </a:rPr>
              <a:t>Harshita</a:t>
            </a:r>
            <a:r>
              <a:rPr lang="en-GB" sz="1100" spc="-10" dirty="0">
                <a:ea typeface="+mn-lt"/>
                <a:cs typeface="+mn-lt"/>
              </a:rPr>
              <a:t> </a:t>
            </a:r>
            <a:r>
              <a:rPr lang="en-GB" sz="1100" spc="-10" dirty="0" err="1">
                <a:ea typeface="+mn-lt"/>
                <a:cs typeface="+mn-lt"/>
              </a:rPr>
              <a:t>Mandarwal</a:t>
            </a:r>
            <a:r>
              <a:rPr lang="en-US" sz="1100" spc="-10" dirty="0">
                <a:ea typeface="+mn-lt"/>
                <a:cs typeface="+mn-lt"/>
              </a:rPr>
              <a:t>           </a:t>
            </a:r>
            <a:r>
              <a:rPr lang="en-GB" sz="1100" spc="-10" dirty="0">
                <a:ea typeface="+mn-lt"/>
                <a:cs typeface="+mn-lt"/>
              </a:rPr>
              <a:t>           22CYBER26 </a:t>
            </a:r>
            <a:endParaRPr lang="en-US" dirty="0">
              <a:ea typeface="+mn-lt"/>
              <a:cs typeface="+mn-lt"/>
            </a:endParaRPr>
          </a:p>
          <a:p>
            <a:pPr marL="12700">
              <a:spcBef>
                <a:spcPts val="90"/>
              </a:spcBef>
            </a:pPr>
            <a:r>
              <a:rPr lang="en-US" sz="1100" spc="-10" dirty="0">
                <a:ea typeface="+mn-lt"/>
                <a:cs typeface="+mn-lt"/>
              </a:rPr>
              <a:t>3. </a:t>
            </a:r>
            <a:r>
              <a:rPr lang="en-GB" sz="1100" spc="-10" dirty="0" err="1">
                <a:ea typeface="+mn-lt"/>
                <a:cs typeface="+mn-lt"/>
              </a:rPr>
              <a:t>Chetana</a:t>
            </a:r>
            <a:r>
              <a:rPr lang="en-GB" sz="1100" spc="-10" dirty="0">
                <a:ea typeface="+mn-lt"/>
                <a:cs typeface="+mn-lt"/>
              </a:rPr>
              <a:t> Yadav</a:t>
            </a:r>
            <a:r>
              <a:rPr lang="en-US" sz="1100" spc="-10" dirty="0">
                <a:ea typeface="+mn-lt"/>
                <a:cs typeface="+mn-lt"/>
              </a:rPr>
              <a:t>               </a:t>
            </a:r>
            <a:r>
              <a:rPr lang="en-GB" sz="1100" spc="-10" dirty="0">
                <a:ea typeface="+mn-lt"/>
                <a:cs typeface="+mn-lt"/>
              </a:rPr>
              <a:t> </a:t>
            </a:r>
            <a:r>
              <a:rPr lang="en-US" sz="1100" spc="-10" dirty="0">
                <a:ea typeface="+mn-lt"/>
                <a:cs typeface="+mn-lt"/>
              </a:rPr>
              <a:t>     </a:t>
            </a:r>
            <a:r>
              <a:rPr lang="en-GB" sz="1100" spc="-10" dirty="0">
                <a:ea typeface="+mn-lt"/>
                <a:cs typeface="+mn-lt"/>
              </a:rPr>
              <a:t>22CYBER15</a:t>
            </a:r>
            <a:endParaRPr lang="en-US" sz="1100" spc="-10" dirty="0">
              <a:ea typeface="+mn-lt"/>
              <a:cs typeface="+mn-lt"/>
            </a:endParaRPr>
          </a:p>
          <a:p>
            <a:pPr marL="12700">
              <a:spcBef>
                <a:spcPts val="90"/>
              </a:spcBef>
            </a:pPr>
            <a:r>
              <a:rPr lang="en-US" sz="1100" spc="-10" dirty="0">
                <a:ea typeface="+mn-lt"/>
                <a:cs typeface="+mn-lt"/>
              </a:rPr>
              <a:t>4. </a:t>
            </a:r>
            <a:r>
              <a:rPr lang="en-GB" sz="1100" spc="-10" dirty="0" err="1">
                <a:ea typeface="+mn-lt"/>
                <a:cs typeface="+mn-lt"/>
              </a:rPr>
              <a:t>Manvendra</a:t>
            </a:r>
            <a:r>
              <a:rPr lang="en-GB" sz="1100" spc="-10" dirty="0">
                <a:ea typeface="+mn-lt"/>
                <a:cs typeface="+mn-lt"/>
              </a:rPr>
              <a:t> Singh </a:t>
            </a:r>
            <a:r>
              <a:rPr lang="en-GB" sz="1100" spc="-10" dirty="0" err="1">
                <a:ea typeface="+mn-lt"/>
                <a:cs typeface="+mn-lt"/>
              </a:rPr>
              <a:t>Rathore</a:t>
            </a:r>
            <a:r>
              <a:rPr lang="en-GB" sz="1100" spc="-10" dirty="0">
                <a:ea typeface="+mn-lt"/>
                <a:cs typeface="+mn-lt"/>
              </a:rPr>
              <a:t> </a:t>
            </a:r>
            <a:r>
              <a:rPr lang="en-US" sz="1100" spc="-10" dirty="0">
                <a:ea typeface="+mn-lt"/>
                <a:cs typeface="+mn-lt"/>
              </a:rPr>
              <a:t>                                      </a:t>
            </a:r>
            <a:r>
              <a:rPr lang="en-GB" sz="1100" spc="-10" dirty="0">
                <a:ea typeface="+mn-lt"/>
                <a:cs typeface="+mn-lt"/>
              </a:rPr>
              <a:t>    </a:t>
            </a:r>
            <a:r>
              <a:rPr lang="en-US" sz="1100" spc="-10" dirty="0">
                <a:ea typeface="+mn-lt"/>
                <a:cs typeface="+mn-lt"/>
              </a:rPr>
              <a:t>       </a:t>
            </a:r>
            <a:r>
              <a:rPr lang="en-GB" sz="1100" spc="-10" dirty="0">
                <a:ea typeface="+mn-lt"/>
                <a:cs typeface="+mn-lt"/>
              </a:rPr>
              <a:t>22CYBER32 </a:t>
            </a:r>
            <a:r>
              <a:rPr lang="en-US" sz="1100" spc="-10" dirty="0">
                <a:ea typeface="+mn-lt"/>
                <a:cs typeface="+mn-lt"/>
              </a:rPr>
              <a:t>                </a:t>
            </a:r>
          </a:p>
          <a:p>
            <a:pPr marL="12700">
              <a:spcBef>
                <a:spcPts val="90"/>
              </a:spcBef>
            </a:pPr>
            <a:endParaRPr lang="en-US" sz="1100" spc="-10" dirty="0">
              <a:ea typeface="+mn-lt"/>
              <a:cs typeface="+mn-lt"/>
            </a:endParaRPr>
          </a:p>
          <a:p>
            <a:pPr marL="12700">
              <a:spcBef>
                <a:spcPts val="90"/>
              </a:spcBef>
            </a:pPr>
            <a:endParaRPr lang="en-US" sz="1100" spc="-10" dirty="0">
              <a:ea typeface="+mn-lt"/>
              <a:cs typeface="+mn-lt"/>
            </a:endParaRPr>
          </a:p>
          <a:p>
            <a:pPr marL="12700">
              <a:spcBef>
                <a:spcPts val="90"/>
              </a:spcBef>
            </a:pPr>
            <a:r>
              <a:rPr lang="en-US" sz="1100" b="1" spc="-10" dirty="0">
                <a:ea typeface="+mn-lt"/>
                <a:cs typeface="+mn-lt"/>
              </a:rPr>
              <a:t>Team Mentor:</a:t>
            </a:r>
            <a:endParaRPr lang="en-GB" sz="1100" b="1" spc="-10" dirty="0">
              <a:ea typeface="+mn-lt"/>
              <a:cs typeface="+mn-lt"/>
            </a:endParaRPr>
          </a:p>
          <a:p>
            <a:pPr marL="12700">
              <a:spcBef>
                <a:spcPts val="90"/>
              </a:spcBef>
            </a:pPr>
            <a:r>
              <a:rPr lang="en-GB" sz="1100" spc="-10" dirty="0">
                <a:ea typeface="+mn-lt"/>
                <a:cs typeface="+mn-lt"/>
              </a:rPr>
              <a:t>Mr. Deepak Gupta </a:t>
            </a:r>
            <a:endParaRPr lang="en-US" dirty="0">
              <a:ea typeface="+mn-lt"/>
              <a:cs typeface="+mn-lt"/>
            </a:endParaRPr>
          </a:p>
          <a:p>
            <a:pPr marL="12700">
              <a:spcBef>
                <a:spcPts val="90"/>
              </a:spcBef>
            </a:pPr>
            <a:endParaRPr lang="en-US" dirty="0">
              <a:cs typeface="Calibri"/>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4</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15">
                <a:solidFill>
                  <a:srgbClr val="FFFFFF"/>
                </a:solidFill>
                <a:latin typeface="Microsoft Sans Serif"/>
                <a:cs typeface="Microsoft Sans Serif"/>
              </a:rPr>
              <a:t>Business</a:t>
            </a:r>
            <a:r>
              <a:rPr sz="1400" spc="5">
                <a:solidFill>
                  <a:srgbClr val="FFFFFF"/>
                </a:solidFill>
                <a:latin typeface="Microsoft Sans Serif"/>
                <a:cs typeface="Microsoft Sans Serif"/>
              </a:rPr>
              <a:t> </a:t>
            </a:r>
            <a:r>
              <a:rPr sz="1400" spc="10">
                <a:solidFill>
                  <a:srgbClr val="FFFFFF"/>
                </a:solidFill>
                <a:latin typeface="Microsoft Sans Serif"/>
                <a:cs typeface="Microsoft Sans Serif"/>
              </a:rPr>
              <a:t>Problem:</a:t>
            </a:r>
            <a:r>
              <a:rPr sz="1400" spc="100">
                <a:solidFill>
                  <a:srgbClr val="FFFFFF"/>
                </a:solidFill>
                <a:latin typeface="Microsoft Sans Serif"/>
                <a:cs typeface="Microsoft Sans Serif"/>
              </a:rPr>
              <a:t> </a:t>
            </a:r>
            <a:r>
              <a:rPr sz="1400" spc="5">
                <a:solidFill>
                  <a:srgbClr val="FFFFFF"/>
                </a:solidFill>
                <a:latin typeface="Microsoft Sans Serif"/>
                <a:cs typeface="Microsoft Sans Serif"/>
              </a:rPr>
              <a:t>Why</a:t>
            </a:r>
            <a:endParaRPr sz="140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4</a:t>
            </a:fld>
            <a:r>
              <a:rPr spc="-5"/>
              <a:t>/10</a:t>
            </a:r>
          </a:p>
        </p:txBody>
      </p:sp>
      <p:sp>
        <p:nvSpPr>
          <p:cNvPr id="11" name="TextBox 10">
            <a:extLst>
              <a:ext uri="{FF2B5EF4-FFF2-40B4-BE49-F238E27FC236}">
                <a16:creationId xmlns:a16="http://schemas.microsoft.com/office/drawing/2014/main" id="{26024C60-87F8-44C8-F145-81054647090B}"/>
              </a:ext>
            </a:extLst>
          </p:cNvPr>
          <p:cNvSpPr txBox="1"/>
          <p:nvPr/>
        </p:nvSpPr>
        <p:spPr>
          <a:xfrm>
            <a:off x="425" y="863797"/>
            <a:ext cx="3049109"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900">
                <a:cs typeface="Calibri"/>
              </a:rPr>
              <a:t>In the conventional content creation landscape, the manual approach poses challenges of time inefficiency, skill dependency, competitive disadvantage, scalability issues, and the absence of data-driven insights. Professionals and students struggle with time-consuming content creation, limiting productivity. The reliance on advanced writing skills excludes a significant user base. </a:t>
            </a:r>
            <a:endParaRPr lang="en-US" sz="900">
              <a:solidFill>
                <a:srgbClr val="808080"/>
              </a:solidFill>
              <a:cs typeface="Calibri"/>
            </a:endParaRPr>
          </a:p>
          <a:p>
            <a:pPr marL="285750" indent="-285750">
              <a:buFont typeface="Arial"/>
              <a:buChar char="•"/>
            </a:pPr>
            <a:r>
              <a:rPr lang="en-US" sz="900">
                <a:cs typeface="Calibri"/>
              </a:rPr>
              <a:t>The lack of AI-driven insights hampers the creation of impactful content, putting individuals at a competitive disadvantage in the digital space. Scalability challenges and the absence of data-driven feedback further hinder the efficiency of traditional methods.</a:t>
            </a:r>
            <a:endParaRPr lang="en-US" sz="900">
              <a:solidFill>
                <a:srgbClr val="808080"/>
              </a:solidFill>
              <a:cs typeface="Calibri"/>
            </a:endParaRPr>
          </a:p>
          <a:p>
            <a:pPr marL="285750" indent="-285750">
              <a:buFont typeface="Arial"/>
              <a:buChar char="•"/>
            </a:pPr>
            <a:r>
              <a:rPr lang="en-US" sz="900" err="1">
                <a:cs typeface="Calibri"/>
              </a:rPr>
              <a:t>QuickCraft</a:t>
            </a:r>
            <a:r>
              <a:rPr lang="en-US" sz="900">
                <a:cs typeface="Calibri"/>
              </a:rPr>
              <a:t> emerges as a modern solution, addressing these challenges with AI-driven features, providing a user-friendly, accessible, and impactful tool for content creation. </a:t>
            </a:r>
            <a:endParaRPr lang="en-US" sz="900">
              <a:solidFill>
                <a:srgbClr val="808080"/>
              </a:solidFill>
              <a:cs typeface="Calibri"/>
            </a:endParaRPr>
          </a:p>
        </p:txBody>
      </p:sp>
      <p:pic>
        <p:nvPicPr>
          <p:cNvPr id="10" name="Picture 9" descr="A light bulb with lines&#10;&#10;Description automatically generated">
            <a:extLst>
              <a:ext uri="{FF2B5EF4-FFF2-40B4-BE49-F238E27FC236}">
                <a16:creationId xmlns:a16="http://schemas.microsoft.com/office/drawing/2014/main" id="{BFCA69D7-556A-7A85-0D9B-6BD536355CE8}"/>
              </a:ext>
            </a:extLst>
          </p:cNvPr>
          <p:cNvPicPr>
            <a:picLocks noChangeAspect="1"/>
          </p:cNvPicPr>
          <p:nvPr/>
        </p:nvPicPr>
        <p:blipFill rotWithShape="1">
          <a:blip r:embed="rId3"/>
          <a:srcRect r="2236" b="474"/>
          <a:stretch/>
        </p:blipFill>
        <p:spPr>
          <a:xfrm>
            <a:off x="3693258" y="757968"/>
            <a:ext cx="838287" cy="1099665"/>
          </a:xfrm>
          <a:prstGeom prst="rect">
            <a:avLst/>
          </a:prstGeom>
        </p:spPr>
      </p:pic>
      <p:pic>
        <p:nvPicPr>
          <p:cNvPr id="13" name="Picture 12" descr="A logo of a person in a puzzle&#10;&#10;Description automatically generated">
            <a:extLst>
              <a:ext uri="{FF2B5EF4-FFF2-40B4-BE49-F238E27FC236}">
                <a16:creationId xmlns:a16="http://schemas.microsoft.com/office/drawing/2014/main" id="{73614DAE-90F3-AC5F-EB85-E261680E8860}"/>
              </a:ext>
            </a:extLst>
          </p:cNvPr>
          <p:cNvPicPr>
            <a:picLocks noChangeAspect="1"/>
          </p:cNvPicPr>
          <p:nvPr/>
        </p:nvPicPr>
        <p:blipFill rotWithShape="1">
          <a:blip r:embed="rId4"/>
          <a:srcRect l="8257" r="6676" b="6452"/>
          <a:stretch/>
        </p:blipFill>
        <p:spPr>
          <a:xfrm>
            <a:off x="3037655" y="2612708"/>
            <a:ext cx="573928" cy="610054"/>
          </a:xfrm>
          <a:prstGeom prst="rect">
            <a:avLst/>
          </a:prstGeom>
        </p:spPr>
      </p:pic>
      <p:pic>
        <p:nvPicPr>
          <p:cNvPr id="14" name="Picture 13" descr="A person and a chess piece&#10;&#10;Description automatically generated">
            <a:extLst>
              <a:ext uri="{FF2B5EF4-FFF2-40B4-BE49-F238E27FC236}">
                <a16:creationId xmlns:a16="http://schemas.microsoft.com/office/drawing/2014/main" id="{C9E5882E-A5CA-B1B9-DA97-258D566C71E5}"/>
              </a:ext>
            </a:extLst>
          </p:cNvPr>
          <p:cNvPicPr>
            <a:picLocks noChangeAspect="1"/>
          </p:cNvPicPr>
          <p:nvPr/>
        </p:nvPicPr>
        <p:blipFill rotWithShape="1">
          <a:blip r:embed="rId5"/>
          <a:srcRect b="3532"/>
          <a:stretch/>
        </p:blipFill>
        <p:spPr>
          <a:xfrm>
            <a:off x="3794415" y="2225473"/>
            <a:ext cx="639636" cy="821732"/>
          </a:xfrm>
          <a:prstGeom prst="rect">
            <a:avLst/>
          </a:prstGeom>
        </p:spPr>
      </p:pic>
      <p:pic>
        <p:nvPicPr>
          <p:cNvPr id="15" name="Picture 14" descr="A person climbing stairs with flag&#10;&#10;Description automatically generated">
            <a:extLst>
              <a:ext uri="{FF2B5EF4-FFF2-40B4-BE49-F238E27FC236}">
                <a16:creationId xmlns:a16="http://schemas.microsoft.com/office/drawing/2014/main" id="{49154772-E0B1-E77D-4BDD-29BB0CCD20EC}"/>
              </a:ext>
            </a:extLst>
          </p:cNvPr>
          <p:cNvPicPr>
            <a:picLocks noChangeAspect="1"/>
          </p:cNvPicPr>
          <p:nvPr/>
        </p:nvPicPr>
        <p:blipFill rotWithShape="1">
          <a:blip r:embed="rId6"/>
          <a:srcRect l="773" r="901" b="7031"/>
          <a:stretch/>
        </p:blipFill>
        <p:spPr>
          <a:xfrm>
            <a:off x="3034810" y="1774369"/>
            <a:ext cx="567899" cy="625774"/>
          </a:xfrm>
          <a:prstGeom prst="rect">
            <a:avLst/>
          </a:prstGeom>
        </p:spPr>
      </p:pic>
      <p:pic>
        <p:nvPicPr>
          <p:cNvPr id="16" name="Picture 15" descr="A puzzle pieces in a square shape&#10;&#10;Description automatically generated">
            <a:extLst>
              <a:ext uri="{FF2B5EF4-FFF2-40B4-BE49-F238E27FC236}">
                <a16:creationId xmlns:a16="http://schemas.microsoft.com/office/drawing/2014/main" id="{A713C8F3-87B8-EE9F-DD3D-496CB0010EB0}"/>
              </a:ext>
            </a:extLst>
          </p:cNvPr>
          <p:cNvPicPr>
            <a:picLocks noChangeAspect="1"/>
          </p:cNvPicPr>
          <p:nvPr/>
        </p:nvPicPr>
        <p:blipFill rotWithShape="1">
          <a:blip r:embed="rId7"/>
          <a:srcRect b="6667"/>
          <a:stretch/>
        </p:blipFill>
        <p:spPr>
          <a:xfrm>
            <a:off x="3042945" y="1012409"/>
            <a:ext cx="571802" cy="511886"/>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5</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15">
                <a:solidFill>
                  <a:srgbClr val="FFFFFF"/>
                </a:solidFill>
                <a:latin typeface="Microsoft Sans Serif"/>
                <a:cs typeface="Microsoft Sans Serif"/>
              </a:rPr>
              <a:t>Business</a:t>
            </a:r>
            <a:r>
              <a:rPr sz="1400" spc="5">
                <a:solidFill>
                  <a:srgbClr val="FFFFFF"/>
                </a:solidFill>
                <a:latin typeface="Microsoft Sans Serif"/>
                <a:cs typeface="Microsoft Sans Serif"/>
              </a:rPr>
              <a:t> </a:t>
            </a:r>
            <a:r>
              <a:rPr sz="1400" spc="10">
                <a:solidFill>
                  <a:srgbClr val="FFFFFF"/>
                </a:solidFill>
                <a:latin typeface="Microsoft Sans Serif"/>
                <a:cs typeface="Microsoft Sans Serif"/>
              </a:rPr>
              <a:t>Problem:</a:t>
            </a:r>
            <a:r>
              <a:rPr sz="1400" spc="95">
                <a:solidFill>
                  <a:srgbClr val="FFFFFF"/>
                </a:solidFill>
                <a:latin typeface="Microsoft Sans Serif"/>
                <a:cs typeface="Microsoft Sans Serif"/>
              </a:rPr>
              <a:t> </a:t>
            </a:r>
            <a:r>
              <a:rPr sz="1400" spc="20">
                <a:solidFill>
                  <a:srgbClr val="FFFFFF"/>
                </a:solidFill>
                <a:latin typeface="Microsoft Sans Serif"/>
                <a:cs typeface="Microsoft Sans Serif"/>
              </a:rPr>
              <a:t>What</a:t>
            </a:r>
            <a:endParaRPr sz="140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5</a:t>
            </a:fld>
            <a:r>
              <a:rPr spc="-5"/>
              <a:t>/10</a:t>
            </a:r>
          </a:p>
        </p:txBody>
      </p:sp>
      <p:sp>
        <p:nvSpPr>
          <p:cNvPr id="11" name="TextBox 10">
            <a:extLst>
              <a:ext uri="{FF2B5EF4-FFF2-40B4-BE49-F238E27FC236}">
                <a16:creationId xmlns:a16="http://schemas.microsoft.com/office/drawing/2014/main" id="{F109C452-5707-926E-2047-82FBE9E746EF}"/>
              </a:ext>
            </a:extLst>
          </p:cNvPr>
          <p:cNvSpPr txBox="1"/>
          <p:nvPr/>
        </p:nvSpPr>
        <p:spPr>
          <a:xfrm>
            <a:off x="32115" y="638264"/>
            <a:ext cx="454645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900">
              <a:cs typeface="Calibri"/>
            </a:endParaRPr>
          </a:p>
          <a:p>
            <a:r>
              <a:rPr lang="en-US" sz="900" b="1" u="sng"/>
              <a:t>Business Problem:</a:t>
            </a:r>
            <a:endParaRPr lang="en-US" sz="900" b="1" u="sng">
              <a:cs typeface="Calibri"/>
            </a:endParaRPr>
          </a:p>
          <a:p>
            <a:pPr marL="228600" indent="-228600">
              <a:buFont typeface=""/>
              <a:buChar char="•"/>
            </a:pPr>
            <a:r>
              <a:rPr lang="en-US" sz="900" b="1"/>
              <a:t>Time-Consuming Content Creation: </a:t>
            </a:r>
            <a:r>
              <a:rPr lang="en-US" sz="900"/>
              <a:t>Individuals, both professionals, and students, struggle with the time and effort required to create engaging and relevant content for different purposes.</a:t>
            </a:r>
            <a:endParaRPr lang="en-US" sz="900">
              <a:cs typeface="Calibri"/>
            </a:endParaRPr>
          </a:p>
          <a:p>
            <a:pPr marL="228600" indent="-228600">
              <a:buFont typeface=""/>
              <a:buChar char="•"/>
            </a:pPr>
            <a:r>
              <a:rPr lang="en-US" sz="900" b="1"/>
              <a:t>Lack of Writing Skills:</a:t>
            </a:r>
            <a:r>
              <a:rPr lang="en-US" sz="900"/>
              <a:t> Not everyone possesses the necessary writing skills to produce compelling documents, summaries, or social media posts that make a strong online impact.</a:t>
            </a:r>
            <a:endParaRPr lang="en-US" sz="900">
              <a:cs typeface="Calibri"/>
            </a:endParaRPr>
          </a:p>
          <a:p>
            <a:pPr marL="228600" indent="-228600">
              <a:buFont typeface=""/>
              <a:buChar char="•"/>
            </a:pPr>
            <a:endParaRPr lang="en-US" sz="900"/>
          </a:p>
          <a:p>
            <a:r>
              <a:rPr lang="en-US" sz="900" b="1" u="sng"/>
              <a:t>Solution with </a:t>
            </a:r>
            <a:r>
              <a:rPr lang="en-US" sz="900" b="1" u="sng" err="1"/>
              <a:t>QuickCraft</a:t>
            </a:r>
            <a:r>
              <a:rPr lang="en-US" sz="900" b="1" u="sng"/>
              <a:t>:</a:t>
            </a:r>
            <a:endParaRPr lang="en-US" sz="900" b="1" u="sng">
              <a:cs typeface="Calibri"/>
            </a:endParaRPr>
          </a:p>
          <a:p>
            <a:pPr marL="228600" indent="-228600">
              <a:buFont typeface=""/>
              <a:buChar char="•"/>
            </a:pPr>
            <a:r>
              <a:rPr lang="en-US" sz="900" b="1"/>
              <a:t>AI-Powered Assistance:</a:t>
            </a:r>
            <a:r>
              <a:rPr lang="en-US" sz="900"/>
              <a:t> </a:t>
            </a:r>
            <a:r>
              <a:rPr lang="en-US" sz="900" err="1"/>
              <a:t>QuickCraft</a:t>
            </a:r>
            <a:r>
              <a:rPr lang="en-US" sz="900"/>
              <a:t> integrates AI to simplify and expedite the content creation process, offering intelligent guidance to users.</a:t>
            </a:r>
            <a:endParaRPr lang="en-US" sz="900">
              <a:cs typeface="Calibri"/>
            </a:endParaRPr>
          </a:p>
          <a:p>
            <a:pPr marL="228600" indent="-228600">
              <a:buFont typeface=""/>
              <a:buChar char="•"/>
            </a:pPr>
            <a:r>
              <a:rPr lang="en-US" sz="900" b="1"/>
              <a:t>Customizable Templates:</a:t>
            </a:r>
            <a:r>
              <a:rPr lang="en-US" sz="900"/>
              <a:t> The platform provides a variety of templates that users can tailor to their specific needs, catering to diverse content types and formats.</a:t>
            </a:r>
            <a:endParaRPr lang="en-US" sz="900">
              <a:cs typeface="Calibri"/>
            </a:endParaRPr>
          </a:p>
          <a:p>
            <a:pPr marL="228600" indent="-228600">
              <a:buFont typeface=""/>
              <a:buChar char="•"/>
            </a:pPr>
            <a:r>
              <a:rPr lang="en-US" sz="900" b="1"/>
              <a:t>Time Efficiency: </a:t>
            </a:r>
            <a:r>
              <a:rPr lang="en-US" sz="900"/>
              <a:t>With an intuitive interface and AI support, </a:t>
            </a:r>
            <a:r>
              <a:rPr lang="en-US" sz="900" err="1"/>
              <a:t>QuickCraft</a:t>
            </a:r>
            <a:r>
              <a:rPr lang="en-US" sz="900"/>
              <a:t> enables users to create high-quality content quickly, saving valuable time.</a:t>
            </a:r>
            <a:endParaRPr lang="en-US" sz="900">
              <a:cs typeface="Calibri"/>
            </a:endParaRPr>
          </a:p>
          <a:p>
            <a:pPr marL="228600" indent="-228600">
              <a:buFont typeface=""/>
              <a:buChar char="•"/>
            </a:pPr>
            <a:r>
              <a:rPr lang="en-US" sz="900" b="1"/>
              <a:t>Enhanced Online Presence: </a:t>
            </a:r>
            <a:r>
              <a:rPr lang="en-US" sz="900" err="1"/>
              <a:t>QuickCraft</a:t>
            </a:r>
            <a:r>
              <a:rPr lang="en-US" sz="900"/>
              <a:t> contributes to improving individuals' and businesses' online image by facilitating the creation of impactful content for a competitive edge in the digital landscape.</a:t>
            </a:r>
            <a:endParaRPr lang="en-US" sz="900">
              <a:cs typeface="Calibri"/>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6</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10">
                <a:solidFill>
                  <a:srgbClr val="FFFFFF"/>
                </a:solidFill>
                <a:latin typeface="Microsoft Sans Serif"/>
                <a:cs typeface="Microsoft Sans Serif"/>
              </a:rPr>
              <a:t>Idea/Solution/Prototype</a:t>
            </a:r>
            <a:endParaRPr sz="140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6</a:t>
            </a:fld>
            <a:r>
              <a:rPr spc="-5"/>
              <a:t>/10</a:t>
            </a:r>
          </a:p>
        </p:txBody>
      </p:sp>
      <p:sp>
        <p:nvSpPr>
          <p:cNvPr id="11" name="TextBox 10">
            <a:extLst>
              <a:ext uri="{FF2B5EF4-FFF2-40B4-BE49-F238E27FC236}">
                <a16:creationId xmlns:a16="http://schemas.microsoft.com/office/drawing/2014/main" id="{720E432D-48DB-A55C-9AEC-8A8B85AD8B65}"/>
              </a:ext>
            </a:extLst>
          </p:cNvPr>
          <p:cNvSpPr txBox="1"/>
          <p:nvPr/>
        </p:nvSpPr>
        <p:spPr>
          <a:xfrm>
            <a:off x="309" y="751211"/>
            <a:ext cx="4610852"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900" b="1"/>
              <a:t>Idea:  </a:t>
            </a:r>
            <a:r>
              <a:rPr lang="en-US" sz="900" err="1"/>
              <a:t>QuickCraft</a:t>
            </a:r>
            <a:r>
              <a:rPr lang="en-US" sz="900"/>
              <a:t> introduces an AI-powered content creation platform that revolutionizes the way individuals approach writing. The core concept revolves around combining user-friendly design with cutting-edge AI to streamline the content creation process.</a:t>
            </a:r>
            <a:endParaRPr lang="en-US" sz="900">
              <a:cs typeface="Calibri"/>
            </a:endParaRPr>
          </a:p>
          <a:p>
            <a:pPr marL="228600" indent="-228600">
              <a:buFont typeface=""/>
              <a:buChar char="•"/>
            </a:pPr>
            <a:endParaRPr lang="en-US" sz="900"/>
          </a:p>
          <a:p>
            <a:pPr marL="228600" indent="-228600">
              <a:buFont typeface=""/>
              <a:buChar char="•"/>
            </a:pPr>
            <a:r>
              <a:rPr lang="en-US" sz="900" b="1"/>
              <a:t>Solution: </a:t>
            </a:r>
            <a:r>
              <a:rPr lang="en-US" sz="900"/>
              <a:t> </a:t>
            </a:r>
            <a:r>
              <a:rPr lang="en-US" sz="900" err="1"/>
              <a:t>QuickCraft</a:t>
            </a:r>
            <a:r>
              <a:rPr lang="en-US" sz="900"/>
              <a:t> solves the prevalent challenge of time-consuming and skill-dependent content creation by offering an intuitive platform. It provides AI-driven assistance, customizable templates, and a seamless user experience, making it accessible for professionals and students alike to generate impactful content effortlessly.</a:t>
            </a:r>
            <a:endParaRPr lang="en-US" sz="900">
              <a:cs typeface="Calibri"/>
            </a:endParaRPr>
          </a:p>
          <a:p>
            <a:pPr marL="228600" indent="-228600">
              <a:buFont typeface=""/>
              <a:buChar char="•"/>
            </a:pPr>
            <a:endParaRPr lang="en-US" sz="900"/>
          </a:p>
          <a:p>
            <a:pPr marL="228600" indent="-228600">
              <a:buFont typeface=""/>
              <a:buChar char="•"/>
            </a:pPr>
            <a:r>
              <a:rPr lang="en-US" sz="900" b="1"/>
              <a:t>Prototype: </a:t>
            </a:r>
            <a:r>
              <a:rPr lang="en-US" sz="900"/>
              <a:t> The prototype of </a:t>
            </a:r>
            <a:r>
              <a:rPr lang="en-US" sz="900" err="1"/>
              <a:t>QuickCraft</a:t>
            </a:r>
            <a:r>
              <a:rPr lang="en-US" sz="900"/>
              <a:t> showcases a super-easy dashboard, versatile templates, and a smart AI writing buddy. Users can input a basic idea or topic, and the platform guides them through creating detailed, relevant content for documents, summaries, LinkedIn posts, and more. The prototype demonstrates the effectiveness of the technology stack, including React.js for the frontend, Node.js for the backend, and key language and AI tools like </a:t>
            </a:r>
            <a:r>
              <a:rPr lang="en-US" sz="900" err="1"/>
              <a:t>PyTorch</a:t>
            </a:r>
            <a:r>
              <a:rPr lang="en-US" sz="900"/>
              <a:t>, Hugging Face, LLM, </a:t>
            </a:r>
            <a:r>
              <a:rPr lang="en-US" sz="900" err="1"/>
              <a:t>Langchain</a:t>
            </a:r>
            <a:r>
              <a:rPr lang="en-US" sz="900"/>
              <a:t>, and OpenCV. The integration of MongoDB ensures efficient data management. </a:t>
            </a:r>
            <a:r>
              <a:rPr lang="en-US" sz="900" err="1"/>
              <a:t>QuickCraft</a:t>
            </a:r>
            <a:r>
              <a:rPr lang="en-US" sz="900"/>
              <a:t> is not just an idea; it's a tangible prototype poised to transform the landscape of content creation.</a:t>
            </a:r>
            <a:endParaRPr lang="en-US" sz="900">
              <a:cs typeface="Calibri"/>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7</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5">
                <a:solidFill>
                  <a:srgbClr val="FFFFFF"/>
                </a:solidFill>
                <a:latin typeface="Microsoft Sans Serif"/>
                <a:cs typeface="Microsoft Sans Serif"/>
              </a:rPr>
              <a:t>Technology</a:t>
            </a:r>
            <a:r>
              <a:rPr sz="1400">
                <a:solidFill>
                  <a:srgbClr val="FFFFFF"/>
                </a:solidFill>
                <a:latin typeface="Microsoft Sans Serif"/>
                <a:cs typeface="Microsoft Sans Serif"/>
              </a:rPr>
              <a:t> </a:t>
            </a:r>
            <a:r>
              <a:rPr sz="1400" spc="10">
                <a:solidFill>
                  <a:srgbClr val="FFFFFF"/>
                </a:solidFill>
                <a:latin typeface="Microsoft Sans Serif"/>
                <a:cs typeface="Microsoft Sans Serif"/>
              </a:rPr>
              <a:t>Stack</a:t>
            </a:r>
            <a:endParaRPr sz="140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7</a:t>
            </a:fld>
            <a:r>
              <a:rPr spc="-5"/>
              <a:t>/10</a:t>
            </a:r>
          </a:p>
        </p:txBody>
      </p:sp>
      <p:sp>
        <p:nvSpPr>
          <p:cNvPr id="11" name="TextBox 10">
            <a:extLst>
              <a:ext uri="{FF2B5EF4-FFF2-40B4-BE49-F238E27FC236}">
                <a16:creationId xmlns:a16="http://schemas.microsoft.com/office/drawing/2014/main" id="{D1B9481A-6F71-061A-E049-308B8E70B39F}"/>
              </a:ext>
            </a:extLst>
          </p:cNvPr>
          <p:cNvSpPr txBox="1"/>
          <p:nvPr/>
        </p:nvSpPr>
        <p:spPr>
          <a:xfrm>
            <a:off x="-13192" y="1991117"/>
            <a:ext cx="4610854" cy="1469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endParaRPr lang="en-US" sz="1000" b="1">
              <a:cs typeface="Calibri"/>
            </a:endParaRPr>
          </a:p>
          <a:p>
            <a:pPr marL="228600" indent="-228600">
              <a:buFont typeface=""/>
              <a:buChar char="•"/>
            </a:pPr>
            <a:endParaRPr lang="en-US" sz="1000">
              <a:cs typeface="Calibri"/>
            </a:endParaRPr>
          </a:p>
          <a:p>
            <a:pPr marL="228600" indent="-228600">
              <a:buFont typeface=""/>
              <a:buChar char="•"/>
            </a:pPr>
            <a:endParaRPr lang="en-US" sz="1000">
              <a:cs typeface="Calibri"/>
            </a:endParaRPr>
          </a:p>
          <a:p>
            <a:pPr marL="228600" indent="-228600">
              <a:buFont typeface=""/>
              <a:buChar char="•"/>
            </a:pPr>
            <a:r>
              <a:rPr lang="en-US" sz="850" b="1"/>
              <a:t> Language and AI Tools:</a:t>
            </a:r>
            <a:endParaRPr lang="en-US" sz="850" b="1">
              <a:cs typeface="Calibri"/>
            </a:endParaRPr>
          </a:p>
          <a:p>
            <a:pPr marL="0" lvl="1"/>
            <a:r>
              <a:rPr lang="en-US" sz="850"/>
              <a:t>          Incorporating cutting-edge technologies such as </a:t>
            </a:r>
            <a:r>
              <a:rPr lang="en-US" sz="850" err="1"/>
              <a:t>PyTorch</a:t>
            </a:r>
            <a:r>
              <a:rPr lang="en-US" sz="850"/>
              <a:t>, Hugging Face, LLM,  </a:t>
            </a:r>
            <a:r>
              <a:rPr lang="en-US" sz="850" err="1"/>
              <a:t>Langchain</a:t>
            </a:r>
            <a:r>
              <a:rPr lang="en-US" sz="850"/>
              <a:t>, </a:t>
            </a:r>
          </a:p>
          <a:p>
            <a:pPr marL="0" lvl="1"/>
            <a:r>
              <a:rPr lang="en-US" sz="850"/>
              <a:t>          and OpenCV to harness the power of artificial intelligence for smart content creation.</a:t>
            </a:r>
            <a:endParaRPr lang="en-US" sz="850">
              <a:cs typeface="Calibri"/>
            </a:endParaRPr>
          </a:p>
          <a:p>
            <a:pPr marL="228600" indent="-228600">
              <a:buFont typeface=""/>
              <a:buChar char="•"/>
            </a:pPr>
            <a:endParaRPr lang="en-US" sz="850" b="1"/>
          </a:p>
          <a:p>
            <a:pPr marL="228600" indent="-228600">
              <a:buFont typeface=""/>
              <a:buChar char="•"/>
            </a:pPr>
            <a:r>
              <a:rPr lang="en-US" sz="850" b="1"/>
              <a:t>Database:</a:t>
            </a:r>
            <a:endParaRPr lang="en-US" sz="850" b="1">
              <a:cs typeface="Calibri"/>
            </a:endParaRPr>
          </a:p>
          <a:p>
            <a:pPr marL="0" lvl="1"/>
            <a:r>
              <a:rPr lang="en-US" sz="850"/>
              <a:t>          Employing MongoDB as the database of choice, ensuring efficient data management </a:t>
            </a:r>
          </a:p>
          <a:p>
            <a:pPr marL="0" lvl="1"/>
            <a:r>
              <a:rPr lang="en-US" sz="850"/>
              <a:t>          and retrieval for a smooth user experience.</a:t>
            </a:r>
            <a:endParaRPr lang="en-US" sz="850">
              <a:cs typeface="Calibri"/>
            </a:endParaRPr>
          </a:p>
        </p:txBody>
      </p:sp>
      <p:pic>
        <p:nvPicPr>
          <p:cNvPr id="10" name="Picture 9" descr="A diagram of a computer process&#10;&#10;Description automatically generated">
            <a:extLst>
              <a:ext uri="{FF2B5EF4-FFF2-40B4-BE49-F238E27FC236}">
                <a16:creationId xmlns:a16="http://schemas.microsoft.com/office/drawing/2014/main" id="{853DC214-9AF0-93CD-D79E-D54833230B73}"/>
              </a:ext>
            </a:extLst>
          </p:cNvPr>
          <p:cNvPicPr>
            <a:picLocks noChangeAspect="1"/>
          </p:cNvPicPr>
          <p:nvPr/>
        </p:nvPicPr>
        <p:blipFill>
          <a:blip r:embed="rId3"/>
          <a:srcRect l="1683"/>
          <a:stretch/>
        </p:blipFill>
        <p:spPr>
          <a:xfrm>
            <a:off x="1646464" y="881467"/>
            <a:ext cx="2876027" cy="1645605"/>
          </a:xfrm>
          <a:prstGeom prst="rect">
            <a:avLst/>
          </a:prstGeom>
        </p:spPr>
      </p:pic>
      <p:sp>
        <p:nvSpPr>
          <p:cNvPr id="15" name="TextBox 14">
            <a:extLst>
              <a:ext uri="{FF2B5EF4-FFF2-40B4-BE49-F238E27FC236}">
                <a16:creationId xmlns:a16="http://schemas.microsoft.com/office/drawing/2014/main" id="{649C256B-DE21-1EE0-1473-B93D213FF741}"/>
              </a:ext>
            </a:extLst>
          </p:cNvPr>
          <p:cNvSpPr txBox="1"/>
          <p:nvPr/>
        </p:nvSpPr>
        <p:spPr>
          <a:xfrm>
            <a:off x="0" y="881467"/>
            <a:ext cx="171730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850" b="1" dirty="0"/>
              <a:t>Frontend:</a:t>
            </a:r>
            <a:r>
              <a:rPr lang="en-US" dirty="0"/>
              <a:t>​</a:t>
            </a:r>
            <a:r>
              <a:rPr lang="en-US" sz="800" dirty="0"/>
              <a:t> Leveraging the robust</a:t>
            </a:r>
            <a:r>
              <a:rPr lang="en-GB" sz="800" dirty="0"/>
              <a:t> </a:t>
            </a:r>
            <a:r>
              <a:rPr lang="en-US" sz="800" dirty="0"/>
              <a:t>and dynamic </a:t>
            </a:r>
            <a:r>
              <a:rPr lang="en-US" sz="800" dirty="0" err="1"/>
              <a:t>React.js</a:t>
            </a:r>
            <a:r>
              <a:rPr lang="en-US" sz="800" dirty="0"/>
              <a:t> framework to create a seamless and user-friendly interface for </a:t>
            </a:r>
            <a:r>
              <a:rPr lang="en-US" sz="800" dirty="0" err="1"/>
              <a:t>QuickCraft</a:t>
            </a:r>
            <a:r>
              <a:rPr lang="en-US" sz="800" dirty="0"/>
              <a:t>.</a:t>
            </a:r>
            <a:endParaRPr lang="en-US" dirty="0"/>
          </a:p>
        </p:txBody>
      </p:sp>
      <p:sp>
        <p:nvSpPr>
          <p:cNvPr id="16" name="TextBox 15">
            <a:extLst>
              <a:ext uri="{FF2B5EF4-FFF2-40B4-BE49-F238E27FC236}">
                <a16:creationId xmlns:a16="http://schemas.microsoft.com/office/drawing/2014/main" id="{3B9B2292-A51E-CCFC-F935-FA46519F7581}"/>
              </a:ext>
            </a:extLst>
          </p:cNvPr>
          <p:cNvSpPr txBox="1"/>
          <p:nvPr/>
        </p:nvSpPr>
        <p:spPr>
          <a:xfrm>
            <a:off x="-13192" y="1471827"/>
            <a:ext cx="173050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850" b="1"/>
              <a:t>Backend:​</a:t>
            </a:r>
            <a:r>
              <a:rPr lang="en-US" b="1"/>
              <a:t> </a:t>
            </a:r>
            <a:r>
              <a:rPr lang="en-US" sz="850"/>
              <a:t>Utilizing the powerful and scalable Node.js to handle the server-side operations, ensuring efficiency and responsiveness.</a:t>
            </a:r>
            <a:endParaRPr lang="en-US"/>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8</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20">
                <a:solidFill>
                  <a:srgbClr val="FFFFFF"/>
                </a:solidFill>
                <a:latin typeface="Microsoft Sans Serif"/>
                <a:cs typeface="Microsoft Sans Serif"/>
              </a:rPr>
              <a:t>Use</a:t>
            </a:r>
            <a:r>
              <a:rPr sz="1400" spc="-15">
                <a:solidFill>
                  <a:srgbClr val="FFFFFF"/>
                </a:solidFill>
                <a:latin typeface="Microsoft Sans Serif"/>
                <a:cs typeface="Microsoft Sans Serif"/>
              </a:rPr>
              <a:t> </a:t>
            </a:r>
            <a:r>
              <a:rPr sz="1400" spc="15">
                <a:solidFill>
                  <a:srgbClr val="FFFFFF"/>
                </a:solidFill>
                <a:latin typeface="Microsoft Sans Serif"/>
                <a:cs typeface="Microsoft Sans Serif"/>
              </a:rPr>
              <a:t>Cases</a:t>
            </a:r>
            <a:endParaRPr sz="140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8</a:t>
            </a:fld>
            <a:r>
              <a:rPr spc="-5"/>
              <a:t>/10</a:t>
            </a:r>
          </a:p>
        </p:txBody>
      </p:sp>
      <p:sp>
        <p:nvSpPr>
          <p:cNvPr id="10" name="TextBox 9">
            <a:extLst>
              <a:ext uri="{FF2B5EF4-FFF2-40B4-BE49-F238E27FC236}">
                <a16:creationId xmlns:a16="http://schemas.microsoft.com/office/drawing/2014/main" id="{A98094A6-6FF4-5FFC-F58B-760D614DBAEB}"/>
              </a:ext>
            </a:extLst>
          </p:cNvPr>
          <p:cNvSpPr txBox="1"/>
          <p:nvPr/>
        </p:nvSpPr>
        <p:spPr>
          <a:xfrm>
            <a:off x="0" y="753644"/>
            <a:ext cx="453010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800" b="1" dirty="0">
                <a:cs typeface="Calibri"/>
              </a:rPr>
              <a:t>LinkedIn Pro Boost:</a:t>
            </a:r>
          </a:p>
          <a:p>
            <a:r>
              <a:rPr lang="en-US" sz="800" dirty="0">
                <a:cs typeface="Calibri"/>
              </a:rPr>
              <a:t>         Use Case: </a:t>
            </a:r>
            <a:r>
              <a:rPr lang="en-US" sz="800" dirty="0" err="1">
                <a:cs typeface="Calibri"/>
              </a:rPr>
              <a:t>QuickCraft</a:t>
            </a:r>
            <a:r>
              <a:rPr lang="en-US" sz="800" dirty="0">
                <a:cs typeface="Calibri"/>
              </a:rPr>
              <a:t> crafts standout LinkedIn posts for professionals.</a:t>
            </a:r>
          </a:p>
          <a:p>
            <a:pPr marL="228600" indent="-228600">
              <a:buAutoNum type="arabicPeriod"/>
            </a:pPr>
            <a:endParaRPr lang="en-US" sz="800" b="1" dirty="0">
              <a:cs typeface="Calibri"/>
            </a:endParaRPr>
          </a:p>
          <a:p>
            <a:r>
              <a:rPr lang="en-US" sz="800" b="1" dirty="0">
                <a:cs typeface="Calibri"/>
              </a:rPr>
              <a:t>2.      Study Smart:</a:t>
            </a:r>
          </a:p>
          <a:p>
            <a:r>
              <a:rPr lang="en-US" sz="800" dirty="0">
                <a:cs typeface="Calibri"/>
              </a:rPr>
              <a:t>         Use Case: </a:t>
            </a:r>
            <a:r>
              <a:rPr lang="en-US" sz="800" dirty="0" err="1">
                <a:cs typeface="Calibri"/>
              </a:rPr>
              <a:t>QuickCraft</a:t>
            </a:r>
            <a:r>
              <a:rPr lang="en-US" sz="800" dirty="0">
                <a:cs typeface="Calibri"/>
              </a:rPr>
              <a:t> summarizes research papers for efficient understanding.</a:t>
            </a:r>
          </a:p>
          <a:p>
            <a:pPr marL="228600" indent="-228600">
              <a:buAutoNum type="arabicPeriod"/>
            </a:pPr>
            <a:endParaRPr lang="en-US" sz="800" b="1" dirty="0">
              <a:cs typeface="Calibri"/>
            </a:endParaRPr>
          </a:p>
          <a:p>
            <a:r>
              <a:rPr lang="en-US" sz="800" b="1" dirty="0">
                <a:cs typeface="Calibri"/>
              </a:rPr>
              <a:t>3.     Social Media Simplified:</a:t>
            </a:r>
          </a:p>
          <a:p>
            <a:r>
              <a:rPr lang="en-US" sz="800" dirty="0">
                <a:cs typeface="Calibri"/>
              </a:rPr>
              <a:t>         Use Case: </a:t>
            </a:r>
            <a:r>
              <a:rPr lang="en-US" sz="800" dirty="0" err="1">
                <a:cs typeface="Calibri"/>
              </a:rPr>
              <a:t>QuickCraft</a:t>
            </a:r>
            <a:r>
              <a:rPr lang="en-US" sz="800" dirty="0">
                <a:cs typeface="Calibri"/>
              </a:rPr>
              <a:t> streamlines tailored posts for busy social media managers.</a:t>
            </a:r>
          </a:p>
          <a:p>
            <a:pPr marL="228600" indent="-228600">
              <a:buAutoNum type="arabicPeriod"/>
            </a:pPr>
            <a:endParaRPr lang="en-US" sz="800" b="1" dirty="0">
              <a:cs typeface="Calibri"/>
            </a:endParaRPr>
          </a:p>
          <a:p>
            <a:r>
              <a:rPr lang="en-US" sz="800" b="1" dirty="0">
                <a:cs typeface="Calibri"/>
              </a:rPr>
              <a:t>4.      Blog Harmony:</a:t>
            </a:r>
          </a:p>
          <a:p>
            <a:r>
              <a:rPr lang="en-US" sz="800" dirty="0">
                <a:cs typeface="Calibri"/>
              </a:rPr>
              <a:t>         Use Case: </a:t>
            </a:r>
            <a:r>
              <a:rPr lang="en-US" sz="800" dirty="0" err="1">
                <a:cs typeface="Calibri"/>
              </a:rPr>
              <a:t>QuickCraft's</a:t>
            </a:r>
            <a:r>
              <a:rPr lang="en-US" sz="800" dirty="0">
                <a:cs typeface="Calibri"/>
              </a:rPr>
              <a:t> Brainy Writing Buddy turns team ideas into a cohesive blog.</a:t>
            </a:r>
          </a:p>
          <a:p>
            <a:endParaRPr lang="en-US" sz="800" dirty="0">
              <a:cs typeface="Calibri"/>
            </a:endParaRPr>
          </a:p>
          <a:p>
            <a:r>
              <a:rPr lang="en-US" sz="800" b="1" dirty="0">
                <a:cs typeface="Calibri"/>
              </a:rPr>
              <a:t>5.     Polished Content:</a:t>
            </a:r>
            <a:endParaRPr lang="en-US" sz="800" dirty="0">
              <a:cs typeface="Calibri"/>
            </a:endParaRPr>
          </a:p>
          <a:p>
            <a:r>
              <a:rPr lang="en-US" sz="800" dirty="0">
                <a:cs typeface="Calibri"/>
              </a:rPr>
              <a:t>         Use Case: </a:t>
            </a:r>
            <a:r>
              <a:rPr lang="en-US" sz="800" dirty="0" err="1">
                <a:cs typeface="Calibri"/>
              </a:rPr>
              <a:t>QuickCraft's</a:t>
            </a:r>
            <a:r>
              <a:rPr lang="en-US" sz="800" dirty="0">
                <a:cs typeface="Calibri"/>
              </a:rPr>
              <a:t> "Perfect It" refines content for maximum reader engagement.</a:t>
            </a:r>
          </a:p>
          <a:p>
            <a:pPr marL="228600" indent="-228600">
              <a:buAutoNum type="arabicPeriod"/>
            </a:pPr>
            <a:endParaRPr lang="en-US" sz="800" b="1" dirty="0">
              <a:cs typeface="Calibri"/>
            </a:endParaRPr>
          </a:p>
          <a:p>
            <a:r>
              <a:rPr lang="en-US" sz="800" b="1" dirty="0">
                <a:cs typeface="Calibri"/>
              </a:rPr>
              <a:t>6.      Event Buzz:</a:t>
            </a:r>
          </a:p>
          <a:p>
            <a:r>
              <a:rPr lang="en-US" sz="800" dirty="0">
                <a:cs typeface="Calibri"/>
              </a:rPr>
              <a:t>         Use Case: </a:t>
            </a:r>
            <a:r>
              <a:rPr lang="en-US" sz="800" dirty="0" err="1">
                <a:cs typeface="Calibri"/>
              </a:rPr>
              <a:t>QuickCraft</a:t>
            </a:r>
            <a:r>
              <a:rPr lang="en-US" sz="800" dirty="0">
                <a:cs typeface="Calibri"/>
              </a:rPr>
              <a:t> turns visual concepts into compelling event descriptions.</a:t>
            </a:r>
          </a:p>
          <a:p>
            <a:endParaRPr lang="en-US" sz="800" dirty="0">
              <a:cs typeface="Calibri"/>
            </a:endParaRPr>
          </a:p>
          <a:p>
            <a:r>
              <a:rPr lang="en-US" sz="800" b="1" dirty="0">
                <a:cs typeface="Calibri"/>
              </a:rPr>
              <a:t>7.       Speech Recognition Feature</a:t>
            </a:r>
            <a:r>
              <a:rPr lang="en-US" sz="800" dirty="0">
                <a:cs typeface="Calibri"/>
              </a:rPr>
              <a:t>:</a:t>
            </a:r>
          </a:p>
          <a:p>
            <a:r>
              <a:rPr lang="en-US" sz="800" dirty="0">
                <a:cs typeface="Calibri"/>
              </a:rPr>
              <a:t>          Use Case: </a:t>
            </a:r>
            <a:r>
              <a:rPr lang="en-US" sz="800" dirty="0" err="1">
                <a:cs typeface="Calibri"/>
              </a:rPr>
              <a:t>Quickcraft</a:t>
            </a:r>
            <a:r>
              <a:rPr lang="en-US" sz="800" dirty="0">
                <a:cs typeface="Calibri"/>
              </a:rPr>
              <a:t> can hear your long paragraphs and incarnate into nice words and formats.</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8000" y="10635"/>
            <a:ext cx="1127125" cy="116839"/>
          </a:xfrm>
          <a:prstGeom prst="rect">
            <a:avLst/>
          </a:prstGeom>
        </p:spPr>
        <p:txBody>
          <a:bodyPr vert="horz" wrap="square" lIns="0" tIns="12065" rIns="0" bIns="0" rtlCol="0">
            <a:spAutoFit/>
          </a:bodyPr>
          <a:lstStyle/>
          <a:p>
            <a:pPr>
              <a:lnSpc>
                <a:spcPct val="100000"/>
              </a:lnSpc>
              <a:spcBef>
                <a:spcPts val="95"/>
              </a:spcBef>
            </a:pPr>
            <a:r>
              <a:rPr sz="600" spc="-5">
                <a:solidFill>
                  <a:srgbClr val="FFFFFF"/>
                </a:solidFill>
                <a:latin typeface="Microsoft Sans Serif"/>
                <a:cs typeface="Microsoft Sans Serif"/>
                <a:hlinkClick r:id="rId2" action="ppaction://hlinksldjump"/>
              </a:rPr>
              <a:t>Capstone</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Project</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of</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(IDTHP)</a:t>
            </a:r>
            <a:r>
              <a:rPr sz="600" spc="5">
                <a:solidFill>
                  <a:srgbClr val="FFFFFF"/>
                </a:solidFill>
                <a:latin typeface="Microsoft Sans Serif"/>
                <a:cs typeface="Microsoft Sans Serif"/>
                <a:hlinkClick r:id="rId2" action="ppaction://hlinksldjump"/>
              </a:rPr>
              <a:t> </a:t>
            </a:r>
            <a:r>
              <a:rPr sz="600" spc="-5">
                <a:solidFill>
                  <a:srgbClr val="FFFFFF"/>
                </a:solidFill>
                <a:latin typeface="Microsoft Sans Serif"/>
                <a:cs typeface="Microsoft Sans Serif"/>
                <a:hlinkClick r:id="rId2" action="ppaction://hlinksldjump"/>
              </a:rPr>
              <a:t>Lab</a:t>
            </a:r>
            <a:endParaRPr sz="600">
              <a:latin typeface="Microsoft Sans Serif"/>
              <a:cs typeface="Microsoft Sans Serif"/>
            </a:endParaRPr>
          </a:p>
        </p:txBody>
      </p:sp>
      <p:sp>
        <p:nvSpPr>
          <p:cNvPr id="4" name="object 4"/>
          <p:cNvSpPr txBox="1"/>
          <p:nvPr/>
        </p:nvSpPr>
        <p:spPr>
          <a:xfrm>
            <a:off x="3574834" y="10635"/>
            <a:ext cx="937894" cy="104516"/>
          </a:xfrm>
          <a:prstGeom prst="rect">
            <a:avLst/>
          </a:prstGeom>
        </p:spPr>
        <p:txBody>
          <a:bodyPr vert="horz" wrap="square" lIns="0" tIns="12065" rIns="0" bIns="0" rtlCol="0">
            <a:spAutoFit/>
          </a:bodyPr>
          <a:lstStyle/>
          <a:p>
            <a:pPr>
              <a:lnSpc>
                <a:spcPct val="100000"/>
              </a:lnSpc>
              <a:spcBef>
                <a:spcPts val="95"/>
              </a:spcBef>
              <a:tabLst>
                <a:tab pos="751840" algn="l"/>
              </a:tabLst>
            </a:pPr>
            <a:r>
              <a:rPr sz="600" dirty="0">
                <a:solidFill>
                  <a:srgbClr val="FFFFFF"/>
                </a:solidFill>
                <a:latin typeface="Microsoft Sans Serif"/>
                <a:cs typeface="Microsoft Sans Serif"/>
              </a:rPr>
              <a:t>	</a:t>
            </a:r>
            <a:r>
              <a:rPr sz="600" spc="-5" dirty="0">
                <a:solidFill>
                  <a:srgbClr val="FFFFFF"/>
                </a:solidFill>
                <a:latin typeface="Microsoft Sans Serif"/>
                <a:cs typeface="Microsoft Sans Serif"/>
              </a:rPr>
              <a:t>9</a:t>
            </a:r>
            <a:r>
              <a:rPr sz="600" spc="-65" dirty="0">
                <a:solidFill>
                  <a:srgbClr val="FFFFFF"/>
                </a:solidFill>
                <a:latin typeface="Microsoft Sans Serif"/>
                <a:cs typeface="Microsoft Sans Serif"/>
              </a:rPr>
              <a:t> </a:t>
            </a:r>
            <a:r>
              <a:rPr sz="600" spc="-5" dirty="0">
                <a:solidFill>
                  <a:srgbClr val="FFFFFF"/>
                </a:solidFill>
                <a:latin typeface="Microsoft Sans Serif"/>
                <a:cs typeface="Microsoft Sans Serif"/>
              </a:rPr>
              <a:t>/</a:t>
            </a:r>
            <a:r>
              <a:rPr sz="600" spc="-60" dirty="0">
                <a:solidFill>
                  <a:srgbClr val="FFFFFF"/>
                </a:solidFill>
                <a:latin typeface="Microsoft Sans Serif"/>
                <a:cs typeface="Microsoft Sans Serif"/>
              </a:rPr>
              <a:t> </a:t>
            </a:r>
            <a:r>
              <a:rPr sz="600" spc="-5" dirty="0">
                <a:solidFill>
                  <a:srgbClr val="FFFFFF"/>
                </a:solidFill>
                <a:latin typeface="Microsoft Sans Serif"/>
                <a:cs typeface="Microsoft Sans Serif"/>
              </a:rPr>
              <a:t>10</a:t>
            </a:r>
            <a:endParaRPr sz="600" dirty="0">
              <a:latin typeface="Microsoft Sans Serif"/>
              <a:cs typeface="Microsoft Sans Serif"/>
            </a:endParaRPr>
          </a:p>
        </p:txBody>
      </p:sp>
      <p:grpSp>
        <p:nvGrpSpPr>
          <p:cNvPr id="5" name="object 5"/>
          <p:cNvGrpSpPr/>
          <p:nvPr/>
        </p:nvGrpSpPr>
        <p:grpSpPr>
          <a:xfrm>
            <a:off x="0" y="143916"/>
            <a:ext cx="4608195" cy="288290"/>
            <a:chOff x="0" y="143916"/>
            <a:chExt cx="4608195" cy="288290"/>
          </a:xfrm>
        </p:grpSpPr>
        <p:sp>
          <p:nvSpPr>
            <p:cNvPr id="6" name="object 6"/>
            <p:cNvSpPr/>
            <p:nvPr/>
          </p:nvSpPr>
          <p:spPr>
            <a:xfrm>
              <a:off x="0" y="143916"/>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191959"/>
            </a:solidFill>
          </p:spPr>
          <p:txBody>
            <a:bodyPr wrap="square" lIns="0" tIns="0" rIns="0" bIns="0" rtlCol="0"/>
            <a:lstStyle/>
            <a:p>
              <a:endParaRPr/>
            </a:p>
          </p:txBody>
        </p:sp>
        <p:sp>
          <p:nvSpPr>
            <p:cNvPr id="7" name="object 7"/>
            <p:cNvSpPr/>
            <p:nvPr/>
          </p:nvSpPr>
          <p:spPr>
            <a:xfrm>
              <a:off x="0" y="287845"/>
              <a:ext cx="4608195" cy="144145"/>
            </a:xfrm>
            <a:custGeom>
              <a:avLst/>
              <a:gdLst/>
              <a:ahLst/>
              <a:cxnLst/>
              <a:rect l="l" t="t" r="r" b="b"/>
              <a:pathLst>
                <a:path w="4608195" h="144145">
                  <a:moveTo>
                    <a:pt x="4608004" y="0"/>
                  </a:moveTo>
                  <a:lnTo>
                    <a:pt x="0" y="0"/>
                  </a:lnTo>
                  <a:lnTo>
                    <a:pt x="0" y="143929"/>
                  </a:lnTo>
                  <a:lnTo>
                    <a:pt x="4608004" y="143929"/>
                  </a:lnTo>
                  <a:lnTo>
                    <a:pt x="4608004" y="0"/>
                  </a:lnTo>
                  <a:close/>
                </a:path>
              </a:pathLst>
            </a:custGeom>
            <a:solidFill>
              <a:srgbClr val="262685"/>
            </a:solidFill>
          </p:spPr>
          <p:txBody>
            <a:bodyPr wrap="square" lIns="0" tIns="0" rIns="0" bIns="0" rtlCol="0"/>
            <a:lstStyle/>
            <a:p>
              <a:endParaRPr/>
            </a:p>
          </p:txBody>
        </p:sp>
      </p:grpSp>
      <p:sp>
        <p:nvSpPr>
          <p:cNvPr id="8" name="object 8"/>
          <p:cNvSpPr txBox="1"/>
          <p:nvPr/>
        </p:nvSpPr>
        <p:spPr>
          <a:xfrm>
            <a:off x="0" y="431774"/>
            <a:ext cx="4608195" cy="321945"/>
          </a:xfrm>
          <a:prstGeom prst="rect">
            <a:avLst/>
          </a:prstGeom>
          <a:solidFill>
            <a:srgbClr val="3333B2"/>
          </a:solidFill>
        </p:spPr>
        <p:txBody>
          <a:bodyPr vert="horz" wrap="square" lIns="0" tIns="62230" rIns="0" bIns="0" rtlCol="0">
            <a:spAutoFit/>
          </a:bodyPr>
          <a:lstStyle/>
          <a:p>
            <a:pPr marL="107950">
              <a:lnSpc>
                <a:spcPct val="100000"/>
              </a:lnSpc>
              <a:spcBef>
                <a:spcPts val="490"/>
              </a:spcBef>
            </a:pPr>
            <a:r>
              <a:rPr sz="1400" spc="15">
                <a:solidFill>
                  <a:srgbClr val="FFFFFF"/>
                </a:solidFill>
                <a:latin typeface="Microsoft Sans Serif"/>
                <a:cs typeface="Microsoft Sans Serif"/>
              </a:rPr>
              <a:t>Describe</a:t>
            </a:r>
            <a:r>
              <a:rPr sz="1400" spc="5">
                <a:solidFill>
                  <a:srgbClr val="FFFFFF"/>
                </a:solidFill>
                <a:latin typeface="Microsoft Sans Serif"/>
                <a:cs typeface="Microsoft Sans Serif"/>
              </a:rPr>
              <a:t> </a:t>
            </a:r>
            <a:r>
              <a:rPr sz="1400" spc="15">
                <a:solidFill>
                  <a:srgbClr val="FFFFFF"/>
                </a:solidFill>
                <a:latin typeface="Microsoft Sans Serif"/>
                <a:cs typeface="Microsoft Sans Serif"/>
              </a:rPr>
              <a:t>Dependencies</a:t>
            </a:r>
            <a:endParaRPr sz="140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9</a:t>
            </a:fld>
            <a:r>
              <a:rPr spc="-5"/>
              <a:t>/10</a:t>
            </a:r>
          </a:p>
        </p:txBody>
      </p:sp>
      <p:sp>
        <p:nvSpPr>
          <p:cNvPr id="11" name="TextBox 10">
            <a:extLst>
              <a:ext uri="{FF2B5EF4-FFF2-40B4-BE49-F238E27FC236}">
                <a16:creationId xmlns:a16="http://schemas.microsoft.com/office/drawing/2014/main" id="{7E930479-4B4B-DEFA-FFF6-11E01E0251F1}"/>
              </a:ext>
            </a:extLst>
          </p:cNvPr>
          <p:cNvSpPr txBox="1"/>
          <p:nvPr/>
        </p:nvSpPr>
        <p:spPr>
          <a:xfrm>
            <a:off x="80072" y="798870"/>
            <a:ext cx="450351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14300" indent="-114300"/>
            <a:r>
              <a:rPr lang="en-US" sz="900" dirty="0">
                <a:ea typeface="+mn-lt"/>
                <a:cs typeface="+mn-lt"/>
              </a:rPr>
              <a:t>•</a:t>
            </a:r>
            <a:r>
              <a:rPr lang="en-US" sz="900" u="sng" dirty="0">
                <a:ea typeface="+mn-lt"/>
                <a:cs typeface="+mn-lt"/>
              </a:rPr>
              <a:t> </a:t>
            </a:r>
            <a:r>
              <a:rPr lang="en-US" sz="900" b="1" u="sng" dirty="0">
                <a:ea typeface="+mn-lt"/>
                <a:cs typeface="+mn-lt"/>
              </a:rPr>
              <a:t>Hugging Face API</a:t>
            </a:r>
            <a:r>
              <a:rPr lang="en-US" sz="900" b="1" dirty="0">
                <a:ea typeface="+mn-lt"/>
                <a:cs typeface="+mn-lt"/>
              </a:rPr>
              <a:t>:</a:t>
            </a:r>
            <a:r>
              <a:rPr lang="en-US" sz="900" dirty="0">
                <a:solidFill>
                  <a:srgbClr val="000000"/>
                </a:solidFill>
                <a:ea typeface="+mn-lt"/>
                <a:cs typeface="+mn-lt"/>
              </a:rPr>
              <a:t> Utilized for integrating advanced natural language processing models,</a:t>
            </a:r>
          </a:p>
          <a:p>
            <a:pPr marL="114300" indent="-114300"/>
            <a:r>
              <a:rPr lang="en-US" sz="900" dirty="0">
                <a:solidFill>
                  <a:srgbClr val="000000"/>
                </a:solidFill>
                <a:ea typeface="+mn-lt"/>
                <a:cs typeface="+mn-lt"/>
              </a:rPr>
              <a:t>enhancing </a:t>
            </a:r>
            <a:r>
              <a:rPr lang="en-US" sz="900" dirty="0" err="1">
                <a:solidFill>
                  <a:srgbClr val="000000"/>
                </a:solidFill>
                <a:ea typeface="+mn-lt"/>
                <a:cs typeface="+mn-lt"/>
              </a:rPr>
              <a:t>QuickCraft's</a:t>
            </a:r>
            <a:r>
              <a:rPr lang="en-US" sz="900" dirty="0">
                <a:solidFill>
                  <a:srgbClr val="000000"/>
                </a:solidFill>
                <a:ea typeface="+mn-lt"/>
                <a:cs typeface="+mn-lt"/>
              </a:rPr>
              <a:t> AI capabilities.</a:t>
            </a:r>
            <a:endParaRPr lang="en-US" sz="900" dirty="0">
              <a:solidFill>
                <a:srgbClr val="808080"/>
              </a:solidFill>
              <a:cs typeface="Calibri"/>
            </a:endParaRPr>
          </a:p>
          <a:p>
            <a:r>
              <a:rPr lang="en-US" sz="900" dirty="0">
                <a:ea typeface="+mn-lt"/>
                <a:cs typeface="+mn-lt"/>
              </a:rPr>
              <a:t>• </a:t>
            </a:r>
            <a:r>
              <a:rPr lang="en-US" sz="900" b="1" u="sng" dirty="0">
                <a:ea typeface="+mn-lt"/>
                <a:cs typeface="+mn-lt"/>
              </a:rPr>
              <a:t>Technology Stack</a:t>
            </a:r>
            <a:r>
              <a:rPr lang="en-US" sz="900" b="1" dirty="0">
                <a:ea typeface="+mn-lt"/>
                <a:cs typeface="+mn-lt"/>
              </a:rPr>
              <a:t>:</a:t>
            </a:r>
          </a:p>
          <a:p>
            <a:r>
              <a:rPr lang="en-US" sz="900" dirty="0">
                <a:solidFill>
                  <a:srgbClr val="000000"/>
                </a:solidFill>
                <a:ea typeface="+mn-lt"/>
                <a:cs typeface="+mn-lt"/>
              </a:rPr>
              <a:t>Libraries: </a:t>
            </a:r>
            <a:r>
              <a:rPr lang="en-US" sz="900" dirty="0" err="1">
                <a:solidFill>
                  <a:srgbClr val="000000"/>
                </a:solidFill>
                <a:ea typeface="+mn-lt"/>
                <a:cs typeface="+mn-lt"/>
              </a:rPr>
              <a:t>PyTorch</a:t>
            </a:r>
            <a:r>
              <a:rPr lang="en-US" sz="900" dirty="0">
                <a:solidFill>
                  <a:srgbClr val="000000"/>
                </a:solidFill>
                <a:ea typeface="+mn-lt"/>
                <a:cs typeface="+mn-lt"/>
              </a:rPr>
              <a:t>, React.js, Node.js, OpenCV, MongoDB.</a:t>
            </a:r>
            <a:endParaRPr lang="en-US" sz="900" dirty="0">
              <a:solidFill>
                <a:srgbClr val="808080"/>
              </a:solidFill>
              <a:cs typeface="Calibri"/>
            </a:endParaRPr>
          </a:p>
          <a:p>
            <a:r>
              <a:rPr lang="en-US" sz="900" dirty="0">
                <a:solidFill>
                  <a:srgbClr val="000000"/>
                </a:solidFill>
                <a:ea typeface="+mn-lt"/>
                <a:cs typeface="+mn-lt"/>
              </a:rPr>
              <a:t>Purpose: </a:t>
            </a:r>
            <a:r>
              <a:rPr lang="en-US" sz="900" dirty="0" err="1">
                <a:solidFill>
                  <a:srgbClr val="000000"/>
                </a:solidFill>
                <a:ea typeface="+mn-lt"/>
                <a:cs typeface="+mn-lt"/>
              </a:rPr>
              <a:t>PyTorch</a:t>
            </a:r>
            <a:r>
              <a:rPr lang="en-US" sz="900" dirty="0">
                <a:solidFill>
                  <a:srgbClr val="000000"/>
                </a:solidFill>
                <a:ea typeface="+mn-lt"/>
                <a:cs typeface="+mn-lt"/>
              </a:rPr>
              <a:t> for AI model implementation, React.js and Node.js for frontend </a:t>
            </a:r>
            <a:endParaRPr lang="en-US" sz="900" dirty="0">
              <a:solidFill>
                <a:srgbClr val="808080"/>
              </a:solidFill>
              <a:ea typeface="+mn-lt"/>
              <a:cs typeface="+mn-lt"/>
            </a:endParaRPr>
          </a:p>
          <a:p>
            <a:r>
              <a:rPr lang="en-US" sz="900" dirty="0">
                <a:solidFill>
                  <a:srgbClr val="000000"/>
                </a:solidFill>
                <a:ea typeface="+mn-lt"/>
                <a:cs typeface="+mn-lt"/>
              </a:rPr>
              <a:t>and backend development, OpenCV for image processing, and MongoDB for </a:t>
            </a:r>
          </a:p>
          <a:p>
            <a:r>
              <a:rPr lang="en-US" sz="900" dirty="0">
                <a:solidFill>
                  <a:srgbClr val="000000"/>
                </a:solidFill>
                <a:ea typeface="+mn-lt"/>
                <a:cs typeface="+mn-lt"/>
              </a:rPr>
              <a:t>efficient data management.</a:t>
            </a:r>
            <a:endParaRPr lang="en-US" sz="900" dirty="0">
              <a:solidFill>
                <a:srgbClr val="808080"/>
              </a:solidFill>
              <a:cs typeface="Calibri"/>
            </a:endParaRPr>
          </a:p>
          <a:p>
            <a:r>
              <a:rPr lang="en-US" sz="900" dirty="0">
                <a:ea typeface="+mn-lt"/>
                <a:cs typeface="+mn-lt"/>
              </a:rPr>
              <a:t>• </a:t>
            </a:r>
            <a:r>
              <a:rPr lang="en-US" sz="900" b="1" u="sng" dirty="0">
                <a:ea typeface="+mn-lt"/>
                <a:cs typeface="+mn-lt"/>
              </a:rPr>
              <a:t>GPUs for Training:</a:t>
            </a:r>
            <a:r>
              <a:rPr lang="en-US" sz="900" u="sng" dirty="0">
                <a:ea typeface="+mn-lt"/>
                <a:cs typeface="+mn-lt"/>
              </a:rPr>
              <a:t> </a:t>
            </a:r>
            <a:r>
              <a:rPr lang="en-US" sz="900" dirty="0">
                <a:solidFill>
                  <a:srgbClr val="000000"/>
                </a:solidFill>
                <a:ea typeface="+mn-lt"/>
                <a:cs typeface="+mn-lt"/>
              </a:rPr>
              <a:t>Leveraging GPUs accelerates the training of deep</a:t>
            </a:r>
          </a:p>
          <a:p>
            <a:r>
              <a:rPr lang="en-US" sz="900" dirty="0">
                <a:solidFill>
                  <a:srgbClr val="000000"/>
                </a:solidFill>
                <a:ea typeface="+mn-lt"/>
                <a:cs typeface="+mn-lt"/>
              </a:rPr>
              <a:t>learning models, ensuring efficient development of </a:t>
            </a:r>
            <a:r>
              <a:rPr lang="en-US" sz="900" dirty="0" err="1">
                <a:solidFill>
                  <a:srgbClr val="000000"/>
                </a:solidFill>
                <a:ea typeface="+mn-lt"/>
                <a:cs typeface="+mn-lt"/>
              </a:rPr>
              <a:t>QuickCraft's</a:t>
            </a:r>
            <a:r>
              <a:rPr lang="en-US" sz="900" dirty="0">
                <a:solidFill>
                  <a:srgbClr val="000000"/>
                </a:solidFill>
                <a:ea typeface="+mn-lt"/>
                <a:cs typeface="+mn-lt"/>
              </a:rPr>
              <a:t> AI features.</a:t>
            </a:r>
            <a:endParaRPr lang="en-US" sz="900" dirty="0">
              <a:solidFill>
                <a:srgbClr val="808080"/>
              </a:solidFill>
              <a:cs typeface="Calibri"/>
            </a:endParaRPr>
          </a:p>
          <a:p>
            <a:r>
              <a:rPr lang="en-US" sz="900" dirty="0">
                <a:ea typeface="+mn-lt"/>
                <a:cs typeface="+mn-lt"/>
              </a:rPr>
              <a:t>• </a:t>
            </a:r>
            <a:r>
              <a:rPr lang="en-US" sz="900" b="1" u="sng" dirty="0">
                <a:ea typeface="+mn-lt"/>
                <a:cs typeface="+mn-lt"/>
              </a:rPr>
              <a:t>Cloud Services for Deployment</a:t>
            </a:r>
            <a:r>
              <a:rPr lang="en-US" sz="900" b="1" dirty="0">
                <a:ea typeface="+mn-lt"/>
                <a:cs typeface="+mn-lt"/>
              </a:rPr>
              <a:t>:</a:t>
            </a:r>
            <a:r>
              <a:rPr lang="en-US" sz="900" dirty="0">
                <a:ea typeface="+mn-lt"/>
                <a:cs typeface="+mn-lt"/>
              </a:rPr>
              <a:t> Utilizing </a:t>
            </a:r>
            <a:r>
              <a:rPr lang="en-US" sz="900" dirty="0">
                <a:solidFill>
                  <a:srgbClr val="000000"/>
                </a:solidFill>
                <a:ea typeface="+mn-lt"/>
                <a:cs typeface="+mn-lt"/>
              </a:rPr>
              <a:t>AWS, Azure, or Google Cloud for scalable deployment, ensuring optimal performance for </a:t>
            </a:r>
            <a:r>
              <a:rPr lang="en-US" sz="900" dirty="0" err="1">
                <a:solidFill>
                  <a:srgbClr val="000000"/>
                </a:solidFill>
                <a:ea typeface="+mn-lt"/>
                <a:cs typeface="+mn-lt"/>
              </a:rPr>
              <a:t>QuickCraft</a:t>
            </a:r>
            <a:r>
              <a:rPr lang="en-US" sz="900" dirty="0">
                <a:solidFill>
                  <a:srgbClr val="000000"/>
                </a:solidFill>
                <a:ea typeface="+mn-lt"/>
                <a:cs typeface="+mn-lt"/>
              </a:rPr>
              <a:t>.</a:t>
            </a:r>
            <a:endParaRPr lang="en-US" sz="900" dirty="0">
              <a:solidFill>
                <a:srgbClr val="808080"/>
              </a:solidFill>
              <a:cs typeface="Calibri"/>
            </a:endParaRPr>
          </a:p>
          <a:p>
            <a:pPr marL="114300" indent="-114300"/>
            <a:r>
              <a:rPr lang="en-US" sz="900" dirty="0">
                <a:ea typeface="+mn-lt"/>
                <a:cs typeface="+mn-lt"/>
              </a:rPr>
              <a:t>• </a:t>
            </a:r>
            <a:r>
              <a:rPr lang="en-US" sz="900" b="1" u="sng" dirty="0">
                <a:ea typeface="+mn-lt"/>
                <a:cs typeface="+mn-lt"/>
              </a:rPr>
              <a:t>Good Internet Connection</a:t>
            </a:r>
            <a:r>
              <a:rPr lang="en-US" sz="900" b="1" dirty="0">
                <a:ea typeface="+mn-lt"/>
                <a:cs typeface="+mn-lt"/>
              </a:rPr>
              <a:t>:</a:t>
            </a:r>
            <a:r>
              <a:rPr lang="en-US" sz="900" dirty="0">
                <a:ea typeface="+mn-lt"/>
                <a:cs typeface="+mn-lt"/>
              </a:rPr>
              <a:t> </a:t>
            </a:r>
            <a:r>
              <a:rPr lang="en-US" sz="900" dirty="0">
                <a:solidFill>
                  <a:srgbClr val="000000"/>
                </a:solidFill>
                <a:ea typeface="+mn-lt"/>
                <a:cs typeface="+mn-lt"/>
              </a:rPr>
              <a:t>A stable and high-speed internet connection is crucial</a:t>
            </a:r>
          </a:p>
          <a:p>
            <a:pPr marL="114300" indent="-114300"/>
            <a:r>
              <a:rPr lang="en-US" sz="900" dirty="0">
                <a:solidFill>
                  <a:srgbClr val="000000"/>
                </a:solidFill>
                <a:ea typeface="+mn-lt"/>
                <a:cs typeface="+mn-lt"/>
              </a:rPr>
              <a:t>for accessing external APIs like Hugging Face and ensuring seamless deployment and</a:t>
            </a:r>
          </a:p>
          <a:p>
            <a:pPr marL="114300" indent="-114300"/>
            <a:r>
              <a:rPr lang="en-US" sz="900" dirty="0">
                <a:solidFill>
                  <a:srgbClr val="000000"/>
                </a:solidFill>
                <a:ea typeface="+mn-lt"/>
                <a:cs typeface="+mn-lt"/>
              </a:rPr>
              <a:t>continuous updates.</a:t>
            </a:r>
            <a:endParaRPr lang="en-US" sz="900" dirty="0">
              <a:solidFill>
                <a:srgbClr val="808080"/>
              </a:solidFill>
              <a:ea typeface="+mn-lt"/>
              <a:cs typeface="+mn-lt"/>
            </a:endParaRPr>
          </a:p>
          <a:p>
            <a:pPr marL="114300" indent="-114300"/>
            <a:endParaRPr lang="en-US" sz="900" dirty="0">
              <a:solidFill>
                <a:srgbClr val="000000"/>
              </a:solidFill>
              <a:ea typeface="+mn-lt"/>
              <a:cs typeface="+mn-lt"/>
            </a:endParaRPr>
          </a:p>
          <a:p>
            <a:pPr marL="171450" indent="-171450">
              <a:buFont typeface="Courier New"/>
              <a:buChar char="o"/>
            </a:pPr>
            <a:r>
              <a:rPr lang="en-US" sz="900" dirty="0">
                <a:solidFill>
                  <a:srgbClr val="000000"/>
                </a:solidFill>
                <a:ea typeface="+mn-lt"/>
                <a:cs typeface="+mn-lt"/>
              </a:rPr>
              <a:t>This integrated technology stack forms the foundation of </a:t>
            </a:r>
            <a:r>
              <a:rPr lang="en-US" sz="900" dirty="0" err="1">
                <a:solidFill>
                  <a:srgbClr val="000000"/>
                </a:solidFill>
                <a:ea typeface="+mn-lt"/>
                <a:cs typeface="+mn-lt"/>
              </a:rPr>
              <a:t>QuickCraft</a:t>
            </a:r>
            <a:r>
              <a:rPr lang="en-US" sz="900" dirty="0">
                <a:solidFill>
                  <a:srgbClr val="000000"/>
                </a:solidFill>
                <a:ea typeface="+mn-lt"/>
                <a:cs typeface="+mn-lt"/>
              </a:rPr>
              <a:t>, combining AI capabilities, efficient development tools, scalable deployment options, and reliable internet connectivity.</a:t>
            </a:r>
            <a:endParaRPr lang="en-US" sz="900" dirty="0">
              <a:solidFill>
                <a:srgbClr val="808080"/>
              </a:solidFill>
              <a:cs typeface="Calibri"/>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1261</Words>
  <Application>Microsoft Office PowerPoint</Application>
  <PresentationFormat>Custom</PresentationFormat>
  <Paragraphs>141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Idea"</dc:title>
  <dc:creator>[width=1.5cm,height=1.5cm]fig/ECS Logo.png  [-2.5ex]</dc:creator>
  <cp:lastModifiedBy>prakritis595@gmail.com</cp:lastModifiedBy>
  <cp:revision>20</cp:revision>
  <dcterms:created xsi:type="dcterms:W3CDTF">2024-02-16T19:15:27Z</dcterms:created>
  <dcterms:modified xsi:type="dcterms:W3CDTF">2025-03-21T07:22:02Z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2024-02-04T00:00:00Z</vt:filetime>
  </property>
  <property fmtid="{D5CDD505-2E9C-101B-9397-08002B2CF9AE}" pid="3" name="Creator">
    <vt:lpwstr>LaTeX with Beamer class</vt:lpwstr>
  </property>
  <property fmtid="{D5CDD505-2E9C-101B-9397-08002B2CF9AE}" pid="4" name="LastSaved">
    <vt:filetime>2024-02-16T00:00:00Z</vt:filetime>
  </property>
</Properties>
</file>