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8221-D9A1-9594-F633-0A7762771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8EE0-B5DD-6426-6BF7-4F348A587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DD53-C993-DB23-59E0-954ECDF2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8BE07-325A-BD84-A790-05354D37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D61E-E911-A907-BB54-0203A24E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523F-5EA9-3523-37EA-8E3836D0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B4E0F-A48A-4DF6-E21A-DD5EC8D44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BD54-AF45-12DF-4DA6-BCB3DBB4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4857-0AFF-90BD-8EED-97992616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1643-1817-8967-0668-DD57B7B2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F5BC1-9445-B17D-C5B0-F87C184F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E0D69-A208-F3E5-A8EB-88DD34717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7AAA-68BF-F9D2-6E6A-5017FB19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E9E0-6B2E-DB50-5597-D93F4A3E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A130-9E1F-4171-AB26-5E553ED2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0D08-ED12-4E21-7549-5501AAA2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C7DE-7AB1-C463-0E49-1F5CD27A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343E-CC3A-A103-83AD-A0F8A8A7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7378-2563-1C9C-8CD8-16C75D29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3F22D-5336-C439-F0FC-E5074162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7691-F7B1-685F-F0A2-40F14B21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EF9B-11C3-D361-41E5-92D4189C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5AE4-02BA-EE82-FB6F-1616C9CA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7053-ED56-E288-158B-250D48DE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69B0-08A5-D1F3-3EDC-C4394C1F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3A20-1CE8-A7BC-FAD9-7C15BAB4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7EE0-9341-5A1F-3AC4-AA4E47EAD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BC01-8E33-15F8-D897-2F3BEAB7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E5373-EC2F-FF52-E56E-75374F7F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F395-F139-F76C-C0E8-5C98CB22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81A7-25CC-1BAC-3B1A-D8A2069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5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DC57-846C-A8C3-21E2-DFF2CFBE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A5130-1B39-A39F-B54B-3D66532A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5C2BA-F8F2-0C77-6906-89D37A8C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E8B19-263A-4D28-DF01-5643FCCE4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13244-F489-B0F5-971A-A11333B07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D997D-ADB4-6DE6-3A02-D3A001DD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6ED5B-A3AE-93A9-8F1A-874147C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CD542-DE73-816D-1FEC-2C575811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21D4-610E-5399-C075-7D07C2A4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19BC6-570C-E999-D64B-13F3307B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D79C5-CD65-EA81-F41F-9F8E6092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0AE20-68BA-B1D1-BE5B-C0E143A4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076B9-ED98-5A38-1E9A-6553D9AE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E7734-D1EC-7727-9C9F-020CCFDA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FA43B-661F-6EA2-BEE1-6F3221E0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4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7C4E-3ABB-A590-A789-02114BE0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33D7-C76F-C5FC-DE32-AE939775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7688C-9C92-ED58-9FD5-4747B77C9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F1468-CEFC-64F0-CE9B-17FDF853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8F03-B652-0C10-500C-BBED20B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F6A9-5AB0-E654-EBA3-5F229143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0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7BD7-7594-D74A-0D86-937F6851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D069F-BC38-E690-F378-0684634C8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2A00-D92F-574D-46C9-756C26701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E93A-90CF-C550-D78B-3E9E9949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FC61E-1423-5E5F-DF34-43ABD45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88A6C-2E8D-87DA-C1E3-EE0E8D6D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A866E-9C65-3E52-3202-5E3909EC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081A9-FCB2-2D90-BC3E-CF180E35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DD89-39E5-31B5-ED4D-10013F1A7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756A2-954A-46EF-89A9-C0CB2FE8EE2D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9478-9092-8072-0BA2-53E4FE2BC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16F4-EE5E-650B-BEFF-A83EC98E1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microsoft.com/office/2007/relationships/hdphoto" Target="../media/hdphoto1.wdp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95C004-A3DD-5460-A578-78E5E4896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8785" y="1122363"/>
            <a:ext cx="6195805" cy="394659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Use this QR to access the resources used in the presentation</a:t>
            </a: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61C4EAF-8C0E-1AAC-E4EE-7C77A96DD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9" y="1122363"/>
            <a:ext cx="4422499" cy="44224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7D3011-247D-5F54-A2CA-ACEBFBB21F99}"/>
              </a:ext>
            </a:extLst>
          </p:cNvPr>
          <p:cNvSpPr txBox="1"/>
          <p:nvPr/>
        </p:nvSpPr>
        <p:spPr>
          <a:xfrm>
            <a:off x="480389" y="5762142"/>
            <a:ext cx="619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**If you have not filled the pre-workshop questionnaire please fill it now**</a:t>
            </a:r>
          </a:p>
          <a:p>
            <a:r>
              <a:rPr lang="en-US" sz="1400" b="1" dirty="0"/>
              <a:t>*Link is available in the QR Code</a:t>
            </a:r>
          </a:p>
        </p:txBody>
      </p:sp>
    </p:spTree>
    <p:extLst>
      <p:ext uri="{BB962C8B-B14F-4D97-AF65-F5344CB8AC3E}">
        <p14:creationId xmlns:p14="http://schemas.microsoft.com/office/powerpoint/2010/main" val="397945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BDEF9B26-D1AC-223F-3348-D72E719ED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8042" y="0"/>
            <a:ext cx="942395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31F5B-5DA0-6362-2B06-F4C57EC1C301}"/>
              </a:ext>
            </a:extLst>
          </p:cNvPr>
          <p:cNvSpPr txBox="1"/>
          <p:nvPr/>
        </p:nvSpPr>
        <p:spPr>
          <a:xfrm rot="16200000">
            <a:off x="-2367172" y="2367170"/>
            <a:ext cx="6858002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6713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76A3D25-4BAD-BF90-0F93-50E3E61F6D2E}"/>
              </a:ext>
            </a:extLst>
          </p:cNvPr>
          <p:cNvSpPr/>
          <p:nvPr/>
        </p:nvSpPr>
        <p:spPr>
          <a:xfrm>
            <a:off x="3299047" y="4522306"/>
            <a:ext cx="8649072" cy="212630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5548424-D725-B07A-7979-8F2B13179BA3}"/>
              </a:ext>
            </a:extLst>
          </p:cNvPr>
          <p:cNvSpPr/>
          <p:nvPr/>
        </p:nvSpPr>
        <p:spPr>
          <a:xfrm>
            <a:off x="5118156" y="3323436"/>
            <a:ext cx="6702783" cy="104863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74F904E-D7CD-3149-4234-E2B70C7DA676}"/>
              </a:ext>
            </a:extLst>
          </p:cNvPr>
          <p:cNvSpPr/>
          <p:nvPr/>
        </p:nvSpPr>
        <p:spPr>
          <a:xfrm>
            <a:off x="7731473" y="18681"/>
            <a:ext cx="4141305" cy="31855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230F1A5-5592-E75B-D248-DCD7F61CA500}"/>
              </a:ext>
            </a:extLst>
          </p:cNvPr>
          <p:cNvSpPr/>
          <p:nvPr/>
        </p:nvSpPr>
        <p:spPr>
          <a:xfrm>
            <a:off x="3299791" y="59635"/>
            <a:ext cx="4141305" cy="31855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31F5B-5DA0-6362-2B06-F4C57EC1C301}"/>
              </a:ext>
            </a:extLst>
          </p:cNvPr>
          <p:cNvSpPr txBox="1"/>
          <p:nvPr/>
        </p:nvSpPr>
        <p:spPr>
          <a:xfrm rot="16200000">
            <a:off x="-1859340" y="1859342"/>
            <a:ext cx="6858002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System Architecture Simplified (Azure)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8F901-18A7-981D-822D-C5A4719A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27" y="129210"/>
            <a:ext cx="513520" cy="513520"/>
          </a:xfrm>
          <a:prstGeom prst="rect">
            <a:avLst/>
          </a:prstGeom>
        </p:spPr>
      </p:pic>
      <p:pic>
        <p:nvPicPr>
          <p:cNvPr id="1026" name="Picture 2" descr="Create Azure Data Factory Pipeline | K21Academy">
            <a:extLst>
              <a:ext uri="{FF2B5EF4-FFF2-40B4-BE49-F238E27FC236}">
                <a16:creationId xmlns:a16="http://schemas.microsoft.com/office/drawing/2014/main" id="{23D38815-D7AC-B5F0-2F14-C6D1B645B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542" y="149838"/>
            <a:ext cx="2371585" cy="124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ormatica | LinkedIn">
            <a:extLst>
              <a:ext uri="{FF2B5EF4-FFF2-40B4-BE49-F238E27FC236}">
                <a16:creationId xmlns:a16="http://schemas.microsoft.com/office/drawing/2014/main" id="{22E7E426-D8E5-ADB4-4FFC-F45029005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8500" y1="24500" x2="81000" y2="56000"/>
                        <a14:foregroundMark x1="81000" y1="56000" x2="53500" y2="57000"/>
                        <a14:foregroundMark x1="53500" y1="57000" x2="70000" y2="52500"/>
                        <a14:foregroundMark x1="52500" y1="51500" x2="68500" y2="50000"/>
                        <a14:backgroundMark x1="45500" y1="51500" x2="45500" y2="51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629" y="-19887"/>
            <a:ext cx="810038" cy="81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319C4-6425-B34D-6A0C-250EC6413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6997" y="1611464"/>
            <a:ext cx="951315" cy="951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D27FC2-2FA0-4E25-AA72-B653412A04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3541" y="664770"/>
            <a:ext cx="1074407" cy="1074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218CBB-CFD6-CE63-9C58-DD9FB37774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2562" y="3356108"/>
            <a:ext cx="858124" cy="858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C26681-FBB0-5FC4-BE3E-9A2450B14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0968" y="4941496"/>
            <a:ext cx="936416" cy="936416"/>
          </a:xfrm>
          <a:prstGeom prst="rect">
            <a:avLst/>
          </a:prstGeom>
        </p:spPr>
      </p:pic>
      <p:pic>
        <p:nvPicPr>
          <p:cNvPr id="1034" name="Picture 10" descr="Microsoft Power BI 3D Icon - Free Download Appliances 3D Icons | IconScout">
            <a:extLst>
              <a:ext uri="{FF2B5EF4-FFF2-40B4-BE49-F238E27FC236}">
                <a16:creationId xmlns:a16="http://schemas.microsoft.com/office/drawing/2014/main" id="{BDA54A1C-A9B4-2DD8-A00B-8D60D2680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001" y="4931642"/>
            <a:ext cx="990209" cy="99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376D80C-44C1-E43C-6DDB-134FA5520ADD}"/>
              </a:ext>
            </a:extLst>
          </p:cNvPr>
          <p:cNvGrpSpPr/>
          <p:nvPr/>
        </p:nvGrpSpPr>
        <p:grpSpPr>
          <a:xfrm>
            <a:off x="6711076" y="3377450"/>
            <a:ext cx="816381" cy="784154"/>
            <a:chOff x="5917991" y="4176092"/>
            <a:chExt cx="2311609" cy="222035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F221F50-0C1F-856D-FB94-C40E89D1B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17991" y="4176092"/>
              <a:ext cx="2220358" cy="222035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D93D867-AB5A-6D93-35E2-517C57C79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409104" y="5488056"/>
              <a:ext cx="820496" cy="820496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4E006EC1-F885-3706-86D7-B02CB4B14A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43627" y="930502"/>
            <a:ext cx="456371" cy="4563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0408C12-20E6-8FA2-1BEF-51A15BD684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43627" y="1649277"/>
            <a:ext cx="456371" cy="4563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99804D-F4D7-77F2-9628-6237923521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262" y="2129309"/>
            <a:ext cx="513520" cy="5135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44F873-3B33-EBCA-546C-1AE75044392A}"/>
              </a:ext>
            </a:extLst>
          </p:cNvPr>
          <p:cNvSpPr txBox="1"/>
          <p:nvPr/>
        </p:nvSpPr>
        <p:spPr>
          <a:xfrm>
            <a:off x="3546683" y="642730"/>
            <a:ext cx="998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Flat File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535DF8-4F42-E195-755A-30E119E48C26}"/>
              </a:ext>
            </a:extLst>
          </p:cNvPr>
          <p:cNvSpPr txBox="1"/>
          <p:nvPr/>
        </p:nvSpPr>
        <p:spPr>
          <a:xfrm>
            <a:off x="3419955" y="1378787"/>
            <a:ext cx="110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Excel Worksheet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CB5BB3-4495-6653-B494-20EFAC58CF5E}"/>
              </a:ext>
            </a:extLst>
          </p:cNvPr>
          <p:cNvSpPr txBox="1"/>
          <p:nvPr/>
        </p:nvSpPr>
        <p:spPr>
          <a:xfrm>
            <a:off x="3444973" y="2107688"/>
            <a:ext cx="1100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Delimited File in form of CSV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95B703-C480-3B1D-D7C5-D18469DF5C44}"/>
              </a:ext>
            </a:extLst>
          </p:cNvPr>
          <p:cNvSpPr txBox="1"/>
          <p:nvPr/>
        </p:nvSpPr>
        <p:spPr>
          <a:xfrm>
            <a:off x="5714678" y="1514108"/>
            <a:ext cx="12675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Azure Data Factory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F171D04-B637-10CD-292B-C986F4533AF1}"/>
              </a:ext>
            </a:extLst>
          </p:cNvPr>
          <p:cNvSpPr/>
          <p:nvPr/>
        </p:nvSpPr>
        <p:spPr>
          <a:xfrm rot="698678">
            <a:off x="4424385" y="407276"/>
            <a:ext cx="1079759" cy="338554"/>
          </a:xfrm>
          <a:prstGeom prst="rightArrow">
            <a:avLst>
              <a:gd name="adj1" fmla="val 46085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EB41F49-4059-2878-F901-8EC40CABF3C0}"/>
              </a:ext>
            </a:extLst>
          </p:cNvPr>
          <p:cNvSpPr/>
          <p:nvPr/>
        </p:nvSpPr>
        <p:spPr>
          <a:xfrm rot="16200000">
            <a:off x="6523857" y="1739686"/>
            <a:ext cx="338555" cy="338554"/>
          </a:xfrm>
          <a:prstGeom prst="rightArrow">
            <a:avLst>
              <a:gd name="adj1" fmla="val 46085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23943BB-5064-BDD9-1B71-77037D533B9E}"/>
              </a:ext>
            </a:extLst>
          </p:cNvPr>
          <p:cNvSpPr/>
          <p:nvPr/>
        </p:nvSpPr>
        <p:spPr>
          <a:xfrm>
            <a:off x="4390375" y="1021757"/>
            <a:ext cx="1100522" cy="338554"/>
          </a:xfrm>
          <a:prstGeom prst="rightArrow">
            <a:avLst>
              <a:gd name="adj1" fmla="val 46085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7A94632-7B85-7B00-BDF4-5110B04C2BD3}"/>
              </a:ext>
            </a:extLst>
          </p:cNvPr>
          <p:cNvSpPr/>
          <p:nvPr/>
        </p:nvSpPr>
        <p:spPr>
          <a:xfrm rot="20360436">
            <a:off x="4317786" y="1684830"/>
            <a:ext cx="1276911" cy="338554"/>
          </a:xfrm>
          <a:prstGeom prst="rightArrow">
            <a:avLst>
              <a:gd name="adj1" fmla="val 46085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E135CA-234B-AA4B-1D36-54A2D3055264}"/>
              </a:ext>
            </a:extLst>
          </p:cNvPr>
          <p:cNvSpPr txBox="1"/>
          <p:nvPr/>
        </p:nvSpPr>
        <p:spPr>
          <a:xfrm>
            <a:off x="6236761" y="2714127"/>
            <a:ext cx="110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Database Object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4E3FAA-C466-2D5D-6451-627C6E18DE1E}"/>
              </a:ext>
            </a:extLst>
          </p:cNvPr>
          <p:cNvSpPr txBox="1"/>
          <p:nvPr/>
        </p:nvSpPr>
        <p:spPr>
          <a:xfrm>
            <a:off x="3643627" y="2742876"/>
            <a:ext cx="209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Staging Sources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E6C180-3941-9540-8600-909C1500BBC3}"/>
              </a:ext>
            </a:extLst>
          </p:cNvPr>
          <p:cNvSpPr txBox="1"/>
          <p:nvPr/>
        </p:nvSpPr>
        <p:spPr>
          <a:xfrm>
            <a:off x="7767938" y="784689"/>
            <a:ext cx="16477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Informatica Product Suite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C8C0920-7C4A-22A7-F3FE-C85D3784F514}"/>
              </a:ext>
            </a:extLst>
          </p:cNvPr>
          <p:cNvSpPr txBox="1"/>
          <p:nvPr/>
        </p:nvSpPr>
        <p:spPr>
          <a:xfrm>
            <a:off x="8186865" y="2729841"/>
            <a:ext cx="3230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Pre-Processing Requirements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06B5D1E-387E-CBA6-27A1-D24825AECB9B}"/>
              </a:ext>
            </a:extLst>
          </p:cNvPr>
          <p:cNvSpPr/>
          <p:nvPr/>
        </p:nvSpPr>
        <p:spPr>
          <a:xfrm>
            <a:off x="7181991" y="1121135"/>
            <a:ext cx="847892" cy="1295430"/>
          </a:xfrm>
          <a:prstGeom prst="rightArrow">
            <a:avLst>
              <a:gd name="adj1" fmla="val 46085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6B9CD9-221D-21C4-6898-364B17A919D5}"/>
              </a:ext>
            </a:extLst>
          </p:cNvPr>
          <p:cNvSpPr txBox="1"/>
          <p:nvPr/>
        </p:nvSpPr>
        <p:spPr>
          <a:xfrm>
            <a:off x="10562392" y="2604912"/>
            <a:ext cx="11005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Database Tools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278C85-A0DB-28A3-0EA5-5B002DE004BE}"/>
              </a:ext>
            </a:extLst>
          </p:cNvPr>
          <p:cNvSpPr txBox="1"/>
          <p:nvPr/>
        </p:nvSpPr>
        <p:spPr>
          <a:xfrm>
            <a:off x="9052719" y="1806024"/>
            <a:ext cx="1371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Intermediary layers of processing</a:t>
            </a:r>
          </a:p>
        </p:txBody>
      </p:sp>
      <p:pic>
        <p:nvPicPr>
          <p:cNvPr id="1038" name="Picture 14" descr="Data Lake Storage Pricing Details - Azure Cloud Computing">
            <a:extLst>
              <a:ext uri="{FF2B5EF4-FFF2-40B4-BE49-F238E27FC236}">
                <a16:creationId xmlns:a16="http://schemas.microsoft.com/office/drawing/2014/main" id="{5427531A-9DC2-322F-3BB0-4FB0147CF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677" b="95161" l="9963" r="89668">
                        <a14:foregroundMark x1="44649" y1="95161" x2="44649" y2="95161"/>
                        <a14:foregroundMark x1="43911" y1="16129" x2="43911" y2="161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008" y="4923783"/>
            <a:ext cx="1442725" cy="990209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chine Learning (classic) - Visual Studio Marketplace">
            <a:extLst>
              <a:ext uri="{FF2B5EF4-FFF2-40B4-BE49-F238E27FC236}">
                <a16:creationId xmlns:a16="http://schemas.microsoft.com/office/drawing/2014/main" id="{2A910E74-6AE1-66D1-3D60-A5BFC954A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30" y="4913327"/>
            <a:ext cx="936416" cy="9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icing - Azure Synapse Analytics | Microsoft Azure">
            <a:extLst>
              <a:ext uri="{FF2B5EF4-FFF2-40B4-BE49-F238E27FC236}">
                <a16:creationId xmlns:a16="http://schemas.microsoft.com/office/drawing/2014/main" id="{035296A2-D413-FAAD-CF62-7C99A8D17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3" r="19406"/>
          <a:stretch/>
        </p:blipFill>
        <p:spPr bwMode="auto">
          <a:xfrm>
            <a:off x="8866054" y="4876777"/>
            <a:ext cx="1036135" cy="93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crosoft Fabric - Brainsell">
            <a:extLst>
              <a:ext uri="{FF2B5EF4-FFF2-40B4-BE49-F238E27FC236}">
                <a16:creationId xmlns:a16="http://schemas.microsoft.com/office/drawing/2014/main" id="{E90B03B8-3A90-9E19-FBD8-82F05C835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336" y="4931643"/>
            <a:ext cx="899784" cy="8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AAD9C0F6-05F9-374E-B70A-BBF458C7E357}"/>
              </a:ext>
            </a:extLst>
          </p:cNvPr>
          <p:cNvSpPr/>
          <p:nvPr/>
        </p:nvSpPr>
        <p:spPr>
          <a:xfrm rot="5400000">
            <a:off x="9496534" y="2696300"/>
            <a:ext cx="619286" cy="1295430"/>
          </a:xfrm>
          <a:prstGeom prst="rightArrow">
            <a:avLst>
              <a:gd name="adj1" fmla="val 46085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665521-7CDC-C962-C768-11BF0195A7B1}"/>
              </a:ext>
            </a:extLst>
          </p:cNvPr>
          <p:cNvSpPr txBox="1"/>
          <p:nvPr/>
        </p:nvSpPr>
        <p:spPr>
          <a:xfrm>
            <a:off x="8866054" y="3753594"/>
            <a:ext cx="2094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Exposed Layer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C72765-A8BE-F991-6246-3309A633DCF5}"/>
              </a:ext>
            </a:extLst>
          </p:cNvPr>
          <p:cNvSpPr txBox="1"/>
          <p:nvPr/>
        </p:nvSpPr>
        <p:spPr>
          <a:xfrm>
            <a:off x="6916466" y="4074962"/>
            <a:ext cx="4317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View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F1A5C6-9D98-7F55-0C71-590523334A88}"/>
              </a:ext>
            </a:extLst>
          </p:cNvPr>
          <p:cNvSpPr txBox="1"/>
          <p:nvPr/>
        </p:nvSpPr>
        <p:spPr>
          <a:xfrm>
            <a:off x="8078123" y="4095452"/>
            <a:ext cx="507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Table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58E59E91-458C-325F-001A-8C640B248E59}"/>
              </a:ext>
            </a:extLst>
          </p:cNvPr>
          <p:cNvSpPr/>
          <p:nvPr/>
        </p:nvSpPr>
        <p:spPr>
          <a:xfrm rot="5400000">
            <a:off x="9394494" y="3874591"/>
            <a:ext cx="778024" cy="1295430"/>
          </a:xfrm>
          <a:prstGeom prst="rightArrow">
            <a:avLst>
              <a:gd name="adj1" fmla="val 46085"/>
              <a:gd name="adj2" fmla="val 4318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1FD260-62CB-9D0B-06CC-43812B8B4F10}"/>
              </a:ext>
            </a:extLst>
          </p:cNvPr>
          <p:cNvSpPr txBox="1"/>
          <p:nvPr/>
        </p:nvSpPr>
        <p:spPr>
          <a:xfrm>
            <a:off x="3643627" y="5999826"/>
            <a:ext cx="797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Microsoft </a:t>
            </a:r>
            <a:r>
              <a:rPr lang="en-US" sz="800" dirty="0" err="1">
                <a:latin typeface="Consolas" panose="020B0609020204030204" pitchFamily="49" charset="0"/>
              </a:rPr>
              <a:t>PowerBI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471727-8C0C-0B3D-AE93-B167823CEF37}"/>
              </a:ext>
            </a:extLst>
          </p:cNvPr>
          <p:cNvSpPr txBox="1"/>
          <p:nvPr/>
        </p:nvSpPr>
        <p:spPr>
          <a:xfrm>
            <a:off x="4858316" y="6031636"/>
            <a:ext cx="827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Microsoft Fabric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AFC078-FDED-4BD2-D3DB-7973C898613E}"/>
              </a:ext>
            </a:extLst>
          </p:cNvPr>
          <p:cNvSpPr txBox="1"/>
          <p:nvPr/>
        </p:nvSpPr>
        <p:spPr>
          <a:xfrm>
            <a:off x="6184842" y="6048256"/>
            <a:ext cx="892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Azure Data Lake Storage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6DCE1B-77CA-95D8-5BDF-B750024DAA5E}"/>
              </a:ext>
            </a:extLst>
          </p:cNvPr>
          <p:cNvSpPr txBox="1"/>
          <p:nvPr/>
        </p:nvSpPr>
        <p:spPr>
          <a:xfrm>
            <a:off x="7487168" y="6041707"/>
            <a:ext cx="1073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Azure Machine Learning Studio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9F8CB3-AA70-6F26-710C-E1F37C471C88}"/>
              </a:ext>
            </a:extLst>
          </p:cNvPr>
          <p:cNvSpPr txBox="1"/>
          <p:nvPr/>
        </p:nvSpPr>
        <p:spPr>
          <a:xfrm>
            <a:off x="8970391" y="6019145"/>
            <a:ext cx="94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Azure Synapse Analytics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FA527C-E357-3713-B37D-272072E7908F}"/>
              </a:ext>
            </a:extLst>
          </p:cNvPr>
          <p:cNvSpPr txBox="1"/>
          <p:nvPr/>
        </p:nvSpPr>
        <p:spPr>
          <a:xfrm>
            <a:off x="10562392" y="5999826"/>
            <a:ext cx="90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Microsoft SQL Server Services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215A2F52-DC13-094D-E9B9-817B3B615354}"/>
              </a:ext>
            </a:extLst>
          </p:cNvPr>
          <p:cNvSpPr/>
          <p:nvPr/>
        </p:nvSpPr>
        <p:spPr>
          <a:xfrm rot="16200000">
            <a:off x="3375750" y="3263025"/>
            <a:ext cx="1666447" cy="1295430"/>
          </a:xfrm>
          <a:prstGeom prst="rightArrow">
            <a:avLst>
              <a:gd name="adj1" fmla="val 46085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9BF1576-6C28-3310-03D1-5626BD230A0F}"/>
              </a:ext>
            </a:extLst>
          </p:cNvPr>
          <p:cNvSpPr/>
          <p:nvPr/>
        </p:nvSpPr>
        <p:spPr>
          <a:xfrm rot="16200000">
            <a:off x="5607106" y="2758843"/>
            <a:ext cx="784155" cy="1295430"/>
          </a:xfrm>
          <a:prstGeom prst="rightArrow">
            <a:avLst>
              <a:gd name="adj1" fmla="val 46085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14" descr="Data Lake Storage Pricing Details - Azure Cloud Computing">
            <a:extLst>
              <a:ext uri="{FF2B5EF4-FFF2-40B4-BE49-F238E27FC236}">
                <a16:creationId xmlns:a16="http://schemas.microsoft.com/office/drawing/2014/main" id="{03C1E3ED-6D53-CB82-80F9-F0E661B37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677" b="95161" l="9963" r="89668">
                        <a14:foregroundMark x1="44649" y1="95161" x2="44649" y2="95161"/>
                        <a14:foregroundMark x1="43911" y1="16129" x2="43911" y2="161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997" y="2073605"/>
            <a:ext cx="639874" cy="439175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511E00A-4561-C926-4E1D-0AAE1D20B8F3}"/>
              </a:ext>
            </a:extLst>
          </p:cNvPr>
          <p:cNvSpPr txBox="1"/>
          <p:nvPr/>
        </p:nvSpPr>
        <p:spPr>
          <a:xfrm>
            <a:off x="5501123" y="2595520"/>
            <a:ext cx="9722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nsolas" panose="020B0609020204030204" pitchFamily="49" charset="0"/>
              </a:rPr>
              <a:t>Azure Data Lake Storage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4852FAF-9D70-D4FC-6D62-00C20E67C45D}"/>
              </a:ext>
            </a:extLst>
          </p:cNvPr>
          <p:cNvSpPr/>
          <p:nvPr/>
        </p:nvSpPr>
        <p:spPr>
          <a:xfrm rot="17703935">
            <a:off x="5883538" y="1691338"/>
            <a:ext cx="231808" cy="338554"/>
          </a:xfrm>
          <a:prstGeom prst="rightArrow">
            <a:avLst>
              <a:gd name="adj1" fmla="val 46085"/>
              <a:gd name="adj2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4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C48F-0E64-AB1C-0BDE-52B8C80E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 like to be a Data Engineer</a:t>
            </a:r>
          </a:p>
        </p:txBody>
      </p:sp>
      <p:pic>
        <p:nvPicPr>
          <p:cNvPr id="2050" name="Picture 2" descr="Data Engineer Vs Data Scientist | MCS">
            <a:extLst>
              <a:ext uri="{FF2B5EF4-FFF2-40B4-BE49-F238E27FC236}">
                <a16:creationId xmlns:a16="http://schemas.microsoft.com/office/drawing/2014/main" id="{7B1EAEF4-E04C-8FF3-D9C5-0C60E1646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940" y="1690688"/>
            <a:ext cx="4465983" cy="446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 alt text provided for this image">
            <a:extLst>
              <a:ext uri="{FF2B5EF4-FFF2-40B4-BE49-F238E27FC236}">
                <a16:creationId xmlns:a16="http://schemas.microsoft.com/office/drawing/2014/main" id="{DD6925D4-4844-FA60-79D2-F6E3C9CC3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756" y="1690688"/>
            <a:ext cx="3848304" cy="456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7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08D6-787E-7281-FC89-1E238EDE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path based on platform of choice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42FCB7-5DD8-27A9-DDFD-77D725B08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009078"/>
              </p:ext>
            </p:extLst>
          </p:nvPr>
        </p:nvGraphicFramePr>
        <p:xfrm>
          <a:off x="838200" y="1351722"/>
          <a:ext cx="10515597" cy="49563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387309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37281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42242584"/>
                    </a:ext>
                  </a:extLst>
                </a:gridCol>
              </a:tblGrid>
              <a:tr h="8740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Amazon Web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Google Cloud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727914"/>
                  </a:ext>
                </a:extLst>
              </a:tr>
              <a:tr h="4082219">
                <a:tc>
                  <a:txBody>
                    <a:bodyPr/>
                    <a:lstStyle/>
                    <a:p>
                      <a:r>
                        <a:rPr lang="en-US" dirty="0"/>
                        <a:t>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🟠 AWS Certified Cloud Practitioner (CLF-C02)*</a:t>
                      </a:r>
                    </a:p>
                    <a:p>
                      <a:r>
                        <a:rPr lang="en-US" dirty="0"/>
                        <a:t>🟠 AWS Certified Data Analytics- Specialty (DAS-C01)</a:t>
                      </a:r>
                    </a:p>
                    <a:p>
                      <a:r>
                        <a:rPr lang="en-US" dirty="0"/>
                        <a:t>🟠 AWS Certified Solutions Architect- Associate (SAA-C03)*</a:t>
                      </a:r>
                    </a:p>
                    <a:p>
                      <a:r>
                        <a:rPr lang="en-US" dirty="0"/>
                        <a:t>🟠 AWS Certified Machine Learning- Specialty(MLS-C01)</a:t>
                      </a:r>
                    </a:p>
                    <a:p>
                      <a:r>
                        <a:rPr lang="en-US" dirty="0"/>
                        <a:t>🟠 AWS Certified Big Data- Specialty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🟡 Google Associate Cloud Engineer *</a:t>
                      </a:r>
                    </a:p>
                    <a:p>
                      <a:r>
                        <a:rPr lang="en-US" dirty="0"/>
                        <a:t>🟡 Google Professional Data Engineer (PDE)</a:t>
                      </a:r>
                    </a:p>
                    <a:p>
                      <a:r>
                        <a:rPr lang="en-US" dirty="0"/>
                        <a:t>🟡 Google Professional Machine </a:t>
                      </a:r>
                      <a:r>
                        <a:rPr lang="en-US"/>
                        <a:t>Learning Engineer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262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73438A-DCF3-2ECB-6E53-C62979F9C576}"/>
              </a:ext>
            </a:extLst>
          </p:cNvPr>
          <p:cNvSpPr txBox="1"/>
          <p:nvPr/>
        </p:nvSpPr>
        <p:spPr>
          <a:xfrm>
            <a:off x="838200" y="6373846"/>
            <a:ext cx="10873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Indicates these certificate are optional and are not mandatory but are good to have skills based on certification</a:t>
            </a:r>
          </a:p>
          <a:p>
            <a:r>
              <a:rPr lang="en-US" sz="1400" dirty="0"/>
              <a:t>** Indicates the certification is either deprecated or is phased out for something newer</a:t>
            </a:r>
          </a:p>
        </p:txBody>
      </p:sp>
    </p:spTree>
    <p:extLst>
      <p:ext uri="{BB962C8B-B14F-4D97-AF65-F5344CB8AC3E}">
        <p14:creationId xmlns:p14="http://schemas.microsoft.com/office/powerpoint/2010/main" val="140014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215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Artifakt Element Black</vt:lpstr>
      <vt:lpstr>Consolas</vt:lpstr>
      <vt:lpstr>Office Theme</vt:lpstr>
      <vt:lpstr>Use this QR to access the resources used in the presentation</vt:lpstr>
      <vt:lpstr>PowerPoint Presentation</vt:lpstr>
      <vt:lpstr>PowerPoint Presentation</vt:lpstr>
      <vt:lpstr>What it is like to be a Data Engineer</vt:lpstr>
      <vt:lpstr>Career path based on platform of choice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Agent Not So Lazy</dc:creator>
  <cp:lastModifiedBy>Agent Not So Lazy</cp:lastModifiedBy>
  <cp:revision>4</cp:revision>
  <dcterms:created xsi:type="dcterms:W3CDTF">2024-12-26T17:07:06Z</dcterms:created>
  <dcterms:modified xsi:type="dcterms:W3CDTF">2025-02-02T19:13:19Z</dcterms:modified>
</cp:coreProperties>
</file>