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77" r:id="rId4"/>
    <p:sldId id="276" r:id="rId5"/>
    <p:sldId id="284" r:id="rId6"/>
    <p:sldId id="285" r:id="rId7"/>
    <p:sldId id="304" r:id="rId8"/>
    <p:sldId id="305" r:id="rId9"/>
    <p:sldId id="306" r:id="rId10"/>
    <p:sldId id="309" r:id="rId11"/>
    <p:sldId id="310" r:id="rId12"/>
    <p:sldId id="311" r:id="rId13"/>
    <p:sldId id="258" r:id="rId14"/>
    <p:sldId id="259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938F-5D73-72DD-01BD-1613290B8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FFFB9-B45F-CFDF-0427-08ECA7A35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8E82-6DE4-CC95-2992-EE04BD00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FF3B-99A8-9834-EB54-FAAFB384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9E03-A19C-C797-A7C0-46036C73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AAA7-5BA2-15FB-959D-19F7BFF2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6A8A6-2773-F80D-76F3-B501C413E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62C0-10BB-D63F-BD01-FFB0FEF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085B-7B14-8E68-ACE3-D2649D63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2006-8403-40C0-9328-AA0FD4C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59FE5-B8D5-55F4-2DE4-C6D34199F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7CE66-1F93-BAA6-F4CF-52B485F3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5BC5-27EC-DFAA-995E-2BC529B8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FF26-1454-3132-FDAE-62ECD0E3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60E2-9546-7E01-2871-1BF4672A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AFE1-FC5D-6001-F33E-2EF042B4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6B83-116A-F9C9-2AED-46DE38BC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DC6D-2CA7-23FE-18B4-D8DB4B6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D8FB-A194-FFCA-37EF-506EAFC5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1398-E481-E8F9-B7A5-33BF543A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77CF-F152-3751-DC3A-74AEC605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D7C0-FFC9-DACA-24BF-01583FD4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E717-BDB4-B74F-A272-41B6FC9D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E6C8-244A-FB71-39BC-D25EAAF6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6D75-DC62-F4A5-5127-32B837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AA07-5AFE-8461-AE9A-F7902CF2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CA6B-CD2E-119C-CB66-1CFCFE531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43322-FCC4-5841-3463-99A12E4B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AFBFB-1533-4053-4FE0-D690C678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080B-2BAC-6D0F-F9E6-DE7E2FDA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5DDE-17C4-6996-0B36-6F74B49D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0D8C-75B3-9999-2E2E-CF91445D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62566-A7F0-8A1E-F7A4-359AA405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AFC7-6C7D-118A-285C-93CD0E7F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2236F-AF41-18A8-785F-F998497B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43CCF-FCE7-994B-1031-99FEFA89B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6189C-B765-B5CE-D2C4-94FCC9A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2C53-915D-C6F2-4693-1712CA6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BF07C-7B5E-31E8-F075-A179D32E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88E-3285-3E97-7064-510FE3F3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6732-BF69-F1A5-7E7B-05EF8C79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51EA-631D-19E7-309F-DAED9A9B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C39A-F106-F2FC-6D48-41DA61B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0E86E-540D-F85E-2778-495566C0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31A2A-BAB0-6B11-A208-2459C0A9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5AD05-26E2-88C7-32C3-ECCA2DA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6D6D-1AD1-F07C-AECA-FE64C25F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4291-A88D-CA6F-961D-1AF6212D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BD0D9-D674-CB5A-8D6D-5393849F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8B5D-F6F2-D6E0-9378-F00A0699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9723-0CA3-33DB-CE21-B379E082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1125A-C8D8-FDF4-7C06-3C56CB3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2BE7-BC63-02D6-3317-AF4FE5DC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DF36C-F5D6-A454-E5F3-D30F420CB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D36C-027D-F975-AF7F-230BCAF3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0E28-2D35-4EC4-DC18-B19E6EC4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09440-663C-FC08-D74B-D734C188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0AAC-A261-7434-2FD4-2CB5F8BF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F8392-ACB2-3B42-66F6-391CD52A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28D5E-C76B-3060-CBC5-DDB1CFF6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4B53-1ECB-CB4A-BD97-29FBB3BFC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2670-77D7-463B-AF37-1C1DF72AF2E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8CB3-F019-521D-1D9B-354A270AD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7B60-329F-7C88-BB67-FCB2F9177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B0A2-CCBA-4C96-A917-B5285EA9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336C-2920-D4FA-57ED-750A18831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session 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D0B6-9FF7-E8E5-EFF3-59C29287E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Four Bit ALU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5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6FA6-A5A0-6BC6-E0AD-099620A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 to 1 single bit MUX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80651B-7D9F-082C-C3A2-14A2D200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1" b="6887"/>
          <a:stretch/>
        </p:blipFill>
        <p:spPr>
          <a:xfrm>
            <a:off x="1577789" y="2053665"/>
            <a:ext cx="8749553" cy="42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C9DB-3152-5ABD-6AFB-23EE87A0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to 1 Multibit MUX( four bit)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D988-D736-A916-EB8A-B9F3A7C6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A733C-0188-4B51-803C-9EEED33D3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2" b="6928"/>
          <a:stretch/>
        </p:blipFill>
        <p:spPr>
          <a:xfrm>
            <a:off x="711157" y="1690688"/>
            <a:ext cx="10171995" cy="48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9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37C6-35AA-BE03-C5EA-FE51248F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: Combine all the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CEA9-4262-B45C-BDC6-893AA0FC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ym typeface="Wingdings" panose="05000000000000000000" pitchFamily="2" charset="2"/>
              </a:rPr>
              <a:t> add circuit</a:t>
            </a:r>
          </a:p>
          <a:p>
            <a:r>
              <a:rPr lang="en-US" dirty="0">
                <a:sym typeface="Wingdings" panose="05000000000000000000" pitchFamily="2" charset="2"/>
              </a:rPr>
              <a:t>Give name  as four bit ALU</a:t>
            </a:r>
          </a:p>
          <a:p>
            <a:r>
              <a:rPr lang="en-US" dirty="0">
                <a:sym typeface="Wingdings" panose="05000000000000000000" pitchFamily="2" charset="2"/>
              </a:rPr>
              <a:t>Drag one block of 4 bit Arithmetic Unit</a:t>
            </a:r>
          </a:p>
          <a:p>
            <a:r>
              <a:rPr lang="en-US" dirty="0">
                <a:sym typeface="Wingdings" panose="05000000000000000000" pitchFamily="2" charset="2"/>
              </a:rPr>
              <a:t>Drag one block of 4 bit Logic Unit</a:t>
            </a:r>
          </a:p>
          <a:p>
            <a:r>
              <a:rPr lang="en-US" dirty="0">
                <a:sym typeface="Wingdings" panose="05000000000000000000" pitchFamily="2" charset="2"/>
              </a:rPr>
              <a:t>Drag one block of four bit 2 to 1 MUX</a:t>
            </a:r>
          </a:p>
          <a:p>
            <a:r>
              <a:rPr lang="en-US" dirty="0">
                <a:sym typeface="Wingdings" panose="05000000000000000000" pitchFamily="2" charset="2"/>
              </a:rPr>
              <a:t>Give input variables including select lines and </a:t>
            </a:r>
            <a:r>
              <a:rPr lang="en-US" dirty="0" err="1">
                <a:sym typeface="Wingdings" panose="05000000000000000000" pitchFamily="2" charset="2"/>
              </a:rPr>
              <a:t>Cin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Test and verify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81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4F4-F95D-4C90-841C-100B523E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Table of Arithmetic Operations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4D4D67-768E-4CE6-B166-45B01AEC4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019279"/>
              </p:ext>
            </p:extLst>
          </p:nvPr>
        </p:nvGraphicFramePr>
        <p:xfrm>
          <a:off x="942882" y="2061049"/>
          <a:ext cx="8763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290933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578908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38933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10442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3697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of MUX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+ B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9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+ 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8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53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2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2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4F4-F95D-4C90-841C-100B523E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Table of logic operations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4D4D67-768E-4CE6-B166-45B01AEC4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928859"/>
              </p:ext>
            </p:extLst>
          </p:nvPr>
        </p:nvGraphicFramePr>
        <p:xfrm>
          <a:off x="942882" y="2061049"/>
          <a:ext cx="8763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290933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57890894"/>
                    </a:ext>
                  </a:extLst>
                </a:gridCol>
                <a:gridCol w="1916859">
                  <a:extLst>
                    <a:ext uri="{9D8B030D-6E8A-4147-A177-3AD203B41FA5}">
                      <a16:colId xmlns:a16="http://schemas.microsoft.com/office/drawing/2014/main" val="583893398"/>
                    </a:ext>
                  </a:extLst>
                </a:gridCol>
                <a:gridCol w="1588341">
                  <a:extLst>
                    <a:ext uri="{9D8B030D-6E8A-4147-A177-3AD203B41FA5}">
                      <a16:colId xmlns:a16="http://schemas.microsoft.com/office/drawing/2014/main" val="19810442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3697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of MUX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x  ( 0/1)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  and 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9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  Ex-OR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8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2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37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FF59-EBE8-0845-BBF6-6F48B9DA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2AAE-A9F6-BDDD-600D-B9D6E93F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5F9DE-60AF-DE66-3CCA-E9C7763A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6" t="6068" r="1176" b="11542"/>
          <a:stretch/>
        </p:blipFill>
        <p:spPr>
          <a:xfrm>
            <a:off x="220853" y="1409887"/>
            <a:ext cx="10968083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F79-DB6F-9C0C-8F91-A12569DE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Bit ALU block schematic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EE91-A2D4-321F-9332-70724E59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F4F22-ECC6-FAE2-353B-5AA8194B3B66}"/>
              </a:ext>
            </a:extLst>
          </p:cNvPr>
          <p:cNvSpPr/>
          <p:nvPr/>
        </p:nvSpPr>
        <p:spPr>
          <a:xfrm>
            <a:off x="2850776" y="1945340"/>
            <a:ext cx="1604683" cy="1598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>
                <a:solidFill>
                  <a:schemeClr val="tx1"/>
                </a:solidFill>
              </a:rPr>
              <a:t>Four</a:t>
            </a:r>
            <a:r>
              <a:rPr lang="en-US" dirty="0">
                <a:solidFill>
                  <a:schemeClr val="tx1"/>
                </a:solidFill>
              </a:rPr>
              <a:t> Bit AU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93A27-CBB0-09D7-DFB4-C6B78ABF2198}"/>
              </a:ext>
            </a:extLst>
          </p:cNvPr>
          <p:cNvSpPr/>
          <p:nvPr/>
        </p:nvSpPr>
        <p:spPr>
          <a:xfrm>
            <a:off x="3061446" y="4688540"/>
            <a:ext cx="1183341" cy="1120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four Bit LU</a:t>
            </a:r>
            <a:endParaRPr lang="en-IN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DF4898AF-5F5D-1315-3622-290762E4F212}"/>
              </a:ext>
            </a:extLst>
          </p:cNvPr>
          <p:cNvSpPr/>
          <p:nvPr/>
        </p:nvSpPr>
        <p:spPr>
          <a:xfrm rot="5400000">
            <a:off x="5980985" y="3294171"/>
            <a:ext cx="1519516" cy="1269222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</a:t>
            </a:r>
            <a:r>
              <a:rPr lang="en-US" dirty="0">
                <a:solidFill>
                  <a:schemeClr val="tx1"/>
                </a:solidFill>
              </a:rPr>
              <a:t>2  to 1 MUX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6150C6-3CD9-0F55-625E-04C10E24F54D}"/>
              </a:ext>
            </a:extLst>
          </p:cNvPr>
          <p:cNvCxnSpPr/>
          <p:nvPr/>
        </p:nvCxnSpPr>
        <p:spPr>
          <a:xfrm>
            <a:off x="1281953" y="2384612"/>
            <a:ext cx="1568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78C853-93DE-D870-34F3-AB813C294A1E}"/>
              </a:ext>
            </a:extLst>
          </p:cNvPr>
          <p:cNvCxnSpPr/>
          <p:nvPr/>
        </p:nvCxnSpPr>
        <p:spPr>
          <a:xfrm>
            <a:off x="1281953" y="2971800"/>
            <a:ext cx="1568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5BCD2-7574-11AF-C3C5-7A60A8F44EFE}"/>
              </a:ext>
            </a:extLst>
          </p:cNvPr>
          <p:cNvCxnSpPr>
            <a:cxnSpLocks/>
          </p:cNvCxnSpPr>
          <p:nvPr/>
        </p:nvCxnSpPr>
        <p:spPr>
          <a:xfrm>
            <a:off x="2294965" y="2384612"/>
            <a:ext cx="0" cy="268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483BB-95D1-E0AC-04E2-51AF95CF186E}"/>
              </a:ext>
            </a:extLst>
          </p:cNvPr>
          <p:cNvCxnSpPr>
            <a:cxnSpLocks/>
          </p:cNvCxnSpPr>
          <p:nvPr/>
        </p:nvCxnSpPr>
        <p:spPr>
          <a:xfrm>
            <a:off x="2294965" y="5065059"/>
            <a:ext cx="76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6459D-4C77-70DF-0F21-476B7C41DF90}"/>
              </a:ext>
            </a:extLst>
          </p:cNvPr>
          <p:cNvCxnSpPr/>
          <p:nvPr/>
        </p:nvCxnSpPr>
        <p:spPr>
          <a:xfrm>
            <a:off x="1721224" y="2971800"/>
            <a:ext cx="0" cy="247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475E32-D852-7E10-CA81-213D0582A66D}"/>
              </a:ext>
            </a:extLst>
          </p:cNvPr>
          <p:cNvCxnSpPr/>
          <p:nvPr/>
        </p:nvCxnSpPr>
        <p:spPr>
          <a:xfrm>
            <a:off x="1721224" y="5441576"/>
            <a:ext cx="1340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0219C9-3699-2BE4-8EEA-498316371E9F}"/>
              </a:ext>
            </a:extLst>
          </p:cNvPr>
          <p:cNvCxnSpPr>
            <a:cxnSpLocks/>
          </p:cNvCxnSpPr>
          <p:nvPr/>
        </p:nvCxnSpPr>
        <p:spPr>
          <a:xfrm flipV="1">
            <a:off x="5181600" y="3544094"/>
            <a:ext cx="924532" cy="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8BC5CD-7672-41D5-A447-92E639282BDD}"/>
              </a:ext>
            </a:extLst>
          </p:cNvPr>
          <p:cNvCxnSpPr/>
          <p:nvPr/>
        </p:nvCxnSpPr>
        <p:spPr>
          <a:xfrm>
            <a:off x="4455459" y="2662518"/>
            <a:ext cx="708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E9A59E-9881-FECF-9CC7-B7043368A4BC}"/>
              </a:ext>
            </a:extLst>
          </p:cNvPr>
          <p:cNvCxnSpPr>
            <a:cxnSpLocks/>
          </p:cNvCxnSpPr>
          <p:nvPr/>
        </p:nvCxnSpPr>
        <p:spPr>
          <a:xfrm>
            <a:off x="5181600" y="2635624"/>
            <a:ext cx="0" cy="9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D16522-57B7-ED20-22D8-AD097A4D4DC4}"/>
              </a:ext>
            </a:extLst>
          </p:cNvPr>
          <p:cNvCxnSpPr>
            <a:cxnSpLocks/>
          </p:cNvCxnSpPr>
          <p:nvPr/>
        </p:nvCxnSpPr>
        <p:spPr>
          <a:xfrm>
            <a:off x="4244787" y="5248833"/>
            <a:ext cx="8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8862C4-7931-17A3-3C3B-8275B8BD1EED}"/>
              </a:ext>
            </a:extLst>
          </p:cNvPr>
          <p:cNvCxnSpPr/>
          <p:nvPr/>
        </p:nvCxnSpPr>
        <p:spPr>
          <a:xfrm flipV="1">
            <a:off x="5091953" y="4211170"/>
            <a:ext cx="0" cy="10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662CE0-FAB3-BE4F-1CD6-D51AE6B6894E}"/>
              </a:ext>
            </a:extLst>
          </p:cNvPr>
          <p:cNvCxnSpPr/>
          <p:nvPr/>
        </p:nvCxnSpPr>
        <p:spPr>
          <a:xfrm>
            <a:off x="5091953" y="4211170"/>
            <a:ext cx="1014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40CC84-CF6E-E95B-9446-C22D1F69D9D2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7375354" y="3928782"/>
            <a:ext cx="119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BF4C83-CA61-0A2B-A226-DF1851BD755F}"/>
              </a:ext>
            </a:extLst>
          </p:cNvPr>
          <p:cNvSpPr txBox="1"/>
          <p:nvPr/>
        </p:nvSpPr>
        <p:spPr>
          <a:xfrm>
            <a:off x="901219" y="2199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F2A01-FD4B-D24B-E6AC-5D6FC9ABB97F}"/>
              </a:ext>
            </a:extLst>
          </p:cNvPr>
          <p:cNvSpPr txBox="1"/>
          <p:nvPr/>
        </p:nvSpPr>
        <p:spPr>
          <a:xfrm>
            <a:off x="892520" y="2799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1F0332-D1DA-C836-43A4-220021339C85}"/>
              </a:ext>
            </a:extLst>
          </p:cNvPr>
          <p:cNvSpPr txBox="1"/>
          <p:nvPr/>
        </p:nvSpPr>
        <p:spPr>
          <a:xfrm>
            <a:off x="8644576" y="36445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944244-D47F-B121-B241-9AA9CA904517}"/>
              </a:ext>
            </a:extLst>
          </p:cNvPr>
          <p:cNvCxnSpPr>
            <a:cxnSpLocks/>
          </p:cNvCxnSpPr>
          <p:nvPr/>
        </p:nvCxnSpPr>
        <p:spPr>
          <a:xfrm flipV="1">
            <a:off x="6884894" y="4473388"/>
            <a:ext cx="0" cy="77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66B4FE-F1F5-3C08-DB43-AF19098456EA}"/>
              </a:ext>
            </a:extLst>
          </p:cNvPr>
          <p:cNvSpPr txBox="1"/>
          <p:nvPr/>
        </p:nvSpPr>
        <p:spPr>
          <a:xfrm>
            <a:off x="6736456" y="543979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52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A8A9-C2EF-4A86-A232-30CB479E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3200" dirty="0"/>
              <a:t>Step 1Implement  four bit Arithmetic circuit using Logisim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13BDCFA-50B0-432D-9703-EAA1115A7A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1239" y="2512819"/>
          <a:ext cx="9601200" cy="398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3">
                  <a:extLst>
                    <a:ext uri="{9D8B030D-6E8A-4147-A177-3AD203B41FA5}">
                      <a16:colId xmlns:a16="http://schemas.microsoft.com/office/drawing/2014/main" val="41243236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9372073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30058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5663557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874985966"/>
                    </a:ext>
                  </a:extLst>
                </a:gridCol>
                <a:gridCol w="3445025">
                  <a:extLst>
                    <a:ext uri="{9D8B030D-6E8A-4147-A177-3AD203B41FA5}">
                      <a16:colId xmlns:a16="http://schemas.microsoft.com/office/drawing/2014/main" val="99164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of FA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 + </a:t>
                      </a:r>
                      <a:r>
                        <a:rPr lang="en-IN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3936"/>
                  </a:ext>
                </a:extLst>
              </a:tr>
              <a:tr h="37325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 + 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 the sum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 </a:t>
                      </a:r>
                      <a:r>
                        <a:rPr lang="en-IN" dirty="0"/>
                        <a:t>+ 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Subtraction with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4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 + 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’+1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 B from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7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  <a:r>
                        <a:rPr lang="en-IN" dirty="0"/>
                        <a:t> (0000)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  <a:r>
                        <a:rPr lang="en-IN" dirty="0"/>
                        <a:t>(0000)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 </a:t>
                      </a:r>
                      <a:r>
                        <a:rPr lang="en-IN" dirty="0"/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 A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4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 </a:t>
                      </a:r>
                      <a:r>
                        <a:rPr lang="en-IN" b="0" dirty="0"/>
                        <a:t>(1111)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 A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1 </a:t>
                      </a:r>
                      <a:r>
                        <a:rPr lang="en-IN" b="0" dirty="0"/>
                        <a:t>(1111)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IN" b="1" dirty="0">
                          <a:sym typeface="Wingdings" panose="05000000000000000000" pitchFamily="2" charset="2"/>
                        </a:rPr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271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7C2BE-8C72-4D5B-A3A0-98C09FA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8E516-78D6-4702-A278-B897ABFE5BD2}"/>
              </a:ext>
            </a:extLst>
          </p:cNvPr>
          <p:cNvSpPr txBox="1"/>
          <p:nvPr/>
        </p:nvSpPr>
        <p:spPr>
          <a:xfrm>
            <a:off x="1216241" y="1935332"/>
            <a:ext cx="15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9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6BF03-4228-47FA-B43E-5DC2E96F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4</a:t>
            </a:fld>
            <a:endParaRPr lang="en-US"/>
          </a:p>
        </p:txBody>
      </p:sp>
      <p:pic>
        <p:nvPicPr>
          <p:cNvPr id="9220" name="Picture 4" descr="question answers: Explain Arithmetic circuit.">
            <a:extLst>
              <a:ext uri="{FF2B5EF4-FFF2-40B4-BE49-F238E27FC236}">
                <a16:creationId xmlns:a16="http://schemas.microsoft.com/office/drawing/2014/main" id="{A37C92B1-AA12-4A1A-8969-BBB96B7C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19" y="402399"/>
            <a:ext cx="4838310" cy="60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9DA03-F96D-4D2B-A5C0-36B0A963FB6C}"/>
              </a:ext>
            </a:extLst>
          </p:cNvPr>
          <p:cNvSpPr txBox="1"/>
          <p:nvPr/>
        </p:nvSpPr>
        <p:spPr>
          <a:xfrm rot="16200000">
            <a:off x="1481964" y="3861758"/>
            <a:ext cx="172284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dirty="0"/>
              <a:t>Complete circuit</a:t>
            </a:r>
          </a:p>
        </p:txBody>
      </p:sp>
    </p:spTree>
    <p:extLst>
      <p:ext uri="{BB962C8B-B14F-4D97-AF65-F5344CB8AC3E}">
        <p14:creationId xmlns:p14="http://schemas.microsoft.com/office/powerpoint/2010/main" val="18081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4987-A575-4398-B7E6-931DC8C0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Steps to be followed in LogiSim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48F5-1306-4E44-BCD3-67A7EC46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single bit circuit to make 4 bit arithmetic unit (AU)</a:t>
            </a:r>
          </a:p>
          <a:p>
            <a:pPr lvl="1"/>
            <a:r>
              <a:rPr lang="en-US" sz="2000" dirty="0"/>
              <a:t>Go to project </a:t>
            </a:r>
            <a:r>
              <a:rPr lang="en-US" sz="2000" dirty="0">
                <a:sym typeface="Wingdings" panose="05000000000000000000" pitchFamily="2" charset="2"/>
              </a:rPr>
              <a:t> add circuit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Give circuit name</a:t>
            </a:r>
          </a:p>
          <a:p>
            <a:pPr lvl="1"/>
            <a:r>
              <a:rPr lang="en-US" sz="2000" dirty="0"/>
              <a:t>Drop 4 blocks of single bit AU to the new canvas</a:t>
            </a:r>
          </a:p>
          <a:p>
            <a:pPr lvl="1"/>
            <a:r>
              <a:rPr lang="en-US" sz="2000" dirty="0"/>
              <a:t>Drop 3 input variables each of size 4 bits, assign them proper labels ( A3A2A1A0, B3B2B1B0 and constant</a:t>
            </a:r>
          </a:p>
          <a:p>
            <a:pPr lvl="1"/>
            <a:r>
              <a:rPr lang="en-US" sz="2000" dirty="0"/>
              <a:t>Drop 3 splitters at the input side , change their attributes (Fan out = 4, bit width in =4)</a:t>
            </a:r>
          </a:p>
          <a:p>
            <a:pPr lvl="1"/>
            <a:r>
              <a:rPr lang="en-US" sz="2000" dirty="0"/>
              <a:t>Drop 3 single input pins S1, S0 and </a:t>
            </a:r>
            <a:r>
              <a:rPr lang="en-US" sz="2000" dirty="0" err="1"/>
              <a:t>Cin</a:t>
            </a:r>
            <a:endParaRPr lang="en-US" sz="2000" dirty="0"/>
          </a:p>
          <a:p>
            <a:pPr lvl="1"/>
            <a:r>
              <a:rPr lang="en-US" sz="2000" dirty="0"/>
              <a:t>Drop one  splitter at the output side, change its fan out and bit width in </a:t>
            </a:r>
          </a:p>
          <a:p>
            <a:pPr lvl="1"/>
            <a:r>
              <a:rPr lang="en-US" sz="2000" dirty="0"/>
              <a:t>Drop two output pins (single bit), name them as carry_ out and overflow</a:t>
            </a:r>
          </a:p>
          <a:p>
            <a:pPr lvl="1"/>
            <a:r>
              <a:rPr lang="en-US" sz="2000" dirty="0"/>
              <a:t>Drop one Ex-OR gate ( 2 </a:t>
            </a:r>
            <a:r>
              <a:rPr lang="en-US" sz="2000" dirty="0" err="1"/>
              <a:t>i</a:t>
            </a:r>
            <a:r>
              <a:rPr lang="en-US" sz="2000" dirty="0"/>
              <a:t>/p) and connect the </a:t>
            </a:r>
            <a:r>
              <a:rPr lang="en-US" sz="2000" dirty="0" err="1"/>
              <a:t>carry_out</a:t>
            </a:r>
            <a:r>
              <a:rPr lang="en-US" sz="2000" dirty="0"/>
              <a:t> of last two blocks</a:t>
            </a:r>
          </a:p>
          <a:p>
            <a:pPr lvl="1"/>
            <a:r>
              <a:rPr lang="en-US" sz="2000" dirty="0"/>
              <a:t>Connect the output of Ex-OR to the overflow pin</a:t>
            </a:r>
          </a:p>
          <a:p>
            <a:pPr lvl="1"/>
            <a:r>
              <a:rPr lang="en-US" sz="2000" dirty="0"/>
              <a:t>Test the circuit and verify the function table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6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E999-1C52-EEF0-1DF3-E3D1D088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9532-8229-2742-7982-3E067657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C47EB-B661-C2AE-2FF4-99F73B0BD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9" b="6405"/>
          <a:stretch/>
        </p:blipFill>
        <p:spPr>
          <a:xfrm>
            <a:off x="0" y="493058"/>
            <a:ext cx="12192000" cy="59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0B0B-D75A-4E92-A207-CBAA7586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2Four Stage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2A03-EE4C-4A25-999A-0321D332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project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Add circuit, give suitable name</a:t>
            </a:r>
          </a:p>
          <a:p>
            <a:r>
              <a:rPr lang="en-IN" dirty="0"/>
              <a:t>Drag 4 units of single stage logic circuit</a:t>
            </a:r>
          </a:p>
          <a:p>
            <a:r>
              <a:rPr lang="en-IN" dirty="0"/>
              <a:t>Give proper 4 bit data inputs and single bit select inputs</a:t>
            </a:r>
          </a:p>
          <a:p>
            <a:r>
              <a:rPr lang="en-IN" dirty="0"/>
              <a:t>Connect 4 bit splitter at both input and output sides</a:t>
            </a:r>
          </a:p>
          <a:p>
            <a:r>
              <a:rPr lang="en-IN" dirty="0"/>
              <a:t>Test the circuit</a:t>
            </a:r>
          </a:p>
        </p:txBody>
      </p:sp>
    </p:spTree>
    <p:extLst>
      <p:ext uri="{BB962C8B-B14F-4D97-AF65-F5344CB8AC3E}">
        <p14:creationId xmlns:p14="http://schemas.microsoft.com/office/powerpoint/2010/main" val="230708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4696-B420-4823-8722-6D852A8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 unit with 4 bit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0BFC3-94DF-4DD8-94A9-2713C58A1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87" y="1452763"/>
            <a:ext cx="8433938" cy="4744090"/>
          </a:xfrm>
        </p:spPr>
      </p:pic>
    </p:spTree>
    <p:extLst>
      <p:ext uri="{BB962C8B-B14F-4D97-AF65-F5344CB8AC3E}">
        <p14:creationId xmlns:p14="http://schemas.microsoft.com/office/powerpoint/2010/main" val="198665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6673-4AA2-9107-3668-73873AC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3:Design of 2 to 1 multibit MUX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7633-06A7-3AF9-EECC-CC0B0A86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steps for the design of 4 to 1 MUX to design 2 to 1 single bit MUX</a:t>
            </a:r>
          </a:p>
          <a:p>
            <a:r>
              <a:rPr lang="en-US" dirty="0"/>
              <a:t>Project </a:t>
            </a:r>
            <a:r>
              <a:rPr lang="en-US" dirty="0">
                <a:sym typeface="Wingdings" panose="05000000000000000000" pitchFamily="2" charset="2"/>
              </a:rPr>
              <a:t> add circuit</a:t>
            </a:r>
          </a:p>
          <a:p>
            <a:r>
              <a:rPr lang="en-US" dirty="0">
                <a:sym typeface="Wingdings" panose="05000000000000000000" pitchFamily="2" charset="2"/>
              </a:rPr>
              <a:t>Enter input variables, D0, D1 and S and Output Variable Y</a:t>
            </a:r>
          </a:p>
          <a:p>
            <a:r>
              <a:rPr lang="en-US" dirty="0">
                <a:sym typeface="Wingdings" panose="05000000000000000000" pitchFamily="2" charset="2"/>
              </a:rPr>
              <a:t>Go to expressions, enter the expression</a:t>
            </a:r>
          </a:p>
          <a:p>
            <a:r>
              <a:rPr lang="en-US" dirty="0">
                <a:sym typeface="Wingdings" panose="05000000000000000000" pitchFamily="2" charset="2"/>
              </a:rPr>
              <a:t>~S D0+S D1</a:t>
            </a:r>
          </a:p>
          <a:p>
            <a:r>
              <a:rPr lang="en-US" dirty="0">
                <a:sym typeface="Wingdings" panose="05000000000000000000" pitchFamily="2" charset="2"/>
              </a:rPr>
              <a:t>Build circuit</a:t>
            </a:r>
          </a:p>
          <a:p>
            <a:r>
              <a:rPr lang="en-US" dirty="0">
                <a:sym typeface="Wingdings" panose="05000000000000000000" pitchFamily="2" charset="2"/>
              </a:rPr>
              <a:t> add a new circuit and make four bit 2 to 1 MUX by dragging 4 blocks of 2 to 1 MUX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644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Lab session 4</vt:lpstr>
      <vt:lpstr>Four Bit ALU block schematic</vt:lpstr>
      <vt:lpstr>Step 1Implement  four bit Arithmetic circuit using Logisim</vt:lpstr>
      <vt:lpstr>PowerPoint Presentation</vt:lpstr>
      <vt:lpstr>  Steps to be followed in LogiSim </vt:lpstr>
      <vt:lpstr>PowerPoint Presentation</vt:lpstr>
      <vt:lpstr>Step 2Four Stage Logic circuit</vt:lpstr>
      <vt:lpstr>Logic  unit with 4 bit data</vt:lpstr>
      <vt:lpstr>Step 3:Design of 2 to 1 multibit MUX</vt:lpstr>
      <vt:lpstr> 2 to 1 single bit MUX</vt:lpstr>
      <vt:lpstr>2 to 1 Multibit MUX( four bit)</vt:lpstr>
      <vt:lpstr>Step 4 : Combine all the blocks</vt:lpstr>
      <vt:lpstr>Function Table of Arithmetic Operations</vt:lpstr>
      <vt:lpstr>Function Table of logic operations</vt:lpstr>
      <vt:lpstr>Screen 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4</dc:title>
  <dc:creator>Manju Mathew</dc:creator>
  <cp:lastModifiedBy>Dinesh Naveen Kumar Samudrala</cp:lastModifiedBy>
  <cp:revision>6</cp:revision>
  <dcterms:created xsi:type="dcterms:W3CDTF">2022-09-18T13:57:05Z</dcterms:created>
  <dcterms:modified xsi:type="dcterms:W3CDTF">2023-11-07T12:53:30Z</dcterms:modified>
</cp:coreProperties>
</file>