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5" r:id="rId10"/>
    <p:sldId id="282" r:id="rId11"/>
    <p:sldId id="266" r:id="rId12"/>
    <p:sldId id="264" r:id="rId13"/>
    <p:sldId id="263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78" r:id="rId22"/>
    <p:sldId id="279" r:id="rId23"/>
    <p:sldId id="280" r:id="rId24"/>
    <p:sldId id="267" r:id="rId25"/>
    <p:sldId id="286" r:id="rId26"/>
    <p:sldId id="268" r:id="rId27"/>
    <p:sldId id="269" r:id="rId28"/>
    <p:sldId id="270" r:id="rId29"/>
    <p:sldId id="271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4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1111FE1-BFD5-4748-BB5F-FEBAEC3ECF9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FA0D445-EEE7-9A48-9422-48F29783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0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8CBF0C-2FE2-B64C-BDDB-7E46FD9EF08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29C0F1B-F4F4-1741-86E4-40E92B7B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67F2-F208-D44B-BA3D-4BCB88F4D246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7ED-C4D5-3A42-9F09-885B8C495917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0B1B-B82E-184B-B4B4-5CDE8BDF58E9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2481-412A-504F-9AFD-F862F694F347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D4A6-5E18-AE4C-ADF3-D08BF98FC3FA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992E-3E8E-7D47-91B3-E83E13A922D7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6E43-8D4F-DC4D-B1D6-2EEE7FB4FA07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C9A-71F4-4340-8C03-66019A16C5C3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06C5-4DD9-7846-86E1-C528B5CAC8B2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F3E8-7246-3A45-89E3-035A40B9A5A4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3BA8-B6E0-9448-BFC5-0ABA282C1146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0A7B-1BD3-FA48-9ED0-730EE0F1E538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A3F5-B346-304F-914F-436A5B0DC699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5CAD-120F-B241-BF59-43CF708B305E}" type="datetime1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07E4-6EC6-0047-89ED-77C51D513DC0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0DE4-9A83-B647-8199-411ED11D981C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C979AA7-9DE1-454D-BFDE-E498D8764A29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86" y="449005"/>
            <a:ext cx="8105801" cy="1088136"/>
          </a:xfrm>
        </p:spPr>
        <p:txBody>
          <a:bodyPr>
            <a:noAutofit/>
          </a:bodyPr>
          <a:lstStyle/>
          <a:p>
            <a:r>
              <a:rPr lang="en-US" sz="3200" dirty="0"/>
              <a:t>C PROGRAMMING FOR EMBEDDED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6483 REAL TIME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75365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BIT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714" y="2304829"/>
            <a:ext cx="7076747" cy="2460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create a mask of certain bits.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" y="3249830"/>
            <a:ext cx="8200318" cy="15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9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BIT OPERATIONS: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" y="2304829"/>
            <a:ext cx="8222311" cy="691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Answer the following question for C, using bitwise operators:</a:t>
            </a:r>
          </a:p>
        </p:txBody>
      </p:sp>
      <p:pic>
        <p:nvPicPr>
          <p:cNvPr id="5" name="Picture 4" descr="Screen Shot 2018-01-29 at 3.2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5" y="2893178"/>
            <a:ext cx="8662361" cy="2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8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IMPLIED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" y="2304829"/>
            <a:ext cx="7076747" cy="246099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fr-FR" dirty="0" err="1">
                <a:latin typeface="Lucida Console"/>
                <a:cs typeface="Lucida Console"/>
              </a:rPr>
              <a:t>int</a:t>
            </a:r>
            <a:r>
              <a:rPr lang="fr-FR" dirty="0">
                <a:latin typeface="Lucida Console"/>
                <a:cs typeface="Lucida Console"/>
              </a:rPr>
              <a:t> n = </a:t>
            </a:r>
            <a:r>
              <a:rPr lang="fr-FR" dirty="0">
                <a:solidFill>
                  <a:srgbClr val="990000"/>
                </a:solidFill>
                <a:latin typeface="Lucida Console"/>
                <a:cs typeface="Lucida Console"/>
              </a:rPr>
              <a:t>0x7F2</a:t>
            </a:r>
            <a:r>
              <a:rPr lang="fr-FR" dirty="0">
                <a:latin typeface="Lucida Console"/>
                <a:cs typeface="Lucida Console"/>
              </a:rPr>
              <a:t>;</a:t>
            </a:r>
          </a:p>
          <a:p>
            <a:pPr>
              <a:buFont typeface="Arial"/>
              <a:buChar char="•"/>
            </a:pPr>
            <a:r>
              <a:rPr lang="fr-FR" dirty="0" err="1">
                <a:latin typeface="Lucida Console"/>
                <a:cs typeface="Lucida Console"/>
              </a:rPr>
              <a:t>int</a:t>
            </a:r>
            <a:r>
              <a:rPr lang="fr-FR" dirty="0">
                <a:latin typeface="Lucida Console"/>
                <a:cs typeface="Lucida Console"/>
              </a:rPr>
              <a:t> n = </a:t>
            </a:r>
            <a:r>
              <a:rPr lang="fr-FR" dirty="0">
                <a:solidFill>
                  <a:srgbClr val="990000"/>
                </a:solidFill>
                <a:latin typeface="Lucida Console"/>
                <a:cs typeface="Lucida Console"/>
              </a:rPr>
              <a:t>0b1010</a:t>
            </a:r>
            <a:r>
              <a:rPr lang="fr-FR" dirty="0">
                <a:latin typeface="Lucida Console"/>
                <a:cs typeface="Lucida Console"/>
              </a:rPr>
              <a:t>;</a:t>
            </a:r>
          </a:p>
          <a:p>
            <a:pPr>
              <a:buFont typeface="Arial"/>
              <a:buChar char="•"/>
            </a:pPr>
            <a:r>
              <a:rPr lang="fr-FR" dirty="0" err="1">
                <a:latin typeface="Lucida Console"/>
                <a:cs typeface="Lucida Console"/>
              </a:rPr>
              <a:t>int</a:t>
            </a:r>
            <a:r>
              <a:rPr lang="fr-FR" dirty="0">
                <a:latin typeface="Lucida Console"/>
                <a:cs typeface="Lucida Console"/>
              </a:rPr>
              <a:t> n = (</a:t>
            </a:r>
            <a:r>
              <a:rPr lang="fr-FR" dirty="0">
                <a:solidFill>
                  <a:srgbClr val="990000"/>
                </a:solidFill>
                <a:latin typeface="Lucida Console"/>
                <a:cs typeface="Lucida Console"/>
              </a:rPr>
              <a:t>1</a:t>
            </a:r>
            <a:r>
              <a:rPr lang="fr-FR" dirty="0">
                <a:latin typeface="Lucida Console"/>
                <a:cs typeface="Lucida Console"/>
              </a:rPr>
              <a:t>&lt;&lt;</a:t>
            </a:r>
            <a:r>
              <a:rPr lang="fr-FR" dirty="0">
                <a:solidFill>
                  <a:srgbClr val="990000"/>
                </a:solidFill>
                <a:latin typeface="Lucida Console"/>
                <a:cs typeface="Lucida Console"/>
              </a:rPr>
              <a:t>3</a:t>
            </a:r>
            <a:r>
              <a:rPr lang="fr-FR" dirty="0">
                <a:latin typeface="Lucida Console"/>
                <a:cs typeface="Lucida Console"/>
              </a:rPr>
              <a:t>);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345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" y="2133600"/>
            <a:ext cx="7076747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0x05</a:t>
            </a:r>
            <a:r>
              <a:rPr lang="en-US" dirty="0">
                <a:latin typeface="Lucida Console"/>
                <a:cs typeface="Lucida Console"/>
              </a:rPr>
              <a:t> &amp; 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0x01 </a:t>
            </a:r>
            <a:r>
              <a:rPr lang="en-US" dirty="0">
                <a:latin typeface="Lucida Console"/>
                <a:cs typeface="Lucida Console"/>
              </a:rPr>
              <a:t>= ?</a:t>
            </a:r>
          </a:p>
          <a:p>
            <a:pPr marL="0" indent="0">
              <a:buNone/>
            </a:pP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0x05</a:t>
            </a:r>
            <a:r>
              <a:rPr lang="en-US" dirty="0">
                <a:latin typeface="Lucida Console"/>
                <a:cs typeface="Lucida Console"/>
              </a:rPr>
              <a:t> | 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0x02</a:t>
            </a:r>
            <a:r>
              <a:rPr lang="en-US" dirty="0">
                <a:latin typeface="Lucida Console"/>
                <a:cs typeface="Lucida Console"/>
              </a:rPr>
              <a:t> = ?</a:t>
            </a:r>
          </a:p>
          <a:p>
            <a:pPr marL="0" indent="0">
              <a:buNone/>
            </a:pP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0x05</a:t>
            </a:r>
            <a:r>
              <a:rPr lang="en-US" dirty="0">
                <a:latin typeface="Lucida Console"/>
                <a:cs typeface="Lucida Console"/>
              </a:rPr>
              <a:t> ^ 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0x01</a:t>
            </a:r>
            <a:r>
              <a:rPr lang="en-US" dirty="0">
                <a:latin typeface="Lucida Console"/>
                <a:cs typeface="Lucida Console"/>
              </a:rPr>
              <a:t> = ?</a:t>
            </a:r>
          </a:p>
          <a:p>
            <a:pPr marL="0" indent="0">
              <a:buNone/>
            </a:pP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0x05</a:t>
            </a:r>
            <a:r>
              <a:rPr lang="en-US" dirty="0">
                <a:latin typeface="Lucida Console"/>
                <a:cs typeface="Lucida Console"/>
              </a:rPr>
              <a:t> &lt;&lt; 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2</a:t>
            </a:r>
            <a:r>
              <a:rPr lang="en-US" dirty="0">
                <a:latin typeface="Lucida Console"/>
                <a:cs typeface="Lucida Console"/>
              </a:rPr>
              <a:t> = ?</a:t>
            </a:r>
          </a:p>
          <a:p>
            <a:pPr marL="0" indent="0">
              <a:buNone/>
            </a:pP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0x05</a:t>
            </a:r>
            <a:r>
              <a:rPr lang="en-US" dirty="0">
                <a:latin typeface="Lucida Console"/>
                <a:cs typeface="Lucida Console"/>
              </a:rPr>
              <a:t> &gt;&gt; 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1</a:t>
            </a:r>
            <a:r>
              <a:rPr lang="en-US" dirty="0">
                <a:latin typeface="Lucida Console"/>
                <a:cs typeface="Lucida Console"/>
              </a:rPr>
              <a:t> = ?</a:t>
            </a:r>
          </a:p>
          <a:p>
            <a:pPr marL="0" indent="0">
              <a:buNone/>
            </a:pP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0xF4</a:t>
            </a:r>
            <a:r>
              <a:rPr lang="en-US" dirty="0">
                <a:latin typeface="Lucida Console"/>
                <a:cs typeface="Lucida Console"/>
              </a:rPr>
              <a:t> &amp; 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0x3A</a:t>
            </a:r>
            <a:r>
              <a:rPr lang="en-US" dirty="0">
                <a:latin typeface="Lucida Console"/>
                <a:cs typeface="Lucida Console"/>
              </a:rPr>
              <a:t> = ?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1</a:t>
            </a:r>
            <a:r>
              <a:rPr lang="en-US" dirty="0">
                <a:latin typeface="Lucida Console"/>
                <a:cs typeface="Lucida Console"/>
              </a:rPr>
              <a:t>&lt;&lt;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19</a:t>
            </a:r>
            <a:r>
              <a:rPr lang="en-US" dirty="0">
                <a:latin typeface="Lucida Console"/>
                <a:cs typeface="Lucida Console"/>
              </a:rPr>
              <a:t>) | (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1</a:t>
            </a:r>
            <a:r>
              <a:rPr lang="en-US" dirty="0">
                <a:latin typeface="Lucida Console"/>
                <a:cs typeface="Lucida Console"/>
              </a:rPr>
              <a:t>&lt;&lt;</a:t>
            </a:r>
            <a:r>
              <a:rPr lang="en-US" dirty="0">
                <a:solidFill>
                  <a:srgbClr val="990000"/>
                </a:solidFill>
                <a:latin typeface="Lucida Console"/>
                <a:cs typeface="Lucida Console"/>
              </a:rPr>
              <a:t>12</a:t>
            </a:r>
            <a:r>
              <a:rPr lang="en-US" dirty="0">
                <a:latin typeface="Lucida Console"/>
                <a:cs typeface="Lucida Console"/>
              </a:rPr>
              <a:t>)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5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ASSIGNMENT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33" y="2066692"/>
            <a:ext cx="4959298" cy="37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INCREMENT/DECREMENT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53" y="2045131"/>
            <a:ext cx="6530809" cy="1232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83" y="4062493"/>
            <a:ext cx="3869949" cy="1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7" y="1788933"/>
            <a:ext cx="8069255" cy="1710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97" y="4549278"/>
            <a:ext cx="7207008" cy="850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97" y="5399727"/>
            <a:ext cx="7263196" cy="1205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97" y="3727565"/>
            <a:ext cx="7336868" cy="7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1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POINTERS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33" y="2742822"/>
            <a:ext cx="7007511" cy="26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ANOTHER POINTER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28" y="2327170"/>
            <a:ext cx="6435207" cy="29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0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POSSIBLE??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16" y="2546646"/>
            <a:ext cx="7635890" cy="11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 FOR EMBEDDED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82800"/>
              </p:ext>
            </p:extLst>
          </p:nvPr>
        </p:nvGraphicFramePr>
        <p:xfrm>
          <a:off x="996950" y="1990725"/>
          <a:ext cx="707707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Programmers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MATLAB/</a:t>
                      </a:r>
                      <a:r>
                        <a:rPr lang="en-US" dirty="0" err="1"/>
                        <a:t>Labview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7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FUNCTION POINTERS, POSSIBLE??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0" y="3774698"/>
            <a:ext cx="4710045" cy="1493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2080" y="2582855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but can be tricky.</a:t>
            </a:r>
          </a:p>
        </p:txBody>
      </p:sp>
    </p:spTree>
    <p:extLst>
      <p:ext uri="{BB962C8B-B14F-4D97-AF65-F5344CB8AC3E}">
        <p14:creationId xmlns:p14="http://schemas.microsoft.com/office/powerpoint/2010/main" val="1195351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POSSIBLE??   - 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6" y="2692989"/>
            <a:ext cx="8160262" cy="25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6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VS. REFERENCE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385" y="1980770"/>
            <a:ext cx="5759374" cy="28419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12" y="5031368"/>
            <a:ext cx="5573647" cy="17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9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VS.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84" y="1854802"/>
            <a:ext cx="5568740" cy="2898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74" y="4709417"/>
            <a:ext cx="6032440" cy="20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5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00" y="1840460"/>
            <a:ext cx="5517673" cy="356746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46058"/>
              </p:ext>
            </p:extLst>
          </p:nvPr>
        </p:nvGraphicFramePr>
        <p:xfrm>
          <a:off x="284163" y="5533040"/>
          <a:ext cx="735273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r>
                        <a:rPr lang="en-US" dirty="0"/>
                        <a:t>Source: ”What and where are the stack and heap?” Answer by Snow Crash,</a:t>
                      </a:r>
                    </a:p>
                    <a:p>
                      <a:r>
                        <a:rPr lang="en-US" dirty="0"/>
                        <a:t>http://</a:t>
                      </a:r>
                      <a:r>
                        <a:rPr lang="en-US" dirty="0" err="1"/>
                        <a:t>stackoverflow.com</a:t>
                      </a:r>
                      <a:r>
                        <a:rPr lang="en-US" dirty="0"/>
                        <a:t>/questions/79923/</a:t>
                      </a:r>
                    </a:p>
                    <a:p>
                      <a:r>
                        <a:rPr lang="en-US" dirty="0"/>
                        <a:t>what-and-where-are-the-stack-and-heap</a:t>
                      </a:r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93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46058"/>
              </p:ext>
            </p:extLst>
          </p:nvPr>
        </p:nvGraphicFramePr>
        <p:xfrm>
          <a:off x="284163" y="5533040"/>
          <a:ext cx="735273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r>
                        <a:rPr lang="en-US" dirty="0"/>
                        <a:t>Source: ”What and where are the stack and heap?” Answer by Snow Crash,</a:t>
                      </a:r>
                    </a:p>
                    <a:p>
                      <a:r>
                        <a:rPr lang="en-US" dirty="0"/>
                        <a:t>http://</a:t>
                      </a:r>
                      <a:r>
                        <a:rPr lang="en-US" dirty="0" err="1"/>
                        <a:t>stackoverflow.com</a:t>
                      </a:r>
                      <a:r>
                        <a:rPr lang="en-US" dirty="0"/>
                        <a:t>/questions/79923/</a:t>
                      </a:r>
                    </a:p>
                    <a:p>
                      <a:r>
                        <a:rPr lang="en-US" dirty="0"/>
                        <a:t>what-and-where-are-the-stack-and-heap</a:t>
                      </a:r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5636" y="2213264"/>
            <a:ext cx="8271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2B91AF"/>
                </a:solidFill>
                <a:latin typeface="inherit"/>
              </a:rPr>
              <a:t>int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foo()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01094"/>
                </a:solidFill>
                <a:latin typeface="inherit"/>
              </a:rPr>
              <a:t>  char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*</a:t>
            </a:r>
            <a:r>
              <a:rPr lang="en-US" altLang="en-US" dirty="0" err="1">
                <a:solidFill>
                  <a:srgbClr val="303336"/>
                </a:solidFill>
                <a:latin typeface="inherit"/>
              </a:rPr>
              <a:t>pBuffer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; </a:t>
            </a:r>
            <a:r>
              <a:rPr lang="en-US" altLang="en-US" dirty="0">
                <a:solidFill>
                  <a:srgbClr val="858C93"/>
                </a:solidFill>
                <a:latin typeface="inherit"/>
              </a:rPr>
              <a:t>//&lt;--nothing allocated yet (excluding the pointer itself, which is                      		//allocated here on the stack).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01094"/>
                </a:solidFill>
                <a:latin typeface="inherit"/>
              </a:rPr>
              <a:t>  bool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b = </a:t>
            </a:r>
            <a:r>
              <a:rPr lang="en-US" altLang="en-US" dirty="0">
                <a:solidFill>
                  <a:srgbClr val="101094"/>
                </a:solidFill>
                <a:latin typeface="inherit"/>
              </a:rPr>
              <a:t>true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; </a:t>
            </a:r>
            <a:r>
              <a:rPr lang="en-US" altLang="en-US" dirty="0">
                <a:solidFill>
                  <a:srgbClr val="858C93"/>
                </a:solidFill>
                <a:latin typeface="inherit"/>
              </a:rPr>
              <a:t>// Allocated on the stack.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01094"/>
                </a:solidFill>
                <a:latin typeface="inherit"/>
              </a:rPr>
              <a:t>  if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(b)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/>
              </a:rPr>
              <a:t>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/>
              </a:rPr>
              <a:t>      </a:t>
            </a:r>
            <a:r>
              <a:rPr lang="en-US" altLang="en-US" dirty="0">
                <a:solidFill>
                  <a:srgbClr val="858C93"/>
                </a:solidFill>
                <a:latin typeface="inherit"/>
              </a:rPr>
              <a:t>//Create 500 bytes on the stack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01094"/>
                </a:solidFill>
                <a:latin typeface="inherit"/>
              </a:rPr>
              <a:t>     char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buffer[</a:t>
            </a:r>
            <a:r>
              <a:rPr lang="en-US" altLang="en-US" dirty="0">
                <a:solidFill>
                  <a:srgbClr val="7D2727"/>
                </a:solidFill>
                <a:latin typeface="inherit"/>
              </a:rPr>
              <a:t>500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];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/>
              </a:rPr>
              <a:t>     </a:t>
            </a:r>
            <a:r>
              <a:rPr lang="en-US" altLang="en-US" dirty="0">
                <a:solidFill>
                  <a:srgbClr val="858C93"/>
                </a:solidFill>
                <a:latin typeface="inherit"/>
              </a:rPr>
              <a:t>//Create 500 bytes on the heap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/>
              </a:rPr>
              <a:t>     </a:t>
            </a:r>
            <a:r>
              <a:rPr lang="en-US" altLang="en-US" dirty="0" err="1">
                <a:solidFill>
                  <a:srgbClr val="303336"/>
                </a:solidFill>
                <a:latin typeface="inherit"/>
              </a:rPr>
              <a:t>pBuffer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= </a:t>
            </a:r>
            <a:r>
              <a:rPr lang="en-US" altLang="en-US" dirty="0">
                <a:solidFill>
                  <a:srgbClr val="101094"/>
                </a:solidFill>
                <a:latin typeface="inherit"/>
              </a:rPr>
              <a:t>new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dirty="0">
                <a:solidFill>
                  <a:srgbClr val="101094"/>
                </a:solidFill>
                <a:latin typeface="inherit"/>
              </a:rPr>
              <a:t>char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[</a:t>
            </a:r>
            <a:r>
              <a:rPr lang="en-US" altLang="en-US" dirty="0">
                <a:solidFill>
                  <a:srgbClr val="7D2727"/>
                </a:solidFill>
                <a:latin typeface="inherit"/>
              </a:rPr>
              <a:t>500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]; }</a:t>
            </a:r>
            <a:r>
              <a:rPr lang="en-US" altLang="en-US" dirty="0">
                <a:solidFill>
                  <a:srgbClr val="858C93"/>
                </a:solidFill>
                <a:latin typeface="inherit"/>
              </a:rPr>
              <a:t>//&lt;-- buffer is deallocated here, </a:t>
            </a:r>
            <a:r>
              <a:rPr lang="en-US" altLang="en-US" dirty="0" err="1">
                <a:solidFill>
                  <a:srgbClr val="858C93"/>
                </a:solidFill>
                <a:latin typeface="inherit"/>
              </a:rPr>
              <a:t>pBuffer</a:t>
            </a:r>
            <a:r>
              <a:rPr lang="en-US" altLang="en-US" dirty="0">
                <a:solidFill>
                  <a:srgbClr val="858C93"/>
                </a:solidFill>
                <a:latin typeface="inherit"/>
              </a:rPr>
              <a:t> is not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/>
              </a:rPr>
              <a:t>  }</a:t>
            </a:r>
            <a:r>
              <a:rPr lang="en-US" altLang="en-US" dirty="0">
                <a:solidFill>
                  <a:srgbClr val="858C93"/>
                </a:solidFill>
                <a:latin typeface="inherit"/>
              </a:rPr>
              <a:t>//&lt;--- oops there's a memory leak, I should have called delete[] </a:t>
            </a:r>
            <a:r>
              <a:rPr lang="en-US" altLang="en-US" dirty="0" err="1">
                <a:solidFill>
                  <a:srgbClr val="858C93"/>
                </a:solidFill>
                <a:latin typeface="inherit"/>
              </a:rPr>
              <a:t>pBuffer</a:t>
            </a:r>
            <a:r>
              <a:rPr lang="en-US" altLang="en-US" dirty="0">
                <a:solidFill>
                  <a:srgbClr val="858C93"/>
                </a:solidFill>
                <a:latin typeface="inherit"/>
              </a:rPr>
              <a:t>;</a:t>
            </a:r>
            <a:r>
              <a:rPr lang="en-US" altLang="en-US" sz="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31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" y="2747168"/>
            <a:ext cx="8222311" cy="877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coding standards (e.g. for high-reliability embedded systems) forbid dynamic memory allocation. Why?</a:t>
            </a:r>
          </a:p>
        </p:txBody>
      </p:sp>
    </p:spTree>
    <p:extLst>
      <p:ext uri="{BB962C8B-B14F-4D97-AF65-F5344CB8AC3E}">
        <p14:creationId xmlns:p14="http://schemas.microsoft.com/office/powerpoint/2010/main" val="87784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" y="2747167"/>
            <a:ext cx="8222311" cy="1447895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/>
              <a:t>We specify volatile variables when using interrupts and I/O ports</a:t>
            </a:r>
          </a:p>
          <a:p>
            <a:pPr>
              <a:buFont typeface="Arial"/>
              <a:buChar char="•"/>
            </a:pPr>
            <a:r>
              <a:rPr lang="en-US" dirty="0"/>
              <a:t>Tells compiler that variables can be changed outside of the code</a:t>
            </a:r>
          </a:p>
        </p:txBody>
      </p:sp>
    </p:spTree>
    <p:extLst>
      <p:ext uri="{BB962C8B-B14F-4D97-AF65-F5344CB8AC3E}">
        <p14:creationId xmlns:p14="http://schemas.microsoft.com/office/powerpoint/2010/main" val="70503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" y="2023219"/>
            <a:ext cx="8222311" cy="21147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programmer writes the following function to get the square of a volatile integer parameter pointed to by*p.</a:t>
            </a:r>
          </a:p>
          <a:p>
            <a:pPr marL="0" indent="0">
              <a:buNone/>
            </a:pPr>
            <a:r>
              <a:rPr lang="en-US" dirty="0"/>
              <a:t>However, when he tests it, it returns ‘6’ – which is not a square of an integer value!</a:t>
            </a:r>
          </a:p>
          <a:p>
            <a:pPr marL="0" indent="0">
              <a:buNone/>
            </a:pPr>
            <a:r>
              <a:rPr lang="en-US" dirty="0"/>
              <a:t>Why does this happen, and how can he modify his code so that it will always return a valid square?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391" y="4726603"/>
            <a:ext cx="60079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Lucida Console"/>
                <a:cs typeface="Lucida Console"/>
              </a:rPr>
              <a:t>int</a:t>
            </a:r>
            <a:r>
              <a:rPr lang="en-US" sz="2400" b="1" dirty="0">
                <a:latin typeface="Lucida Console"/>
                <a:cs typeface="Lucida Console"/>
              </a:rPr>
              <a:t> square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b="1" dirty="0">
                <a:latin typeface="Lucida Console"/>
                <a:cs typeface="Lucida Console"/>
              </a:rPr>
              <a:t>volatile </a:t>
            </a:r>
            <a:r>
              <a:rPr lang="en-US" sz="2400" b="1" dirty="0" err="1">
                <a:latin typeface="Lucida Console"/>
                <a:cs typeface="Lucida Console"/>
              </a:rPr>
              <a:t>int</a:t>
            </a:r>
            <a:r>
              <a:rPr lang="en-US" sz="2400" dirty="0">
                <a:latin typeface="Lucida Console"/>
                <a:cs typeface="Lucida Console"/>
              </a:rPr>
              <a:t> *p)</a:t>
            </a:r>
          </a:p>
          <a:p>
            <a:r>
              <a:rPr lang="en-US" sz="2400" dirty="0">
                <a:latin typeface="Lucida Console"/>
                <a:cs typeface="Lucida Console"/>
              </a:rPr>
              <a:t>{</a:t>
            </a:r>
          </a:p>
          <a:p>
            <a:r>
              <a:rPr lang="is-IS" sz="2400" b="1" dirty="0">
                <a:latin typeface="Lucida Console"/>
                <a:cs typeface="Lucida Console"/>
              </a:rPr>
              <a:t>return</a:t>
            </a:r>
            <a:r>
              <a:rPr lang="is-IS" sz="2400" dirty="0">
                <a:latin typeface="Lucida Console"/>
                <a:cs typeface="Lucida Console"/>
              </a:rPr>
              <a:t> *p * *p;</a:t>
            </a:r>
          </a:p>
          <a:p>
            <a:r>
              <a:rPr lang="is-IS" sz="2400" dirty="0">
                <a:latin typeface="Lucida Console"/>
                <a:cs typeface="Lucida Console"/>
              </a:rPr>
              <a:t>}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48511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 QUALIFIERS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" y="2907892"/>
            <a:ext cx="8222311" cy="2114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might we declare</a:t>
            </a:r>
          </a:p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volatile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n;</a:t>
            </a:r>
          </a:p>
          <a:p>
            <a:pPr marL="0" indent="0">
              <a:buNone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835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 FOR EMBEDDED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033718"/>
            <a:ext cx="8229216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differences in programming for embedded systems:</a:t>
            </a:r>
          </a:p>
          <a:p>
            <a:pPr>
              <a:buFont typeface="Arial"/>
              <a:buChar char="•"/>
            </a:pPr>
            <a:r>
              <a:rPr lang="en-US" dirty="0"/>
              <a:t>Compiling for a different target architecture</a:t>
            </a:r>
          </a:p>
          <a:p>
            <a:pPr>
              <a:buFont typeface="Arial"/>
              <a:buChar char="•"/>
            </a:pPr>
            <a:r>
              <a:rPr lang="en-US" dirty="0"/>
              <a:t>Limited memory, processing power on target</a:t>
            </a:r>
          </a:p>
          <a:p>
            <a:pPr>
              <a:buFont typeface="Arial"/>
              <a:buChar char="•"/>
            </a:pPr>
            <a:r>
              <a:rPr lang="en-US" dirty="0"/>
              <a:t>Can have input from external peripherals</a:t>
            </a:r>
          </a:p>
          <a:p>
            <a:pPr>
              <a:buFont typeface="Arial"/>
              <a:buChar char="•"/>
            </a:pPr>
            <a:r>
              <a:rPr lang="en-US" dirty="0"/>
              <a:t>Reliability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3379" y="6388596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0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3379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4162" y="2967937"/>
            <a:ext cx="8720697" cy="934218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3600" dirty="0">
                <a:solidFill>
                  <a:schemeClr val="accent1"/>
                </a:solidFill>
              </a:rPr>
              <a:t>LIFECYCLE OF A C PROGRAM FOR EMBEDDED</a:t>
            </a:r>
          </a:p>
        </p:txBody>
      </p:sp>
    </p:spTree>
    <p:extLst>
      <p:ext uri="{BB962C8B-B14F-4D97-AF65-F5344CB8AC3E}">
        <p14:creationId xmlns:p14="http://schemas.microsoft.com/office/powerpoint/2010/main" val="232037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2451" y="6468859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Placeholder 5" descr="Screen Shot 2018-01-29 at 3.10.30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" b="448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633" y="870404"/>
            <a:ext cx="7810967" cy="699178"/>
          </a:xfrm>
        </p:spPr>
        <p:txBody>
          <a:bodyPr>
            <a:noAutofit/>
          </a:bodyPr>
          <a:lstStyle/>
          <a:p>
            <a:r>
              <a:rPr lang="en-US" sz="3200" dirty="0"/>
              <a:t>HOW C CODE BECOMES AN EXECUTABLE</a:t>
            </a:r>
          </a:p>
        </p:txBody>
      </p:sp>
    </p:spTree>
    <p:extLst>
      <p:ext uri="{BB962C8B-B14F-4D97-AF65-F5344CB8AC3E}">
        <p14:creationId xmlns:p14="http://schemas.microsoft.com/office/powerpoint/2010/main" val="425590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3379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4162" y="2967937"/>
            <a:ext cx="8720697" cy="934218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3600" dirty="0">
                <a:solidFill>
                  <a:schemeClr val="accent1"/>
                </a:solidFill>
              </a:rPr>
              <a:t>SPECIFICS</a:t>
            </a:r>
          </a:p>
        </p:txBody>
      </p:sp>
    </p:spTree>
    <p:extLst>
      <p:ext uri="{BB962C8B-B14F-4D97-AF65-F5344CB8AC3E}">
        <p14:creationId xmlns:p14="http://schemas.microsoft.com/office/powerpoint/2010/main" val="2123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1" y="2451669"/>
            <a:ext cx="7705228" cy="34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BITWISE OPERATIONS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606777"/>
              </p:ext>
            </p:extLst>
          </p:nvPr>
        </p:nvGraphicFramePr>
        <p:xfrm>
          <a:off x="996950" y="2861130"/>
          <a:ext cx="707707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Bitwise operation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(in C)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r>
                        <a:rPr lang="en-US" baseline="0" dirty="0"/>
                        <a:t>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EXAMPLE: CHECK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6355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" y="2304829"/>
            <a:ext cx="7076747" cy="2460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check a bit, AND it with the bit you want to check: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bit = number &amp; (1 &lt;&lt; x);</a:t>
            </a:r>
          </a:p>
          <a:p>
            <a:pPr marL="0" indent="0">
              <a:buNone/>
            </a:pPr>
            <a:r>
              <a:rPr lang="en-US" dirty="0"/>
              <a:t>That will put the value of bit </a:t>
            </a:r>
            <a:r>
              <a:rPr lang="en-US" dirty="0">
                <a:latin typeface="Lucida Console"/>
                <a:cs typeface="Lucida Console"/>
              </a:rPr>
              <a:t>x</a:t>
            </a:r>
            <a:r>
              <a:rPr lang="en-US" dirty="0"/>
              <a:t> into the variable </a:t>
            </a:r>
            <a:r>
              <a:rPr lang="en-US" dirty="0">
                <a:latin typeface="Lucida Console"/>
                <a:cs typeface="Lucida Console"/>
              </a:rPr>
              <a:t>bit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68977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3066</TotalTime>
  <Words>626</Words>
  <Application>Microsoft Office PowerPoint</Application>
  <PresentationFormat>On-screen Show (4:3)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inherit</vt:lpstr>
      <vt:lpstr>Lucida Console</vt:lpstr>
      <vt:lpstr>Wingdings</vt:lpstr>
      <vt:lpstr>Spectrum</vt:lpstr>
      <vt:lpstr>C PROGRAMMING FOR EMBEDDED SYSTEMS </vt:lpstr>
      <vt:lpstr>C FOR EMBEDDED</vt:lpstr>
      <vt:lpstr>C FOR EMBEDDED</vt:lpstr>
      <vt:lpstr>PowerPoint Presentation</vt:lpstr>
      <vt:lpstr>HOW C CODE BECOMES AN EXECUTABLE</vt:lpstr>
      <vt:lpstr>PowerPoint Presentation</vt:lpstr>
      <vt:lpstr>DATA TYPES</vt:lpstr>
      <vt:lpstr>BITWISE OPERATIONS</vt:lpstr>
      <vt:lpstr>EXAMPLE: CHECK A BIT</vt:lpstr>
      <vt:lpstr>BIT FIELDS</vt:lpstr>
      <vt:lpstr>BIT OPERATIONS: EXERCISE</vt:lpstr>
      <vt:lpstr>IMPLIED DECLARATION</vt:lpstr>
      <vt:lpstr>EXAMPLES</vt:lpstr>
      <vt:lpstr>ASSIGNMENT OPERATIONS</vt:lpstr>
      <vt:lpstr>INCREMENT/DECREMENT OPERATIONS</vt:lpstr>
      <vt:lpstr>POINTERS</vt:lpstr>
      <vt:lpstr>POINTERS EXAMPLE</vt:lpstr>
      <vt:lpstr>ANOTHER POINTER EXAMPLE</vt:lpstr>
      <vt:lpstr>POSSIBLE??</vt:lpstr>
      <vt:lpstr>FUNCTION POINTERS, POSSIBLE??</vt:lpstr>
      <vt:lpstr>POSSIBLE??   - YES</vt:lpstr>
      <vt:lpstr>PASSING BY VALUE VS. REFERENCE</vt:lpstr>
      <vt:lpstr>PASSING BY VALUE VS. REFERENCE</vt:lpstr>
      <vt:lpstr>MEMORY MANAGEMENT</vt:lpstr>
      <vt:lpstr>MEMORY MANAGEMENT</vt:lpstr>
      <vt:lpstr>MEMORY MANAGEMENT</vt:lpstr>
      <vt:lpstr>VOLATILE</vt:lpstr>
      <vt:lpstr>VOLATILE</vt:lpstr>
      <vt:lpstr>TYPE QUALIFIERS</vt:lpstr>
    </vt:vector>
  </TitlesOfParts>
  <Company>NYU-POLY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Campisi</dc:creator>
  <cp:lastModifiedBy>Matthew Campisi</cp:lastModifiedBy>
  <cp:revision>37</cp:revision>
  <cp:lastPrinted>2019-09-11T20:24:44Z</cp:lastPrinted>
  <dcterms:created xsi:type="dcterms:W3CDTF">2018-01-29T19:39:44Z</dcterms:created>
  <dcterms:modified xsi:type="dcterms:W3CDTF">2021-09-21T13:49:37Z</dcterms:modified>
</cp:coreProperties>
</file>