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0" r:id="rId4"/>
    <p:sldId id="261" r:id="rId5"/>
    <p:sldId id="259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74" r:id="rId14"/>
    <p:sldId id="281" r:id="rId15"/>
    <p:sldId id="275" r:id="rId16"/>
    <p:sldId id="276" r:id="rId17"/>
    <p:sldId id="277" r:id="rId18"/>
    <p:sldId id="278" r:id="rId19"/>
    <p:sldId id="279" r:id="rId20"/>
    <p:sldId id="282" r:id="rId21"/>
    <p:sldId id="283" r:id="rId22"/>
    <p:sldId id="285" r:id="rId23"/>
    <p:sldId id="287" r:id="rId24"/>
    <p:sldId id="269" r:id="rId25"/>
    <p:sldId id="270" r:id="rId26"/>
    <p:sldId id="286" r:id="rId27"/>
    <p:sldId id="272" r:id="rId28"/>
    <p:sldId id="273" r:id="rId29"/>
    <p:sldId id="280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6705600" cy="3810000"/>
          </a:xfrm>
        </p:spPr>
        <p:txBody>
          <a:bodyPr/>
          <a:lstStyle/>
          <a:p>
            <a:r>
              <a:rPr lang="en-US" sz="9000" b="1" dirty="0" smtClean="0"/>
              <a:t>IF</a:t>
            </a: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NAREDBA </a:t>
            </a:r>
            <a:br>
              <a:rPr lang="en-US" sz="9000" dirty="0" smtClean="0"/>
            </a:br>
            <a:r>
              <a:rPr lang="en-US" sz="9000" dirty="0" smtClean="0"/>
              <a:t>GRANANJA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31895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sr-Latn-RS" sz="4000" dirty="0" smtClean="0"/>
              <a:t>   </a:t>
            </a:r>
            <a:r>
              <a:rPr lang="sr-Latn-RS" sz="4000" b="1" dirty="0" smtClean="0"/>
              <a:t>if (USLOV)</a:t>
            </a:r>
            <a:r>
              <a:rPr lang="sr-Latn-RS" sz="4000" dirty="0" smtClean="0"/>
              <a:t/>
            </a:r>
            <a:br>
              <a:rPr lang="sr-Latn-RS" sz="4000" dirty="0" smtClean="0"/>
            </a:br>
            <a:r>
              <a:rPr lang="sr-Latn-RS" sz="4000" dirty="0" smtClean="0"/>
              <a:t>   </a:t>
            </a:r>
            <a:r>
              <a:rPr lang="en-US" sz="4000" b="1" dirty="0" smtClean="0"/>
              <a:t>{</a:t>
            </a:r>
          </a:p>
          <a:p>
            <a:pPr marL="411480" lvl="1" indent="0">
              <a:buNone/>
            </a:pPr>
            <a:r>
              <a:rPr lang="en-US" sz="4000" dirty="0" smtClean="0"/>
              <a:t>  	</a:t>
            </a:r>
            <a:r>
              <a:rPr lang="en-US" sz="4000" dirty="0" err="1" smtClean="0"/>
              <a:t>Naredba</a:t>
            </a:r>
            <a:r>
              <a:rPr lang="en-US" sz="4000" dirty="0" smtClean="0"/>
              <a:t> </a:t>
            </a:r>
            <a:r>
              <a:rPr lang="en-US" sz="4000" dirty="0" err="1" smtClean="0"/>
              <a:t>koja</a:t>
            </a:r>
            <a:r>
              <a:rPr lang="en-US" sz="4000" dirty="0" smtClean="0"/>
              <a:t> se </a:t>
            </a:r>
            <a:r>
              <a:rPr lang="en-US" sz="4000" dirty="0" err="1" smtClean="0"/>
              <a:t>izvr</a:t>
            </a:r>
            <a:r>
              <a:rPr lang="sr-Latn-RS" sz="4000" dirty="0" smtClean="0"/>
              <a:t>šava ili niz naredbi 	koje treba izvršiti ako je USLOV ispunjen</a:t>
            </a:r>
            <a:r>
              <a:rPr lang="sr-Latn-RS" sz="4000" dirty="0"/>
              <a:t/>
            </a:r>
            <a:br>
              <a:rPr lang="sr-Latn-RS" sz="4000" dirty="0"/>
            </a:br>
            <a:r>
              <a:rPr lang="en-US" sz="4000" b="1" dirty="0" smtClean="0"/>
              <a:t>}</a:t>
            </a:r>
            <a:r>
              <a:rPr lang="sr-Latn-RS" sz="4000" dirty="0" smtClean="0"/>
              <a:t> </a:t>
            </a:r>
          </a:p>
          <a:p>
            <a:pPr marL="411480" lvl="1" indent="0">
              <a:buNone/>
            </a:pPr>
            <a:r>
              <a:rPr lang="sr-Latn-RS" sz="4000" b="1" dirty="0" smtClean="0"/>
              <a:t>else</a:t>
            </a:r>
          </a:p>
          <a:p>
            <a:pPr marL="411480" lvl="1" indent="0">
              <a:buNone/>
            </a:pPr>
            <a:r>
              <a:rPr lang="en-US" sz="4000" b="1" dirty="0" smtClean="0"/>
              <a:t>{</a:t>
            </a:r>
          </a:p>
          <a:p>
            <a:pPr marL="411480" lvl="1" indent="0"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Naredba</a:t>
            </a:r>
            <a:r>
              <a:rPr lang="en-US" sz="4000" dirty="0" smtClean="0"/>
              <a:t> </a:t>
            </a:r>
            <a:r>
              <a:rPr lang="en-US" sz="4000" dirty="0" err="1" smtClean="0"/>
              <a:t>koja</a:t>
            </a:r>
            <a:r>
              <a:rPr lang="en-US" sz="4000" dirty="0" smtClean="0"/>
              <a:t> se </a:t>
            </a:r>
            <a:r>
              <a:rPr lang="en-US" sz="4000" dirty="0" err="1" smtClean="0"/>
              <a:t>izvr</a:t>
            </a:r>
            <a:r>
              <a:rPr lang="sr-Latn-RS" sz="4000" dirty="0" smtClean="0"/>
              <a:t>šava ili niz naredbi 	koje treba izvršiti ako USLOV NIJE ispunjen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/>
              <a:t>}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5550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 -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96200" cy="4953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sr-Latn-RS" sz="4000" dirty="0" smtClean="0"/>
              <a:t>Ako je $a veće od $b ispisati:</a:t>
            </a:r>
            <a:br>
              <a:rPr lang="sr-Latn-RS" sz="4000" dirty="0" smtClean="0"/>
            </a:br>
            <a:r>
              <a:rPr lang="sr-Latn-RS" sz="4000" dirty="0" smtClean="0"/>
              <a:t> „a je već</a:t>
            </a:r>
            <a:r>
              <a:rPr lang="en-US" sz="4000" dirty="0" smtClean="0"/>
              <a:t>e</a:t>
            </a:r>
            <a:r>
              <a:rPr lang="sr-Latn-RS" sz="4000" dirty="0" smtClean="0"/>
              <a:t> od b“, u suprotnom ispisati</a:t>
            </a:r>
            <a:br>
              <a:rPr lang="sr-Latn-RS" sz="4000" dirty="0" smtClean="0"/>
            </a:br>
            <a:r>
              <a:rPr lang="sr-Latn-RS" sz="4000" dirty="0" smtClean="0"/>
              <a:t>„a je manje od b“.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sr-Latn-RS" sz="4000" dirty="0" smtClean="0"/>
              <a:t>	if ($a &gt; $b) </a:t>
            </a:r>
            <a:endParaRPr lang="en-US" sz="4000" dirty="0" smtClean="0"/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{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echo “a je </a:t>
            </a:r>
            <a:r>
              <a:rPr lang="en-US" sz="4000" dirty="0" err="1" smtClean="0"/>
              <a:t>ve</a:t>
            </a:r>
            <a:r>
              <a:rPr lang="sr-Latn-RS" sz="4000" dirty="0" smtClean="0"/>
              <a:t>će od b</a:t>
            </a:r>
            <a:r>
              <a:rPr lang="en-US" sz="4000" dirty="0" smtClean="0"/>
              <a:t>”</a:t>
            </a:r>
            <a:r>
              <a:rPr lang="sr-Latn-RS" sz="4000" dirty="0"/>
              <a:t>;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}</a:t>
            </a:r>
            <a:endParaRPr lang="sr-Latn-RS" sz="4000" dirty="0"/>
          </a:p>
          <a:p>
            <a:pPr marL="114300" indent="0">
              <a:buNone/>
            </a:pPr>
            <a:r>
              <a:rPr lang="sr-Latn-RS" sz="4000" dirty="0"/>
              <a:t>	</a:t>
            </a:r>
            <a:r>
              <a:rPr lang="sr-Latn-RS" sz="4000" dirty="0" smtClean="0"/>
              <a:t>else</a:t>
            </a:r>
            <a:br>
              <a:rPr lang="sr-Latn-RS" sz="4000" dirty="0" smtClean="0"/>
            </a:br>
            <a:r>
              <a:rPr lang="sr-Latn-RS" sz="4000" dirty="0" smtClean="0"/>
              <a:t>	</a:t>
            </a:r>
            <a:r>
              <a:rPr lang="en-US" sz="4000" dirty="0" smtClean="0"/>
              <a:t>{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echo “a je </a:t>
            </a:r>
            <a:r>
              <a:rPr lang="en-US" sz="4000" dirty="0" err="1" smtClean="0"/>
              <a:t>manje</a:t>
            </a:r>
            <a:r>
              <a:rPr lang="en-US" sz="4000" dirty="0" smtClean="0"/>
              <a:t> od b”;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021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 -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sr-Latn-RS" sz="3000" dirty="0" smtClean="0"/>
              <a:t>Ako je $a jednako $b ispisati:</a:t>
            </a:r>
            <a:br>
              <a:rPr lang="sr-Latn-RS" sz="3000" dirty="0" smtClean="0"/>
            </a:br>
            <a:r>
              <a:rPr lang="sr-Latn-RS" sz="3000" dirty="0" smtClean="0"/>
              <a:t> „a i b su jednaki“</a:t>
            </a:r>
            <a:r>
              <a:rPr lang="en-US" sz="3000" dirty="0" smtClean="0"/>
              <a:t>, u </a:t>
            </a:r>
            <a:r>
              <a:rPr lang="en-US" sz="3000" dirty="0" err="1" smtClean="0"/>
              <a:t>suprotno</a:t>
            </a:r>
            <a:r>
              <a:rPr lang="en-US" sz="3000" dirty="0" smtClean="0"/>
              <a:t> </a:t>
            </a:r>
            <a:r>
              <a:rPr lang="en-US" sz="3000" dirty="0" err="1" smtClean="0"/>
              <a:t>ispisati</a:t>
            </a:r>
            <a:r>
              <a:rPr lang="en-US" sz="3000" dirty="0" smtClean="0"/>
              <a:t>:</a:t>
            </a:r>
            <a:br>
              <a:rPr lang="en-US" sz="3000" dirty="0" smtClean="0"/>
            </a:br>
            <a:r>
              <a:rPr lang="sr-Latn-RS" sz="3000" dirty="0" smtClean="0"/>
              <a:t>„a i b nisu jednaki“.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sr-Latn-RS" sz="4000" dirty="0" smtClean="0"/>
              <a:t>	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83395"/>
              </p:ext>
            </p:extLst>
          </p:nvPr>
        </p:nvGraphicFramePr>
        <p:xfrm>
          <a:off x="152400" y="2971800"/>
          <a:ext cx="822960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505200">
                <a:tc>
                  <a:txBody>
                    <a:bodyPr/>
                    <a:lstStyle/>
                    <a:p>
                      <a:r>
                        <a:rPr lang="sr-Latn-RS" sz="2500" b="0" dirty="0" smtClean="0"/>
                        <a:t>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($a == $b) </a:t>
                      </a:r>
                      <a:endParaRPr lang="en-U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     echo “a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 b su jednaki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25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b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echo “a i b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nisu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jednaki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($a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= $b) </a:t>
                      </a:r>
                      <a:endParaRPr lang="en-U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     echo “a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 b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ni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su jednaki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25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b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echo “a i b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su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jednaki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sz="2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18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ELSEIF -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000" dirty="0" smtClean="0"/>
              <a:t>U </a:t>
            </a:r>
            <a:r>
              <a:rPr lang="en-US" sz="4000" dirty="0" err="1" smtClean="0"/>
              <a:t>strukturi</a:t>
            </a:r>
            <a:r>
              <a:rPr lang="en-US" sz="4000" dirty="0" smtClean="0"/>
              <a:t> </a:t>
            </a:r>
            <a:r>
              <a:rPr lang="en-US" sz="4000" dirty="0" err="1" smtClean="0"/>
              <a:t>grananja</a:t>
            </a:r>
            <a:r>
              <a:rPr lang="en-US" sz="4000" dirty="0" smtClean="0"/>
              <a:t> </a:t>
            </a:r>
            <a:r>
              <a:rPr lang="en-US" sz="4000" dirty="0" err="1" smtClean="0"/>
              <a:t>mogu</a:t>
            </a:r>
            <a:r>
              <a:rPr lang="sr-Latn-RS" sz="4000" dirty="0" smtClean="0"/>
              <a:t>će je i više puta ispitivati vrednosti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sr-Latn-RS" sz="4000" dirty="0" smtClean="0"/>
              <a:t>	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17710"/>
              </p:ext>
            </p:extLst>
          </p:nvPr>
        </p:nvGraphicFramePr>
        <p:xfrm>
          <a:off x="609600" y="2971800"/>
          <a:ext cx="708660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490"/>
                <a:gridCol w="4194110"/>
              </a:tblGrid>
              <a:tr h="3505200">
                <a:tc>
                  <a:txBody>
                    <a:bodyPr/>
                    <a:lstStyle/>
                    <a:p>
                      <a:r>
                        <a:rPr lang="sr-Latn-RS" sz="2500" b="0" dirty="0" smtClean="0"/>
                        <a:t>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(USLOV1)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…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2500" b="0" baseline="0" dirty="0" err="1" smtClean="0">
                          <a:solidFill>
                            <a:schemeClr val="tx1"/>
                          </a:solidFill>
                        </a:rPr>
                        <a:t>lseif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…</a:t>
                      </a:r>
                      <a:b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($a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= $b) </a:t>
                      </a:r>
                      <a:endParaRPr lang="en-U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     echo “a 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 b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ni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su jednaki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25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b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echo “a i b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su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b="0" dirty="0" err="1" smtClean="0">
                          <a:solidFill>
                            <a:schemeClr val="tx1"/>
                          </a:solidFill>
                        </a:rPr>
                        <a:t>jednaki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sz="2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22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>
            <a:no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sr-Latn-RS" sz="2500" dirty="0" smtClean="0"/>
              <a:t>Za dva uneta broja ispisati koji je veći a koji je manji.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 smtClean="0"/>
              <a:t>Ispitati da li je uneta temperatura u plusu ili je u minusu. Ukoliko je temperatura nula, računati da je u plusu.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 smtClean="0"/>
              <a:t>U odnosu na pol (muški/ženski) koji je korisnik uneo prikazati odgovarajući avatar.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 smtClean="0"/>
              <a:t>U odnosu na preuzete vrednosti AM i PM sa svog računara, ispisati da li je trenutno jutro ili popodne.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 smtClean="0"/>
              <a:t>Za preuzetu godinu sa računara i unetu godinu rođenja izračunati da li je osoba punoletna ili maloletna.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500" dirty="0" smtClean="0"/>
              <a:t>Odrediti najveći od tri uneta broja</a:t>
            </a:r>
          </a:p>
        </p:txBody>
      </p:sp>
    </p:spTree>
    <p:extLst>
      <p:ext uri="{BB962C8B-B14F-4D97-AF65-F5344CB8AC3E}">
        <p14:creationId xmlns:p14="http://schemas.microsoft.com/office/powerpoint/2010/main" val="63365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ELSEIF -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3434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dirty="0" err="1" smtClean="0"/>
              <a:t>Mogu</a:t>
            </a:r>
            <a:r>
              <a:rPr lang="sr-Latn-RS" sz="3000" dirty="0" smtClean="0"/>
              <a:t>će je i više puta ispitivati neku vrednost i u zavisnosti od toga se granati.</a:t>
            </a:r>
            <a:br>
              <a:rPr lang="sr-Latn-RS" sz="3000" dirty="0" smtClean="0"/>
            </a:br>
            <a:r>
              <a:rPr lang="sr-Latn-RS" sz="3000" dirty="0" smtClean="0"/>
              <a:t>Ukoliko je jedan od uslova ispunjen ne granamo se dalje.</a:t>
            </a:r>
          </a:p>
          <a:p>
            <a:pPr marL="114300" indent="0">
              <a:buNone/>
            </a:pPr>
            <a:r>
              <a:rPr lang="sr-Latn-RS" sz="3000" dirty="0" smtClean="0"/>
              <a:t>Else se izvršava ukoliko ni jedan od uslova nije ispunjen.</a:t>
            </a:r>
            <a:endParaRPr lang="en-US" sz="3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50715"/>
              </p:ext>
            </p:extLst>
          </p:nvPr>
        </p:nvGraphicFramePr>
        <p:xfrm>
          <a:off x="4800600" y="1219200"/>
          <a:ext cx="7239000" cy="618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7629"/>
                <a:gridCol w="3171371"/>
              </a:tblGrid>
              <a:tr h="618744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sr-Latn-RS" sz="3000" dirty="0" smtClean="0"/>
                        <a:t>if </a:t>
                      </a:r>
                      <a:r>
                        <a:rPr lang="en-US" sz="3000" dirty="0" smtClean="0"/>
                        <a:t>(USLOV1) 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{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 smtClean="0"/>
                        <a:t>     </a:t>
                      </a:r>
                      <a:r>
                        <a:rPr lang="en-US" sz="3000" dirty="0" smtClean="0"/>
                        <a:t>…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}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sr-Latn-RS" sz="3000" dirty="0" smtClean="0"/>
                        <a:t>elseif </a:t>
                      </a:r>
                      <a:r>
                        <a:rPr lang="en-US" sz="3000" dirty="0" smtClean="0"/>
                        <a:t>(USLOV2) 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{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 smtClean="0"/>
                        <a:t>     </a:t>
                      </a:r>
                      <a:r>
                        <a:rPr lang="en-US" sz="3000" dirty="0" smtClean="0"/>
                        <a:t>…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sr-Latn-RS" sz="3000" dirty="0" smtClean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{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 smtClean="0"/>
                        <a:t>     …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endParaRPr lang="sr-Latn-RS" sz="2000" dirty="0" smtClean="0"/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endParaRPr lang="sr-Latn-R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26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Primena : </a:t>
            </a:r>
            <a:r>
              <a:rPr lang="en-US" dirty="0" smtClean="0"/>
              <a:t>IF – ELSEIF -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81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sr-Latn-RS" sz="3000" dirty="0" smtClean="0"/>
              <a:t>Unesite pozitivan ceo broj i ukoliko je manji od 10 ispisati </a:t>
            </a:r>
            <a:r>
              <a:rPr lang="sr-Latn-RS" sz="3000" i="1" dirty="0" smtClean="0"/>
              <a:t>„prva desetica“</a:t>
            </a:r>
            <a:r>
              <a:rPr lang="sr-Latn-RS" sz="3000" dirty="0" smtClean="0"/>
              <a:t>, ukoliko je manji od 20 ispisati </a:t>
            </a:r>
            <a:r>
              <a:rPr lang="sr-Latn-RS" sz="3000" i="1" dirty="0" smtClean="0"/>
              <a:t>„druga desetica“</a:t>
            </a:r>
            <a:r>
              <a:rPr lang="sr-Latn-RS" sz="3000" dirty="0" smtClean="0"/>
              <a:t>.</a:t>
            </a:r>
            <a:br>
              <a:rPr lang="sr-Latn-RS" sz="3000" dirty="0" smtClean="0"/>
            </a:br>
            <a:r>
              <a:rPr lang="sr-Latn-RS" sz="3000" dirty="0" smtClean="0"/>
              <a:t>U ostalim slučajevima napisati </a:t>
            </a:r>
            <a:r>
              <a:rPr lang="sr-Latn-RS" sz="3000" i="1" dirty="0" smtClean="0"/>
              <a:t>„veći od 20“</a:t>
            </a:r>
            <a:r>
              <a:rPr lang="sr-Latn-RS" sz="3000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37870"/>
              </p:ext>
            </p:extLst>
          </p:nvPr>
        </p:nvGraphicFramePr>
        <p:xfrm>
          <a:off x="4267200" y="1219200"/>
          <a:ext cx="7772400" cy="618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7349"/>
                <a:gridCol w="3405051"/>
              </a:tblGrid>
              <a:tr h="618744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sr-Latn-RS" sz="3000" dirty="0" smtClean="0"/>
                        <a:t>if </a:t>
                      </a:r>
                      <a:r>
                        <a:rPr lang="en-US" sz="3000" dirty="0" smtClean="0"/>
                        <a:t>(</a:t>
                      </a:r>
                      <a:r>
                        <a:rPr lang="sr-Latn-RS" sz="3000" dirty="0" smtClean="0"/>
                        <a:t>$broj </a:t>
                      </a:r>
                      <a:r>
                        <a:rPr lang="en-US" sz="3000" dirty="0" smtClean="0"/>
                        <a:t>&lt;</a:t>
                      </a:r>
                      <a:r>
                        <a:rPr lang="en-US" sz="3000" baseline="0" dirty="0" smtClean="0"/>
                        <a:t> 10</a:t>
                      </a:r>
                      <a:r>
                        <a:rPr lang="en-US" sz="3000" dirty="0" smtClean="0"/>
                        <a:t>) 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{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 smtClean="0"/>
                        <a:t>    echo “</a:t>
                      </a:r>
                      <a:r>
                        <a:rPr lang="en-US" sz="3000" baseline="0" dirty="0" err="1" smtClean="0"/>
                        <a:t>Prva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baseline="0" dirty="0" err="1" smtClean="0"/>
                        <a:t>desetica</a:t>
                      </a:r>
                      <a:r>
                        <a:rPr lang="en-US" sz="3000" baseline="0" dirty="0" smtClean="0"/>
                        <a:t>”;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}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sr-Latn-RS" sz="3000" dirty="0" smtClean="0"/>
                        <a:t>elseif </a:t>
                      </a:r>
                      <a:r>
                        <a:rPr lang="en-US" sz="3000" dirty="0" smtClean="0"/>
                        <a:t>($</a:t>
                      </a:r>
                      <a:r>
                        <a:rPr lang="en-US" sz="3000" dirty="0" err="1" smtClean="0"/>
                        <a:t>broj</a:t>
                      </a:r>
                      <a:r>
                        <a:rPr lang="en-US" sz="3000" baseline="0" dirty="0" smtClean="0"/>
                        <a:t> &lt; 20</a:t>
                      </a:r>
                      <a:r>
                        <a:rPr lang="en-US" sz="3000" dirty="0" smtClean="0"/>
                        <a:t>) 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{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 smtClean="0"/>
                        <a:t>    echo “</a:t>
                      </a:r>
                      <a:r>
                        <a:rPr lang="en-US" sz="3000" baseline="0" dirty="0" err="1" smtClean="0"/>
                        <a:t>Druga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baseline="0" dirty="0" err="1" smtClean="0"/>
                        <a:t>desetica</a:t>
                      </a:r>
                      <a:r>
                        <a:rPr lang="en-US" sz="3000" baseline="0" dirty="0" smtClean="0"/>
                        <a:t>”;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sr-Latn-RS" sz="3000" dirty="0" smtClean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{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baseline="0" dirty="0" smtClean="0"/>
                        <a:t>    echo “</a:t>
                      </a:r>
                      <a:r>
                        <a:rPr lang="en-US" sz="3000" baseline="0" dirty="0" err="1" smtClean="0"/>
                        <a:t>Veci</a:t>
                      </a:r>
                      <a:r>
                        <a:rPr lang="en-US" sz="3000" baseline="0" dirty="0" smtClean="0"/>
                        <a:t> od 20”;</a:t>
                      </a:r>
                      <a:endParaRPr lang="sr-Latn-RS" sz="3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3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endParaRPr lang="sr-Latn-RS" sz="2000" dirty="0" smtClean="0"/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endParaRPr lang="sr-Latn-R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48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Razlika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đu </a:t>
            </a:r>
            <a:br>
              <a:rPr lang="sr-Latn-RS" dirty="0" smtClean="0"/>
            </a:br>
            <a:r>
              <a:rPr lang="sr-Latn-RS" dirty="0" smtClean="0"/>
              <a:t>višestrukog if i else-if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06309"/>
              </p:ext>
            </p:extLst>
          </p:nvPr>
        </p:nvGraphicFramePr>
        <p:xfrm>
          <a:off x="304800" y="1676400"/>
          <a:ext cx="70866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733800"/>
              </a:tblGrid>
              <a:tr h="4648200">
                <a:tc>
                  <a:txBody>
                    <a:bodyPr/>
                    <a:lstStyle/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$broj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= -5;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($broj &lt; 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if ($</a:t>
                      </a:r>
                      <a:r>
                        <a:rPr lang="en-US" sz="2500" b="0" baseline="0" dirty="0" err="1" smtClean="0">
                          <a:solidFill>
                            <a:schemeClr val="tx1"/>
                          </a:solidFill>
                        </a:rPr>
                        <a:t>broj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10)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10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  <a:b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endParaRPr lang="sr-Latn-R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  echo “10 i veći “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$broj =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-5;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($broj &lt; 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if ($</a:t>
                      </a:r>
                      <a:r>
                        <a:rPr lang="en-US" sz="2500" b="0" baseline="0" dirty="0" err="1" smtClean="0">
                          <a:solidFill>
                            <a:schemeClr val="tx1"/>
                          </a:solidFill>
                        </a:rPr>
                        <a:t>broj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10)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10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  <a:b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endParaRPr lang="sr-Latn-R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  echo “10 i veći “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131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Razlika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đu </a:t>
            </a:r>
            <a:br>
              <a:rPr lang="sr-Latn-RS" dirty="0" smtClean="0"/>
            </a:br>
            <a:r>
              <a:rPr lang="sr-Latn-RS" dirty="0" smtClean="0"/>
              <a:t>višestrukog if i else-if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54551"/>
              </p:ext>
            </p:extLst>
          </p:nvPr>
        </p:nvGraphicFramePr>
        <p:xfrm>
          <a:off x="304800" y="1676400"/>
          <a:ext cx="70866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733800"/>
              </a:tblGrid>
              <a:tr h="4648200">
                <a:tc>
                  <a:txBody>
                    <a:bodyPr/>
                    <a:lstStyle/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$broj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= -5;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($broj &lt; 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if ($</a:t>
                      </a:r>
                      <a:r>
                        <a:rPr lang="en-US" sz="2500" b="0" baseline="0" dirty="0" err="1" smtClean="0">
                          <a:solidFill>
                            <a:schemeClr val="tx1"/>
                          </a:solidFill>
                        </a:rPr>
                        <a:t>broj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10)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10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  <a:b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endParaRPr lang="sr-Latn-R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  echo “10 i veći “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3000" b="0" dirty="0" smtClean="0">
                          <a:solidFill>
                            <a:schemeClr val="tx1"/>
                          </a:solidFill>
                        </a:rPr>
                        <a:t>Kod</a:t>
                      </a:r>
                      <a:r>
                        <a:rPr lang="sr-Latn-RS" sz="3000" b="0" baseline="0" dirty="0" smtClean="0">
                          <a:solidFill>
                            <a:schemeClr val="tx1"/>
                          </a:solidFill>
                        </a:rPr>
                        <a:t> sa leve strane će ispisati i „Manji od 0“ i „Manji od 10“, jer će i prvi i drugi uslov biti ispunjeni.</a:t>
                      </a:r>
                      <a:endParaRPr lang="en-US" sz="3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9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Razlika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đu </a:t>
            </a:r>
            <a:br>
              <a:rPr lang="sr-Latn-RS" dirty="0" smtClean="0"/>
            </a:br>
            <a:r>
              <a:rPr lang="sr-Latn-RS" dirty="0" smtClean="0"/>
              <a:t>višestrukog if i else-if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06814"/>
              </p:ext>
            </p:extLst>
          </p:nvPr>
        </p:nvGraphicFramePr>
        <p:xfrm>
          <a:off x="304800" y="1676400"/>
          <a:ext cx="70866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733800"/>
              </a:tblGrid>
              <a:tr h="4648200">
                <a:tc>
                  <a:txBody>
                    <a:bodyPr/>
                    <a:lstStyle/>
                    <a:p>
                      <a:r>
                        <a:rPr lang="sr-Latn-RS" sz="3000" b="0" dirty="0" smtClean="0">
                          <a:solidFill>
                            <a:schemeClr val="tx1"/>
                          </a:solidFill>
                        </a:rPr>
                        <a:t>Kod sa desne strane</a:t>
                      </a:r>
                      <a:r>
                        <a:rPr lang="sr-Latn-RS" sz="3000" b="0" baseline="0" dirty="0" smtClean="0">
                          <a:solidFill>
                            <a:schemeClr val="tx1"/>
                          </a:solidFill>
                        </a:rPr>
                        <a:t> će ispisati samo „Manji od 0“ jer će se prvi uspov ispuniti i na dalje se neće nastaviti ispitivanje.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$broj =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-5;</a:t>
                      </a:r>
                      <a:endParaRPr lang="sr-Latn-RS" sz="25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($broj &lt; 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if ($</a:t>
                      </a:r>
                      <a:r>
                        <a:rPr lang="en-US" sz="2500" b="0" baseline="0" dirty="0" err="1" smtClean="0">
                          <a:solidFill>
                            <a:schemeClr val="tx1"/>
                          </a:solidFill>
                        </a:rPr>
                        <a:t>broj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10)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   echo “</a:t>
                      </a:r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Manji od 10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”;</a:t>
                      </a:r>
                      <a:b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endParaRPr lang="sr-Latn-R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Latn-RS" sz="2500" b="0" baseline="0" dirty="0" smtClean="0">
                          <a:solidFill>
                            <a:schemeClr val="tx1"/>
                          </a:solidFill>
                        </a:rPr>
                        <a:t>   echo “10 i veći “</a:t>
                      </a:r>
                      <a:endParaRPr lang="en-US" sz="25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08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Operatori poređenja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329208"/>
              </p:ext>
            </p:extLst>
          </p:nvPr>
        </p:nvGraphicFramePr>
        <p:xfrm>
          <a:off x="381000" y="1524000"/>
          <a:ext cx="7848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206"/>
                <a:gridCol w="1231153"/>
                <a:gridCol w="5463241"/>
              </a:tblGrid>
              <a:tr h="1676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Primer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Naziv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Rezultat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 ==</a:t>
                      </a:r>
                      <a:r>
                        <a:rPr lang="sr-Latn-RS" sz="2200" baseline="0" dirty="0" smtClean="0"/>
                        <a:t>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Jednako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baseline="0" dirty="0" smtClean="0"/>
                        <a:t>Tačno ukoliko su vrednosti u $a i $b jednake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</a:t>
                      </a:r>
                      <a:r>
                        <a:rPr lang="sr-Latn-RS" sz="2200" baseline="0" dirty="0" smtClean="0"/>
                        <a:t> !=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Različito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Tačno ukoliko su vrednosti u $a i $b različite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</a:t>
                      </a:r>
                      <a:r>
                        <a:rPr lang="sr-Latn-RS" sz="2200" baseline="0" dirty="0" smtClean="0"/>
                        <a:t> &lt;&gt;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Različito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Isti</a:t>
                      </a:r>
                      <a:r>
                        <a:rPr lang="sr-Latn-RS" sz="2200" baseline="0" dirty="0" smtClean="0"/>
                        <a:t> rezultat kao i $a != $b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 &lt;</a:t>
                      </a:r>
                      <a:r>
                        <a:rPr lang="sr-Latn-RS" sz="2200" baseline="0" dirty="0" smtClean="0"/>
                        <a:t>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Manje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Tačno ukoliko</a:t>
                      </a:r>
                      <a:r>
                        <a:rPr lang="sr-Latn-RS" sz="2200" baseline="0" dirty="0" smtClean="0"/>
                        <a:t> je vrenost u $a manja od vrednisti u $b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 &gt;</a:t>
                      </a:r>
                      <a:r>
                        <a:rPr lang="sr-Latn-RS" sz="2200" baseline="0" dirty="0" smtClean="0"/>
                        <a:t>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Veće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Tačno</a:t>
                      </a:r>
                      <a:r>
                        <a:rPr lang="sr-Latn-RS" sz="2200" baseline="0" dirty="0" smtClean="0"/>
                        <a:t> ukoliko je vrednost u $a veća od vrednosti u $b</a:t>
                      </a:r>
                      <a:endParaRPr lang="en-US" sz="2200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 &lt;=</a:t>
                      </a:r>
                      <a:r>
                        <a:rPr lang="sr-Latn-RS" sz="2200" baseline="0" dirty="0" smtClean="0"/>
                        <a:t>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Manje ili jednako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Tačno</a:t>
                      </a:r>
                      <a:r>
                        <a:rPr lang="sr-Latn-RS" sz="2200" baseline="0" dirty="0" smtClean="0"/>
                        <a:t> ukoliko je vrednost u $a manja ili jednaka vrednosti koja je u $b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$a &gt;=</a:t>
                      </a:r>
                      <a:r>
                        <a:rPr lang="sr-Latn-RS" sz="2200" baseline="0" dirty="0" smtClean="0"/>
                        <a:t> $b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Veće ili jednako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Tačno ukoliko</a:t>
                      </a:r>
                      <a:r>
                        <a:rPr lang="sr-Latn-RS" sz="2200" baseline="0" dirty="0" smtClean="0"/>
                        <a:t> je vrednost u $a veća ili jednaka vrednosti koja je u $b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62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7"/>
            </a:pPr>
            <a:r>
              <a:rPr lang="sr-Latn-RS" sz="2800" dirty="0" smtClean="0"/>
              <a:t>Na osnovu unetog broja poena ispitati koju ocenu profesor treba da upiše učeniku. Učenik je položio ispit ukoliko ima više od 50 poena, u suprotnom je pao ispit. </a:t>
            </a:r>
            <a:br>
              <a:rPr lang="sr-Latn-RS" sz="2800" dirty="0" smtClean="0"/>
            </a:br>
            <a:r>
              <a:rPr lang="sr-Latn-RS" sz="2800" dirty="0" smtClean="0"/>
              <a:t>Za više od 50 poena učenik dobija ocenu 6, </a:t>
            </a:r>
            <a:br>
              <a:rPr lang="sr-Latn-RS" sz="2800" dirty="0" smtClean="0"/>
            </a:br>
            <a:r>
              <a:rPr lang="sr-Latn-RS" sz="2800" dirty="0" smtClean="0"/>
              <a:t>za više od 60 poena učenik dobija ocenu 7,</a:t>
            </a:r>
            <a:br>
              <a:rPr lang="sr-Latn-RS" sz="2800" dirty="0" smtClean="0"/>
            </a:br>
            <a:r>
              <a:rPr lang="sr-Latn-RS" sz="2800" dirty="0" smtClean="0"/>
              <a:t>za više od 70 poena učenik dobija ocenu 8, </a:t>
            </a:r>
            <a:br>
              <a:rPr lang="sr-Latn-RS" sz="2800" dirty="0" smtClean="0"/>
            </a:br>
            <a:r>
              <a:rPr lang="sr-Latn-RS" sz="2800" dirty="0" smtClean="0"/>
              <a:t>za više od 80 poena učenik dobija ocenu 9 i </a:t>
            </a:r>
            <a:br>
              <a:rPr lang="sr-Latn-RS" sz="2800" dirty="0" smtClean="0"/>
            </a:br>
            <a:r>
              <a:rPr lang="sr-Latn-RS" sz="2800" dirty="0" smtClean="0"/>
              <a:t>za više od 90 poena učenik dobija ocenu 10.</a:t>
            </a:r>
          </a:p>
          <a:p>
            <a:pPr marL="571500" indent="-457200">
              <a:buFont typeface="+mj-lt"/>
              <a:buAutoNum type="arabicPeriod" startAt="7"/>
            </a:pPr>
            <a:r>
              <a:rPr lang="sr-Latn-RS" sz="2800" dirty="0" smtClean="0"/>
              <a:t>Preuzeti koji je dan u nedelji sa računara i ispitati da li je to radni dan ili je u pitanju vikend.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81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0010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9"/>
            </a:pPr>
            <a:r>
              <a:rPr lang="sr-Latn-RS" sz="3000" dirty="0" smtClean="0"/>
              <a:t>Za vreme preuzeto sa računara ispisati </a:t>
            </a:r>
            <a:br>
              <a:rPr lang="sr-Latn-RS" sz="3000" dirty="0" smtClean="0"/>
            </a:br>
            <a:r>
              <a:rPr lang="sr-Latn-RS" sz="3000" b="1" i="1" dirty="0" smtClean="0"/>
              <a:t>dobro jutro </a:t>
            </a:r>
            <a:r>
              <a:rPr lang="sr-Latn-RS" sz="3000" dirty="0" smtClean="0"/>
              <a:t>za vreme manje od 12 sati ujutru, </a:t>
            </a:r>
            <a:r>
              <a:rPr lang="sr-Latn-RS" sz="3000" dirty="0"/>
              <a:t/>
            </a:r>
            <a:br>
              <a:rPr lang="sr-Latn-RS" sz="3000" dirty="0"/>
            </a:br>
            <a:r>
              <a:rPr lang="sr-Latn-RS" sz="3000" b="1" i="1" dirty="0" smtClean="0"/>
              <a:t>dobar dan </a:t>
            </a:r>
            <a:r>
              <a:rPr lang="sr-Latn-RS" sz="3000" dirty="0" smtClean="0"/>
              <a:t>za vreme manje od 18 sati popodne i u ostalim slučajevima ispisati </a:t>
            </a:r>
            <a:r>
              <a:rPr lang="sr-Latn-RS" sz="3000" b="1" i="1" dirty="0" smtClean="0"/>
              <a:t>dobro veče</a:t>
            </a:r>
            <a:r>
              <a:rPr lang="sr-Latn-RS" sz="3000" dirty="0" smtClean="0"/>
              <a:t>.</a:t>
            </a:r>
          </a:p>
          <a:p>
            <a:pPr marL="628650" indent="-514350">
              <a:buFont typeface="+mj-lt"/>
              <a:buAutoNum type="arabicPeriod" startAt="9"/>
            </a:pPr>
            <a:r>
              <a:rPr lang="sr-Latn-RS" sz="3000" dirty="0" smtClean="0"/>
              <a:t>Uporediti dva uneta datuma i ispisati koji od njih je raniji.</a:t>
            </a:r>
          </a:p>
          <a:p>
            <a:pPr marL="628650" indent="-514350">
              <a:buFont typeface="+mj-lt"/>
              <a:buAutoNum type="arabicPeriod" startAt="9"/>
            </a:pPr>
            <a:r>
              <a:rPr lang="sr-Latn-RS" sz="3000" dirty="0" smtClean="0"/>
              <a:t>Radno vreme jedne programerske firme je od 9h do 17h. Preuzeti vreme sa računara i ispitati da li u to vreme firma radi ili ne radi.</a:t>
            </a:r>
          </a:p>
        </p:txBody>
      </p:sp>
    </p:spTree>
    <p:extLst>
      <p:ext uri="{BB962C8B-B14F-4D97-AF65-F5344CB8AC3E}">
        <p14:creationId xmlns:p14="http://schemas.microsoft.com/office/powerpoint/2010/main" val="362573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1534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12"/>
            </a:pPr>
            <a:r>
              <a:rPr lang="sr-Latn-RS" sz="3200" dirty="0"/>
              <a:t>Za unet početak i kraj radnog vremena dva lekara ispisati DA ukoliko se njihove smene preklapaju, u suprotnom ispisati NE.</a:t>
            </a:r>
          </a:p>
          <a:p>
            <a:pPr marL="628650" indent="-514350">
              <a:buFont typeface="+mj-lt"/>
              <a:buAutoNum type="arabicPeriod" startAt="12"/>
            </a:pPr>
            <a:r>
              <a:rPr lang="en-US" sz="3200" dirty="0" err="1" smtClean="0"/>
              <a:t>Za</a:t>
            </a:r>
            <a:r>
              <a:rPr lang="en-US" sz="3200" dirty="0" smtClean="0"/>
              <a:t> </a:t>
            </a:r>
            <a:r>
              <a:rPr lang="en-US" sz="3200" dirty="0" err="1" smtClean="0"/>
              <a:t>uneti</a:t>
            </a:r>
            <a:r>
              <a:rPr lang="en-US" sz="3200" dirty="0" smtClean="0"/>
              <a:t> </a:t>
            </a:r>
            <a:r>
              <a:rPr lang="en-US" sz="3200" dirty="0" err="1" smtClean="0"/>
              <a:t>broj</a:t>
            </a:r>
            <a:r>
              <a:rPr lang="en-US" sz="3200" dirty="0" smtClean="0"/>
              <a:t> </a:t>
            </a:r>
            <a:r>
              <a:rPr lang="en-US" sz="3200" dirty="0" err="1" smtClean="0"/>
              <a:t>ispitati</a:t>
            </a:r>
            <a:r>
              <a:rPr lang="en-US" sz="3200" dirty="0" smtClean="0"/>
              <a:t> da li je </a:t>
            </a:r>
            <a:r>
              <a:rPr lang="en-US" sz="3200" dirty="0" err="1" smtClean="0"/>
              <a:t>paran</a:t>
            </a:r>
            <a:r>
              <a:rPr lang="en-US" sz="3200" dirty="0" smtClean="0"/>
              <a:t> </a:t>
            </a:r>
            <a:r>
              <a:rPr lang="en-US" sz="3200" dirty="0" err="1" smtClean="0"/>
              <a:t>ili</a:t>
            </a:r>
            <a:r>
              <a:rPr lang="en-US" sz="3200" dirty="0" smtClean="0"/>
              <a:t> </a:t>
            </a:r>
            <a:r>
              <a:rPr lang="sr-Latn-RS" sz="3200" dirty="0" smtClean="0"/>
              <a:t>nije</a:t>
            </a:r>
            <a:r>
              <a:rPr lang="en-US" sz="3200" dirty="0" smtClean="0"/>
              <a:t>.</a:t>
            </a:r>
            <a:endParaRPr lang="sr-Latn-RS" sz="3200" dirty="0" smtClean="0"/>
          </a:p>
          <a:p>
            <a:pPr marL="628650" indent="-514350">
              <a:buFont typeface="+mj-lt"/>
              <a:buAutoNum type="arabicPeriod" startAt="12"/>
            </a:pPr>
            <a:r>
              <a:rPr lang="sr-Latn-RS" sz="3200" dirty="0" smtClean="0"/>
              <a:t>Za uneti broj ispisati da li je deljiv sa 3 ili ne.</a:t>
            </a:r>
          </a:p>
          <a:p>
            <a:pPr marL="628650" indent="-514350">
              <a:buFont typeface="+mj-lt"/>
              <a:buAutoNum type="arabicPeriod" startAt="12"/>
            </a:pPr>
            <a:r>
              <a:rPr lang="sr-Latn-RS" sz="3200" dirty="0" smtClean="0"/>
              <a:t>Za dva uneta broja, od većeg učitanog broja oduzeti manji i rezultat ispisati na ekranu.</a:t>
            </a:r>
          </a:p>
        </p:txBody>
      </p:sp>
    </p:spTree>
    <p:extLst>
      <p:ext uri="{BB962C8B-B14F-4D97-AF65-F5344CB8AC3E}">
        <p14:creationId xmlns:p14="http://schemas.microsoft.com/office/powerpoint/2010/main" val="732086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8486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16"/>
            </a:pPr>
            <a:r>
              <a:rPr lang="sr-Latn-RS" sz="3200" dirty="0" smtClean="0"/>
              <a:t>Za </a:t>
            </a:r>
            <a:r>
              <a:rPr lang="sr-Latn-RS" sz="3200" dirty="0"/>
              <a:t>uneti broj ispitati da li je on manji ili veći od nule. Ukoliko je manji ili jednak nuli ispisati njegov prethodnik, a ukoliko je veći od nule ispisati njegov sledbenik</a:t>
            </a:r>
            <a:r>
              <a:rPr lang="sr-Latn-RS" sz="3200" dirty="0" smtClean="0"/>
              <a:t>.</a:t>
            </a:r>
          </a:p>
          <a:p>
            <a:pPr marL="628650" indent="-514350">
              <a:buFont typeface="+mj-lt"/>
              <a:buAutoNum type="arabicPeriod" startAt="16"/>
            </a:pPr>
            <a:r>
              <a:rPr lang="en-US" sz="3200" dirty="0" err="1"/>
              <a:t>Za</a:t>
            </a:r>
            <a:r>
              <a:rPr lang="en-US" sz="3200" dirty="0"/>
              <a:t> tri </a:t>
            </a:r>
            <a:r>
              <a:rPr lang="en-US" sz="3200" dirty="0" err="1"/>
              <a:t>uneta</a:t>
            </a:r>
            <a:r>
              <a:rPr lang="en-US" sz="3200" dirty="0"/>
              <a:t> </a:t>
            </a:r>
            <a:r>
              <a:rPr lang="en-US" sz="3200" dirty="0" err="1"/>
              <a:t>broja</a:t>
            </a:r>
            <a:r>
              <a:rPr lang="en-US" sz="3200" dirty="0"/>
              <a:t> </a:t>
            </a:r>
            <a:r>
              <a:rPr lang="en-US" sz="3200" dirty="0" err="1"/>
              <a:t>ispisati</a:t>
            </a:r>
            <a:r>
              <a:rPr lang="en-US" sz="3200" dirty="0"/>
              <a:t> </a:t>
            </a:r>
            <a:r>
              <a:rPr lang="en-US" sz="3200" dirty="0" err="1"/>
              <a:t>koji</a:t>
            </a:r>
            <a:r>
              <a:rPr lang="en-US" sz="3200" dirty="0"/>
              <a:t> od </a:t>
            </a:r>
            <a:r>
              <a:rPr lang="en-US" sz="3200" dirty="0" err="1"/>
              <a:t>njih</a:t>
            </a:r>
            <a:r>
              <a:rPr lang="en-US" sz="3200" dirty="0"/>
              <a:t> ne </a:t>
            </a:r>
            <a:r>
              <a:rPr lang="en-US" sz="3200" dirty="0" err="1"/>
              <a:t>najve</a:t>
            </a:r>
            <a:r>
              <a:rPr lang="sr-Latn-RS" sz="3200" dirty="0"/>
              <a:t>ći, koji od njih je srednji, a koji od nih je najmanji. </a:t>
            </a:r>
            <a:endParaRPr lang="sr-Latn-RS" sz="3200" b="1" dirty="0" smtClean="0"/>
          </a:p>
          <a:p>
            <a:pPr marL="628650" indent="-514350">
              <a:buFont typeface="+mj-lt"/>
              <a:buAutoNum type="arabicPeriod" startAt="16"/>
            </a:pPr>
            <a:r>
              <a:rPr lang="sr-Latn-RS" sz="3200" dirty="0" smtClean="0"/>
              <a:t>Za učitani broj ispitati da li je ceo.</a:t>
            </a: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422131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sr-Latn-RS" dirty="0" smtClean="0"/>
              <a:t>Ugnježdeno grananje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2592056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sr-Latn-RS" sz="3000" dirty="0"/>
              <a:t>if (USLOV)</a:t>
            </a:r>
          </a:p>
          <a:p>
            <a:pPr marL="114300" indent="0">
              <a:buNone/>
            </a:pPr>
            <a:r>
              <a:rPr lang="en-US" sz="3000" dirty="0" smtClean="0"/>
              <a:t>{</a:t>
            </a:r>
            <a:endParaRPr lang="en-US" sz="3000" dirty="0"/>
          </a:p>
          <a:p>
            <a:pPr marL="114300" indent="0">
              <a:buNone/>
            </a:pPr>
            <a:r>
              <a:rPr lang="en-US" sz="3000" dirty="0"/>
              <a:t>	if(USLOV)</a:t>
            </a:r>
            <a:br>
              <a:rPr lang="en-US" sz="3000" dirty="0"/>
            </a:br>
            <a:r>
              <a:rPr lang="en-US" sz="3000" dirty="0"/>
              <a:t>	{</a:t>
            </a:r>
          </a:p>
          <a:p>
            <a:pPr marL="114300" indent="0">
              <a:buNone/>
            </a:pPr>
            <a:r>
              <a:rPr lang="en-US" sz="3000" dirty="0"/>
              <a:t>	          …</a:t>
            </a:r>
          </a:p>
          <a:p>
            <a:pPr marL="114300" indent="0">
              <a:buNone/>
            </a:pPr>
            <a:r>
              <a:rPr lang="en-US" sz="3000" dirty="0"/>
              <a:t>	}</a:t>
            </a:r>
          </a:p>
          <a:p>
            <a:pPr marL="114300" indent="0">
              <a:buNone/>
            </a:pPr>
            <a:r>
              <a:rPr lang="en-US" sz="3000" dirty="0"/>
              <a:t>	else</a:t>
            </a:r>
            <a:br>
              <a:rPr lang="en-US" sz="3000" dirty="0"/>
            </a:br>
            <a:r>
              <a:rPr lang="en-US" sz="3000" dirty="0"/>
              <a:t>	{</a:t>
            </a:r>
          </a:p>
          <a:p>
            <a:pPr marL="114300" indent="0">
              <a:buNone/>
            </a:pPr>
            <a:r>
              <a:rPr lang="en-US" sz="3000" dirty="0"/>
              <a:t>	          ….</a:t>
            </a:r>
          </a:p>
          <a:p>
            <a:pPr marL="114300" indent="0">
              <a:buNone/>
            </a:pPr>
            <a:r>
              <a:rPr lang="en-US" sz="3000" dirty="0"/>
              <a:t>	}</a:t>
            </a:r>
          </a:p>
          <a:p>
            <a:pPr marL="114300" indent="0">
              <a:buNone/>
            </a:pPr>
            <a:r>
              <a:rPr lang="en-US" sz="3000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8491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Ugnje</a:t>
            </a:r>
            <a:r>
              <a:rPr lang="sr-Latn-RS" dirty="0" smtClean="0"/>
              <a:t>ždeno grananje -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Napraviti program koji za uneti pol i broj godina korisnika ispisuje da li je korisnik muškarac ili žena i da li je punoletan</a:t>
            </a:r>
          </a:p>
          <a:p>
            <a:pPr marL="11430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95403"/>
              </p:ext>
            </p:extLst>
          </p:nvPr>
        </p:nvGraphicFramePr>
        <p:xfrm>
          <a:off x="228600" y="2590800"/>
          <a:ext cx="8001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/>
                <a:gridCol w="4000500"/>
              </a:tblGrid>
              <a:tr h="411480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sr-Latn-RS" sz="2000" dirty="0" smtClean="0"/>
                        <a:t>if </a:t>
                      </a:r>
                      <a:r>
                        <a:rPr lang="en-US" sz="2000" dirty="0" smtClean="0"/>
                        <a:t>(</a:t>
                      </a:r>
                      <a:r>
                        <a:rPr lang="sr-Latn-RS" sz="2000" dirty="0" smtClean="0"/>
                        <a:t>$pol == “m“</a:t>
                      </a:r>
                      <a:r>
                        <a:rPr lang="en-US" sz="2000" dirty="0" smtClean="0"/>
                        <a:t>) 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{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sr-Latn-RS" sz="2000" dirty="0" smtClean="0"/>
                        <a:t>if </a:t>
                      </a:r>
                      <a:r>
                        <a:rPr lang="en-US" sz="2000" dirty="0" smtClean="0"/>
                        <a:t>(</a:t>
                      </a:r>
                      <a:r>
                        <a:rPr lang="sr-Latn-RS" sz="2000" dirty="0" smtClean="0"/>
                        <a:t>$godine </a:t>
                      </a:r>
                      <a:r>
                        <a:rPr lang="en-US" sz="2000" dirty="0" smtClean="0"/>
                        <a:t>&gt;= 18) 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	echo “Mu</a:t>
                      </a:r>
                      <a:r>
                        <a:rPr lang="sr-Latn-RS" sz="2000" dirty="0" smtClean="0"/>
                        <a:t>š</a:t>
                      </a:r>
                      <a:r>
                        <a:rPr lang="en-US" sz="2000" dirty="0" err="1" smtClean="0"/>
                        <a:t>ko</a:t>
                      </a:r>
                      <a:r>
                        <a:rPr lang="sr-Latn-RS" sz="2000" dirty="0" smtClean="0"/>
                        <a:t> punoletan</a:t>
                      </a:r>
                      <a:r>
                        <a:rPr lang="en-US" sz="2000" dirty="0" smtClean="0"/>
                        <a:t>”;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	echo “Mu</a:t>
                      </a:r>
                      <a:r>
                        <a:rPr lang="sr-Latn-RS" sz="2000" dirty="0" smtClean="0"/>
                        <a:t>š</a:t>
                      </a:r>
                      <a:r>
                        <a:rPr lang="en-US" sz="2000" dirty="0" err="1" smtClean="0"/>
                        <a:t>ko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maloletan</a:t>
                      </a:r>
                      <a:r>
                        <a:rPr lang="en-US" sz="2000" dirty="0" smtClean="0"/>
                        <a:t>”;</a:t>
                      </a:r>
                      <a:br>
                        <a:rPr lang="en-US" sz="2000" dirty="0" smtClean="0"/>
                      </a:b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}</a:t>
                      </a:r>
                      <a:endParaRPr lang="sr-Latn-RS" sz="2000" dirty="0" smtClean="0"/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else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{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sr-Latn-RS" sz="2000" dirty="0" smtClean="0"/>
                        <a:t>if </a:t>
                      </a:r>
                      <a:r>
                        <a:rPr lang="en-US" sz="2000" dirty="0" smtClean="0"/>
                        <a:t>(</a:t>
                      </a:r>
                      <a:r>
                        <a:rPr lang="sr-Latn-RS" sz="2000" dirty="0" smtClean="0"/>
                        <a:t>$godine </a:t>
                      </a:r>
                      <a:r>
                        <a:rPr lang="en-US" sz="2000" dirty="0" smtClean="0"/>
                        <a:t>&gt;= 18) 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	echo “</a:t>
                      </a:r>
                      <a:r>
                        <a:rPr lang="sr-Latn-RS" sz="2000" dirty="0" smtClean="0"/>
                        <a:t>Žena, punoletna</a:t>
                      </a:r>
                      <a:r>
                        <a:rPr lang="sr-Latn-RS" sz="2000" baseline="0" dirty="0" smtClean="0"/>
                        <a:t>“</a:t>
                      </a:r>
                      <a:r>
                        <a:rPr lang="en-US" sz="2000" dirty="0" smtClean="0"/>
                        <a:t>;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</a:t>
                      </a:r>
                      <a:r>
                        <a:rPr lang="en-US" sz="2000" dirty="0" smtClean="0"/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	echo “</a:t>
                      </a:r>
                      <a:r>
                        <a:rPr lang="sr-Latn-RS" sz="2000" dirty="0" smtClean="0"/>
                        <a:t>Žena,</a:t>
                      </a:r>
                      <a:r>
                        <a:rPr lang="sr-Latn-RS" sz="2000" baseline="0" dirty="0" smtClean="0"/>
                        <a:t> maloletna</a:t>
                      </a:r>
                      <a:r>
                        <a:rPr lang="en-US" sz="2000" dirty="0" smtClean="0"/>
                        <a:t>”;</a:t>
                      </a:r>
                      <a:br>
                        <a:rPr lang="en-US" sz="2000" dirty="0" smtClean="0"/>
                      </a:br>
                      <a:r>
                        <a:rPr lang="en-US" sz="2000" baseline="0" dirty="0" smtClean="0"/>
                        <a:t>    </a:t>
                      </a: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}</a:t>
                      </a:r>
                      <a:endParaRPr lang="sr-Latn-R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089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>
            <a:noAutofit/>
          </a:bodyPr>
          <a:lstStyle/>
          <a:p>
            <a:pPr marL="628650" indent="-514350">
              <a:buFont typeface="+mj-lt"/>
              <a:buAutoNum type="arabicPeriod" startAt="19"/>
            </a:pPr>
            <a:r>
              <a:rPr lang="en-US" sz="3000" dirty="0" err="1"/>
              <a:t>Za</a:t>
            </a:r>
            <a:r>
              <a:rPr lang="en-US" sz="3000" dirty="0"/>
              <a:t> tri </a:t>
            </a:r>
            <a:r>
              <a:rPr lang="en-US" sz="3000" dirty="0" err="1"/>
              <a:t>uneta</a:t>
            </a:r>
            <a:r>
              <a:rPr lang="en-US" sz="3000" dirty="0"/>
              <a:t> </a:t>
            </a:r>
            <a:r>
              <a:rPr lang="en-US" sz="3000" dirty="0" err="1"/>
              <a:t>broja</a:t>
            </a:r>
            <a:r>
              <a:rPr lang="en-US" sz="3000" dirty="0"/>
              <a:t> </a:t>
            </a:r>
            <a:r>
              <a:rPr lang="en-US" sz="3000" dirty="0" err="1"/>
              <a:t>ispisati</a:t>
            </a:r>
            <a:r>
              <a:rPr lang="en-US" sz="3000" dirty="0"/>
              <a:t> </a:t>
            </a:r>
            <a:r>
              <a:rPr lang="en-US" sz="3000" dirty="0" err="1"/>
              <a:t>koji</a:t>
            </a:r>
            <a:r>
              <a:rPr lang="en-US" sz="3000" dirty="0"/>
              <a:t> od </a:t>
            </a:r>
            <a:r>
              <a:rPr lang="en-US" sz="3000" dirty="0" err="1"/>
              <a:t>njih</a:t>
            </a:r>
            <a:r>
              <a:rPr lang="en-US" sz="3000" dirty="0"/>
              <a:t> ne </a:t>
            </a:r>
            <a:r>
              <a:rPr lang="en-US" sz="3000" dirty="0" err="1"/>
              <a:t>najve</a:t>
            </a:r>
            <a:r>
              <a:rPr lang="sr-Latn-RS" sz="3000" dirty="0"/>
              <a:t>ći, koji od njih je srednji, a koji od nih je najmanji</a:t>
            </a:r>
            <a:r>
              <a:rPr lang="sr-Latn-RS" sz="3000" dirty="0" smtClean="0"/>
              <a:t>.</a:t>
            </a:r>
          </a:p>
          <a:p>
            <a:pPr marL="628650" indent="-514350">
              <a:buFont typeface="+mj-lt"/>
              <a:buAutoNum type="arabicPeriod" startAt="19"/>
            </a:pPr>
            <a:r>
              <a:rPr lang="sr-Latn-RS" sz="3000" dirty="0" smtClean="0"/>
              <a:t>Učitati dva cela broja i ispitati da li je veći od njih paran. </a:t>
            </a:r>
            <a:endParaRPr lang="sr-Latn-RS" sz="3000" dirty="0"/>
          </a:p>
        </p:txBody>
      </p:sp>
    </p:spTree>
    <p:extLst>
      <p:ext uri="{BB962C8B-B14F-4D97-AF65-F5344CB8AC3E}">
        <p14:creationId xmlns:p14="http://schemas.microsoft.com/office/powerpoint/2010/main" val="1324546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Logički operatori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60457"/>
              </p:ext>
            </p:extLst>
          </p:nvPr>
        </p:nvGraphicFramePr>
        <p:xfrm>
          <a:off x="381001" y="1524000"/>
          <a:ext cx="7883502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960183"/>
                <a:gridCol w="532312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Primer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Naziv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Rezultat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a </a:t>
                      </a:r>
                      <a:r>
                        <a:rPr lang="sr-Latn-RS" sz="2500" b="1" dirty="0" smtClean="0"/>
                        <a:t>and</a:t>
                      </a:r>
                      <a:r>
                        <a:rPr lang="sr-Latn-RS" sz="2500" baseline="0" dirty="0" smtClean="0"/>
                        <a:t> 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and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baseline="0" dirty="0" smtClean="0"/>
                        <a:t>Tačno ukoliko su i a i b </a:t>
                      </a:r>
                      <a:r>
                        <a:rPr lang="en-US" sz="2500" baseline="0" dirty="0" smtClean="0"/>
                        <a:t>ta</a:t>
                      </a:r>
                      <a:r>
                        <a:rPr lang="sr-Latn-RS" sz="2500" baseline="0" dirty="0" smtClean="0"/>
                        <a:t>čni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a</a:t>
                      </a:r>
                      <a:r>
                        <a:rPr lang="sr-Latn-RS" sz="2500" baseline="0" dirty="0" smtClean="0"/>
                        <a:t> </a:t>
                      </a:r>
                      <a:r>
                        <a:rPr lang="sr-Latn-RS" sz="2500" b="1" baseline="0" dirty="0" smtClean="0"/>
                        <a:t>&amp;&amp;</a:t>
                      </a:r>
                      <a:r>
                        <a:rPr lang="sr-Latn-RS" sz="2500" baseline="0" dirty="0" smtClean="0"/>
                        <a:t> 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and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Isto</a:t>
                      </a:r>
                      <a:r>
                        <a:rPr lang="sr-Latn-RS" sz="2500" baseline="0" dirty="0" smtClean="0"/>
                        <a:t> kao i a and b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a</a:t>
                      </a:r>
                      <a:r>
                        <a:rPr lang="sr-Latn-RS" sz="2500" baseline="0" dirty="0" smtClean="0"/>
                        <a:t> </a:t>
                      </a:r>
                      <a:r>
                        <a:rPr lang="sr-Latn-RS" sz="2500" b="1" baseline="0" dirty="0" smtClean="0"/>
                        <a:t>or</a:t>
                      </a:r>
                      <a:r>
                        <a:rPr lang="sr-Latn-RS" sz="2500" baseline="0" dirty="0" smtClean="0"/>
                        <a:t> 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or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Tačno</a:t>
                      </a:r>
                      <a:r>
                        <a:rPr lang="sr-Latn-RS" sz="2500" baseline="0" dirty="0" smtClean="0"/>
                        <a:t> ukoliko je bar jedan od $a i $b tačan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z="2500" dirty="0" smtClean="0"/>
                        <a:t>a </a:t>
                      </a:r>
                      <a:r>
                        <a:rPr lang="en-US" sz="2500" b="1" dirty="0" smtClean="0"/>
                        <a:t>||</a:t>
                      </a:r>
                      <a:r>
                        <a:rPr lang="sr-Latn-RS" sz="2500" baseline="0" dirty="0" smtClean="0"/>
                        <a:t> 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Isto kao i $a or $b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!</a:t>
                      </a:r>
                      <a:r>
                        <a:rPr lang="en-US" sz="2500" dirty="0" smtClean="0"/>
                        <a:t> </a:t>
                      </a:r>
                      <a:r>
                        <a:rPr lang="sr-Latn-RS" sz="2500" dirty="0" smtClean="0"/>
                        <a:t>a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not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Tačno</a:t>
                      </a:r>
                      <a:r>
                        <a:rPr lang="sr-Latn-RS" sz="2500" baseline="0" dirty="0" smtClean="0"/>
                        <a:t> ukoliko $a nije tačno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334000"/>
            <a:ext cx="3372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000" b="1" i="1" dirty="0" smtClean="0"/>
              <a:t>Gde su a i b su izrazi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4230791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Primena logičkih operatora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581400" cy="4800600"/>
          </a:xfrm>
        </p:spPr>
        <p:txBody>
          <a:bodyPr>
            <a:normAutofit/>
          </a:bodyPr>
          <a:lstStyle/>
          <a:p>
            <a:r>
              <a:rPr lang="sr-Latn-RS" dirty="0" smtClean="0"/>
              <a:t>Napraviti program koji za uneti pol i broj godina korisnika ispisuje da li je korisnik muškarac ili žena i da li je punoletan</a:t>
            </a:r>
          </a:p>
          <a:p>
            <a:pPr marL="11430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33193"/>
              </p:ext>
            </p:extLst>
          </p:nvPr>
        </p:nvGraphicFramePr>
        <p:xfrm>
          <a:off x="3886200" y="1219200"/>
          <a:ext cx="7239000" cy="618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7629"/>
                <a:gridCol w="3171371"/>
              </a:tblGrid>
              <a:tr h="618744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sr-Latn-RS" sz="2000" dirty="0" smtClean="0"/>
                        <a:t>if </a:t>
                      </a:r>
                      <a:r>
                        <a:rPr lang="en-US" sz="2000" dirty="0" smtClean="0"/>
                        <a:t>(</a:t>
                      </a:r>
                      <a:r>
                        <a:rPr lang="sr-Latn-RS" sz="2000" dirty="0" smtClean="0"/>
                        <a:t>$pol == “m“ and </a:t>
                      </a:r>
                      <a:r>
                        <a:rPr lang="en-US" sz="2000" dirty="0" smtClean="0"/>
                        <a:t>  g</a:t>
                      </a:r>
                      <a:r>
                        <a:rPr lang="sr-Latn-RS" sz="2000" dirty="0" smtClean="0"/>
                        <a:t>odine</a:t>
                      </a:r>
                      <a:r>
                        <a:rPr lang="en-US" sz="2000" dirty="0" smtClean="0"/>
                        <a:t>&gt;= 18) 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{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echo “Mu</a:t>
                      </a:r>
                      <a:r>
                        <a:rPr lang="sr-Latn-RS" sz="2000" dirty="0" smtClean="0"/>
                        <a:t>š</a:t>
                      </a:r>
                      <a:r>
                        <a:rPr lang="en-US" sz="2000" dirty="0" err="1" smtClean="0"/>
                        <a:t>ko</a:t>
                      </a:r>
                      <a:r>
                        <a:rPr lang="sr-Latn-RS" sz="2000" dirty="0" smtClean="0"/>
                        <a:t> punoletan</a:t>
                      </a:r>
                      <a:r>
                        <a:rPr lang="en-US" sz="2000" dirty="0" smtClean="0"/>
                        <a:t>”;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}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sr-Latn-RS" sz="2000" dirty="0" smtClean="0"/>
                        <a:t>elseif </a:t>
                      </a:r>
                      <a:r>
                        <a:rPr lang="en-US" sz="2000" dirty="0" smtClean="0"/>
                        <a:t>(</a:t>
                      </a:r>
                      <a:r>
                        <a:rPr lang="sr-Latn-RS" sz="2000" dirty="0" smtClean="0"/>
                        <a:t>$pol == “</a:t>
                      </a:r>
                      <a:r>
                        <a:rPr lang="en-US" sz="2000" dirty="0" smtClean="0"/>
                        <a:t>m</a:t>
                      </a:r>
                      <a:r>
                        <a:rPr lang="sr-Latn-RS" sz="2000" dirty="0" smtClean="0"/>
                        <a:t>“ and </a:t>
                      </a:r>
                      <a:r>
                        <a:rPr lang="en-US" sz="2000" dirty="0" smtClean="0"/>
                        <a:t> </a:t>
                      </a:r>
                      <a:r>
                        <a:rPr lang="sr-Latn-RS" sz="2000" dirty="0" smtClean="0"/>
                        <a:t>godine</a:t>
                      </a:r>
                      <a:r>
                        <a:rPr lang="en-US" sz="2000" dirty="0" smtClean="0"/>
                        <a:t>&lt;18) 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{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echo “Mu</a:t>
                      </a:r>
                      <a:r>
                        <a:rPr lang="sr-Latn-RS" sz="2000" dirty="0" smtClean="0"/>
                        <a:t>š</a:t>
                      </a:r>
                      <a:r>
                        <a:rPr lang="en-US" sz="2000" dirty="0" err="1" smtClean="0"/>
                        <a:t>ko</a:t>
                      </a:r>
                      <a:r>
                        <a:rPr lang="sr-Latn-RS" sz="2000" dirty="0" smtClean="0"/>
                        <a:t> </a:t>
                      </a:r>
                      <a:r>
                        <a:rPr lang="en-US" sz="2000" dirty="0" err="1" smtClean="0"/>
                        <a:t>maloletan</a:t>
                      </a:r>
                      <a:r>
                        <a:rPr lang="en-US" sz="2000" dirty="0" smtClean="0"/>
                        <a:t>”;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sr-Latn-RS" sz="2000" dirty="0" smtClean="0"/>
                        <a:t>elseif </a:t>
                      </a:r>
                      <a:r>
                        <a:rPr lang="en-US" sz="2000" dirty="0" smtClean="0"/>
                        <a:t>(</a:t>
                      </a:r>
                      <a:r>
                        <a:rPr lang="sr-Latn-RS" sz="2000" dirty="0" smtClean="0"/>
                        <a:t>$pol == “z“ and </a:t>
                      </a:r>
                      <a:r>
                        <a:rPr lang="en-US" sz="2000" dirty="0" smtClean="0"/>
                        <a:t> </a:t>
                      </a:r>
                      <a:r>
                        <a:rPr lang="sr-Latn-RS" sz="2000" dirty="0" smtClean="0"/>
                        <a:t>godine</a:t>
                      </a:r>
                      <a:r>
                        <a:rPr lang="en-US" sz="2000" dirty="0" smtClean="0"/>
                        <a:t>&gt;=18) 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{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echo “</a:t>
                      </a:r>
                      <a:r>
                        <a:rPr lang="en-US" sz="2000" dirty="0" err="1" smtClean="0"/>
                        <a:t>Zensko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err="1" smtClean="0"/>
                        <a:t>punoletan</a:t>
                      </a:r>
                      <a:r>
                        <a:rPr lang="en-US" sz="2000" dirty="0" smtClean="0"/>
                        <a:t>”;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r>
                        <a:rPr lang="sr-Latn-RS" sz="2000" dirty="0" smtClean="0"/>
                        <a:t>else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{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echo “</a:t>
                      </a:r>
                      <a:r>
                        <a:rPr lang="en-US" sz="2000" dirty="0" err="1" smtClean="0"/>
                        <a:t>Zensko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maloletab</a:t>
                      </a:r>
                      <a:r>
                        <a:rPr lang="en-US" sz="2000" dirty="0" smtClean="0"/>
                        <a:t>”;</a:t>
                      </a:r>
                      <a:endParaRPr lang="sr-Latn-RS" sz="2000" dirty="0" smtClean="0"/>
                    </a:p>
                    <a:p>
                      <a:pPr marL="114300" indent="0">
                        <a:buNone/>
                      </a:pPr>
                      <a:r>
                        <a:rPr lang="en-US" sz="2000" dirty="0" smtClean="0"/>
                        <a:t>}</a:t>
                      </a:r>
                    </a:p>
                    <a:p>
                      <a:pPr marL="114300" indent="0">
                        <a:buNone/>
                      </a:pPr>
                      <a:endParaRPr lang="sr-Latn-RS" sz="2000" dirty="0" smtClean="0"/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endParaRPr lang="sr-Latn-R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104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1143000"/>
          </a:xfrm>
        </p:spPr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229600" cy="5410200"/>
          </a:xfrm>
        </p:spPr>
        <p:txBody>
          <a:bodyPr>
            <a:normAutofit/>
          </a:bodyPr>
          <a:lstStyle/>
          <a:p>
            <a:pPr marL="628650" indent="-514350">
              <a:buFont typeface="+mj-lt"/>
              <a:buAutoNum type="arabicParenR" startAt="21"/>
            </a:pPr>
            <a:r>
              <a:rPr lang="sr-Latn-RS" sz="3000" dirty="0" smtClean="0"/>
              <a:t>Naći koji je najveći od tri uneta broja </a:t>
            </a:r>
            <a:br>
              <a:rPr lang="sr-Latn-RS" sz="3000" dirty="0" smtClean="0"/>
            </a:br>
            <a:r>
              <a:rPr lang="sr-Latn-RS" sz="3000" dirty="0" smtClean="0"/>
              <a:t>$a, $b i $c.</a:t>
            </a:r>
          </a:p>
          <a:p>
            <a:pPr marL="571500" indent="-457200">
              <a:buFont typeface="+mj-lt"/>
              <a:buAutoNum type="arabicParenR" startAt="21"/>
            </a:pPr>
            <a:r>
              <a:rPr lang="sr-Latn-RS" sz="3000" dirty="0" smtClean="0"/>
              <a:t>Ispisati na ekranu </a:t>
            </a:r>
            <a:r>
              <a:rPr lang="sr-Latn-RS" sz="3000" i="1" dirty="0" smtClean="0"/>
              <a:t>„ekstremna temperatura“ </a:t>
            </a:r>
            <a:r>
              <a:rPr lang="sr-Latn-RS" sz="3000" dirty="0" smtClean="0"/>
              <a:t>ukoliko je temperatura manja od -15 stepeni Celzijusovih  i veća od 40 stepeni Celzijusovih.</a:t>
            </a:r>
          </a:p>
          <a:p>
            <a:pPr marL="571500" indent="-457200">
              <a:buFont typeface="+mj-lt"/>
              <a:buAutoNum type="arabicParenR" startAt="21"/>
            </a:pPr>
            <a:r>
              <a:rPr lang="sr-Latn-RS" sz="3000" dirty="0" smtClean="0"/>
              <a:t>Ispitati da li je godina prestupna. (Godinu preuzeti sa vremena na Vašem računaru).</a:t>
            </a:r>
            <a:br>
              <a:rPr lang="sr-Latn-RS" sz="3000" dirty="0" smtClean="0"/>
            </a:br>
            <a:r>
              <a:rPr lang="sr-Latn-RS" sz="3000" dirty="0" smtClean="0"/>
              <a:t>Prestupna je ona godina koja je deljiva sa 4, ako nije deljiva sa 100, mada ipak jeste deljiva sa 400.</a:t>
            </a:r>
          </a:p>
        </p:txBody>
      </p:sp>
    </p:spTree>
    <p:extLst>
      <p:ext uri="{BB962C8B-B14F-4D97-AF65-F5344CB8AC3E}">
        <p14:creationId xmlns:p14="http://schemas.microsoft.com/office/powerpoint/2010/main" val="27019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4000" dirty="0" smtClean="0"/>
              <a:t>Ako je uslov tačan (ispunjen), izvršiće se neka naredba (neka akcija).</a:t>
            </a:r>
          </a:p>
          <a:p>
            <a:r>
              <a:rPr lang="sr-Latn-RS" sz="4000" dirty="0" smtClean="0"/>
              <a:t>Kao kod uslovnih rečenica:</a:t>
            </a:r>
            <a:br>
              <a:rPr lang="sr-Latn-RS" sz="4000" dirty="0" smtClean="0"/>
            </a:br>
            <a:r>
              <a:rPr lang="sr-Latn-RS" sz="4000" i="1" dirty="0" smtClean="0"/>
              <a:t>Ako </a:t>
            </a:r>
            <a:r>
              <a:rPr lang="sr-Latn-RS" sz="4000" i="1" dirty="0"/>
              <a:t>sutra ne bude padala kiša održaćemo </a:t>
            </a:r>
            <a:r>
              <a:rPr lang="sr-Latn-RS" sz="4000" i="1" dirty="0" smtClean="0"/>
              <a:t>koncert.</a:t>
            </a:r>
            <a:endParaRPr lang="sr-Latn-RS" sz="4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7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1143000"/>
          </a:xfrm>
        </p:spPr>
        <p:txBody>
          <a:bodyPr/>
          <a:lstStyle/>
          <a:p>
            <a:r>
              <a:rPr lang="sr-Latn-RS" dirty="0" smtClean="0"/>
              <a:t>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229600" cy="5410200"/>
          </a:xfrm>
        </p:spPr>
        <p:txBody>
          <a:bodyPr>
            <a:normAutofit/>
          </a:bodyPr>
          <a:lstStyle/>
          <a:p>
            <a:pPr marL="628650" indent="-514350">
              <a:buFont typeface="+mj-lt"/>
              <a:buAutoNum type="arabicParenR" startAt="24"/>
            </a:pPr>
            <a:r>
              <a:rPr lang="sr-Latn-RS" sz="3000" dirty="0"/>
              <a:t>Za uneto početno i krajnje radno vreme dva lekara, ispitati koliko sati i minuta se njihove smene preklapaju.</a:t>
            </a:r>
          </a:p>
          <a:p>
            <a:pPr marL="571500" indent="-457200">
              <a:buFont typeface="+mj-lt"/>
              <a:buAutoNum type="arabicParenR" startAt="24"/>
            </a:pPr>
            <a:r>
              <a:rPr lang="sr-Latn-RS" sz="3000" dirty="0"/>
              <a:t>Ispitati koji je najveći od tri uneta broja.</a:t>
            </a:r>
            <a:endParaRPr lang="sr-Latn-RS" sz="3200" dirty="0"/>
          </a:p>
          <a:p>
            <a:pPr marL="628650" indent="-514350">
              <a:buFont typeface="+mj-lt"/>
              <a:buAutoNum type="arabicParenR" startAt="24"/>
            </a:pPr>
            <a:r>
              <a:rPr lang="sr-Latn-RS" sz="3000" dirty="0"/>
              <a:t>Jedan butik ima radno vreme od 9h do 20h radnim danima, a vikendom od 10h do 18h. Preuzeti dan i vreme sa računara i ispitati da li je butik trenutno otvoren.</a:t>
            </a:r>
          </a:p>
        </p:txBody>
      </p:sp>
    </p:spTree>
    <p:extLst>
      <p:ext uri="{BB962C8B-B14F-4D97-AF65-F5344CB8AC3E}">
        <p14:creationId xmlns:p14="http://schemas.microsoft.com/office/powerpoint/2010/main" val="25137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4000" dirty="0" smtClean="0"/>
              <a:t>Naredbe grananja omogućuju da se odabere izvršavanje jednog dela programa u zavisnosti od ispunjenja uslova</a:t>
            </a:r>
            <a:endParaRPr lang="sr-Latn-RS" sz="4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2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783890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2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/>
              <a:t>if (USLOV)</a:t>
            </a:r>
            <a:br>
              <a:rPr lang="sr-Latn-RS" sz="4000" dirty="0" smtClean="0"/>
            </a:br>
            <a:r>
              <a:rPr lang="en-US" sz="4000" dirty="0" smtClean="0"/>
              <a:t>{</a:t>
            </a:r>
          </a:p>
          <a:p>
            <a:pPr marL="411480" lvl="1" indent="0">
              <a:buNone/>
            </a:pPr>
            <a:r>
              <a:rPr lang="en-US" sz="4000" dirty="0" smtClean="0"/>
              <a:t>  	</a:t>
            </a:r>
            <a:r>
              <a:rPr lang="en-US" sz="4000" dirty="0" err="1" smtClean="0"/>
              <a:t>Naredba</a:t>
            </a:r>
            <a:r>
              <a:rPr lang="en-US" sz="4000" dirty="0" smtClean="0"/>
              <a:t> </a:t>
            </a:r>
            <a:r>
              <a:rPr lang="en-US" sz="4000" dirty="0" err="1" smtClean="0"/>
              <a:t>koja</a:t>
            </a:r>
            <a:r>
              <a:rPr lang="en-US" sz="4000" dirty="0" smtClean="0"/>
              <a:t> se </a:t>
            </a:r>
            <a:r>
              <a:rPr lang="en-US" sz="4000" dirty="0" err="1" smtClean="0"/>
              <a:t>izvr</a:t>
            </a:r>
            <a:r>
              <a:rPr lang="sr-Latn-RS" sz="4000" dirty="0" smtClean="0"/>
              <a:t>šava ili</a:t>
            </a:r>
          </a:p>
          <a:p>
            <a:pPr marL="411480" lvl="1" indent="0">
              <a:buNone/>
            </a:pPr>
            <a:r>
              <a:rPr lang="sr-Latn-RS" sz="4000" dirty="0"/>
              <a:t> </a:t>
            </a:r>
            <a:r>
              <a:rPr lang="sr-Latn-RS" sz="4000" dirty="0" smtClean="0"/>
              <a:t>    niz naredbi koje treba izvršiti</a:t>
            </a:r>
            <a:endParaRPr lang="en-US" sz="4000" dirty="0" smtClean="0"/>
          </a:p>
          <a:p>
            <a:pPr marL="411480" lvl="1" indent="0">
              <a:buNone/>
            </a:pPr>
            <a:r>
              <a:rPr lang="en-US" sz="4000" dirty="0" smtClean="0"/>
              <a:t>}</a:t>
            </a:r>
            <a:r>
              <a:rPr lang="sr-Latn-R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62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 -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sz="4000" dirty="0" smtClean="0"/>
              <a:t>Ako je $a veće od $b ispisati:</a:t>
            </a:r>
            <a:br>
              <a:rPr lang="sr-Latn-RS" sz="4000" dirty="0" smtClean="0"/>
            </a:br>
            <a:r>
              <a:rPr lang="sr-Latn-RS" sz="4000" dirty="0" smtClean="0"/>
              <a:t> „a je već</a:t>
            </a:r>
            <a:r>
              <a:rPr lang="en-US" sz="4000" dirty="0" smtClean="0"/>
              <a:t>e</a:t>
            </a:r>
            <a:r>
              <a:rPr lang="sr-Latn-RS" sz="4000" dirty="0" smtClean="0"/>
              <a:t> od b“</a:t>
            </a:r>
          </a:p>
          <a:p>
            <a:pPr marL="114300" indent="0">
              <a:buNone/>
            </a:pPr>
            <a:r>
              <a:rPr lang="en-US" sz="4000" dirty="0"/>
              <a:t>&lt;?</a:t>
            </a:r>
            <a:r>
              <a:rPr lang="en-US" sz="4000" dirty="0" err="1" smtClean="0"/>
              <a:t>php</a:t>
            </a:r>
            <a:endParaRPr lang="sr-Latn-RS" sz="4000" dirty="0" smtClean="0"/>
          </a:p>
          <a:p>
            <a:pPr marL="114300" indent="0">
              <a:buNone/>
            </a:pPr>
            <a:r>
              <a:rPr lang="sr-Latn-RS" sz="4000" dirty="0"/>
              <a:t>	</a:t>
            </a:r>
            <a:r>
              <a:rPr lang="sr-Latn-RS" sz="4000" dirty="0" smtClean="0"/>
              <a:t>$a = 5;</a:t>
            </a:r>
          </a:p>
          <a:p>
            <a:pPr marL="114300" indent="0">
              <a:buNone/>
            </a:pPr>
            <a:r>
              <a:rPr lang="sr-Latn-RS" sz="4000" dirty="0"/>
              <a:t>	</a:t>
            </a:r>
            <a:r>
              <a:rPr lang="sr-Latn-RS" sz="4000" dirty="0" smtClean="0"/>
              <a:t>$b = 3;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sr-Latn-RS" sz="4000" dirty="0" smtClean="0"/>
              <a:t>	if ($a &gt; $b) </a:t>
            </a:r>
            <a:endParaRPr lang="en-US" sz="4000" dirty="0" smtClean="0"/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{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echo “a je </a:t>
            </a:r>
            <a:r>
              <a:rPr lang="en-US" sz="4000" dirty="0" err="1" smtClean="0"/>
              <a:t>ve</a:t>
            </a:r>
            <a:r>
              <a:rPr lang="sr-Latn-RS" sz="4000" dirty="0" smtClean="0"/>
              <a:t>će od b</a:t>
            </a:r>
            <a:r>
              <a:rPr lang="en-US" sz="4000" dirty="0" smtClean="0"/>
              <a:t>”</a:t>
            </a:r>
            <a:r>
              <a:rPr lang="sr-Latn-RS" sz="4000" dirty="0"/>
              <a:t>;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}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?&gt;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492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 -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sz="4000" dirty="0" smtClean="0"/>
              <a:t>Ako je $a jednako $b ispisati:</a:t>
            </a:r>
            <a:br>
              <a:rPr lang="sr-Latn-RS" sz="4000" dirty="0" smtClean="0"/>
            </a:br>
            <a:r>
              <a:rPr lang="sr-Latn-RS" sz="4000" dirty="0" smtClean="0"/>
              <a:t> „a i b su jednaki“</a:t>
            </a:r>
          </a:p>
          <a:p>
            <a:pPr marL="114300" indent="0">
              <a:buNone/>
            </a:pPr>
            <a:r>
              <a:rPr lang="en-US" sz="4000" dirty="0"/>
              <a:t>&lt;?</a:t>
            </a:r>
            <a:r>
              <a:rPr lang="en-US" sz="4000" dirty="0" err="1" smtClean="0"/>
              <a:t>php</a:t>
            </a:r>
            <a:endParaRPr lang="sr-Latn-RS" sz="4000" dirty="0" smtClean="0"/>
          </a:p>
          <a:p>
            <a:pPr marL="114300" indent="0">
              <a:buNone/>
            </a:pPr>
            <a:r>
              <a:rPr lang="sr-Latn-RS" sz="4000" dirty="0"/>
              <a:t>	</a:t>
            </a:r>
            <a:r>
              <a:rPr lang="sr-Latn-RS" sz="4000" dirty="0" smtClean="0"/>
              <a:t>$a = 5;</a:t>
            </a:r>
          </a:p>
          <a:p>
            <a:pPr marL="114300" indent="0">
              <a:buNone/>
            </a:pPr>
            <a:r>
              <a:rPr lang="sr-Latn-RS" sz="4000" dirty="0"/>
              <a:t>	</a:t>
            </a:r>
            <a:r>
              <a:rPr lang="sr-Latn-RS" sz="4000" dirty="0" smtClean="0"/>
              <a:t>$b = 5;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sr-Latn-RS" sz="4000" dirty="0" smtClean="0"/>
              <a:t>	if ($a == $b) </a:t>
            </a:r>
            <a:endParaRPr lang="en-US" sz="4000" dirty="0" smtClean="0"/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{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echo “a </a:t>
            </a:r>
            <a:r>
              <a:rPr lang="sr-Latn-RS" sz="4000" dirty="0" smtClean="0"/>
              <a:t>i b su jednaki</a:t>
            </a:r>
            <a:r>
              <a:rPr lang="en-US" sz="4000" dirty="0" smtClean="0"/>
              <a:t>”</a:t>
            </a:r>
            <a:r>
              <a:rPr lang="sr-Latn-RS" sz="4000" dirty="0"/>
              <a:t>;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}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?&gt;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82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IF – naredba grananja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752600"/>
            <a:ext cx="759266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937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890</TotalTime>
  <Words>1319</Words>
  <Application>Microsoft Office PowerPoint</Application>
  <PresentationFormat>On-screen Show (4:3)</PresentationFormat>
  <Paragraphs>280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IF NAREDBA  GRANANJA</vt:lpstr>
      <vt:lpstr>Operatori poređenja</vt:lpstr>
      <vt:lpstr>IF – naredba grananja</vt:lpstr>
      <vt:lpstr>IF – naredba grananja</vt:lpstr>
      <vt:lpstr>IF – naredba grananja</vt:lpstr>
      <vt:lpstr>IF – naredba grananja</vt:lpstr>
      <vt:lpstr>IF – naredba grananja - primer</vt:lpstr>
      <vt:lpstr>IF – naredba grananja - primer</vt:lpstr>
      <vt:lpstr>IF – naredba grananja</vt:lpstr>
      <vt:lpstr>IF – naredba grananja</vt:lpstr>
      <vt:lpstr>IF – naredba grananja - primer</vt:lpstr>
      <vt:lpstr>IF – naredba grananja - primer</vt:lpstr>
      <vt:lpstr>IF – ELSEIF - ELSE</vt:lpstr>
      <vt:lpstr>Zadaci za vežbu</vt:lpstr>
      <vt:lpstr>IF – ELSEIF - ELSE</vt:lpstr>
      <vt:lpstr>Primena : IF – ELSEIF - ELSE</vt:lpstr>
      <vt:lpstr>Razlika između  višestrukog if i else-if</vt:lpstr>
      <vt:lpstr>Razlika između  višestrukog if i else-if</vt:lpstr>
      <vt:lpstr>Razlika između  višestrukog if i else-if</vt:lpstr>
      <vt:lpstr>Zadaci za vežbu</vt:lpstr>
      <vt:lpstr>Zadaci za vežbu</vt:lpstr>
      <vt:lpstr>Zadaci za vežbu</vt:lpstr>
      <vt:lpstr>Zadaci za vežbu</vt:lpstr>
      <vt:lpstr>Ugnježdeno grananje</vt:lpstr>
      <vt:lpstr>Ugnježdeno grananje - primer</vt:lpstr>
      <vt:lpstr>Zadaci za vežbu</vt:lpstr>
      <vt:lpstr>Logički operatori</vt:lpstr>
      <vt:lpstr>Primena logičkih operatora</vt:lpstr>
      <vt:lpstr>Zadaci za vežbu</vt:lpstr>
      <vt:lpstr>Zadaci za vežbu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Upravljačk strukture u PHP-ue</dc:title>
  <dc:creator>Admin</dc:creator>
  <cp:lastModifiedBy>Windows User</cp:lastModifiedBy>
  <cp:revision>18</cp:revision>
  <dcterms:created xsi:type="dcterms:W3CDTF">2006-08-16T00:00:00Z</dcterms:created>
  <dcterms:modified xsi:type="dcterms:W3CDTF">2019-07-09T05:12:10Z</dcterms:modified>
</cp:coreProperties>
</file>