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62" r:id="rId6"/>
    <p:sldId id="263" r:id="rId7"/>
    <p:sldId id="259" r:id="rId8"/>
    <p:sldId id="265" r:id="rId9"/>
    <p:sldId id="260"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86" y="-4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1D8BD707-D9CF-40AE-B4C6-C98DA3205C09}" type="datetimeFigureOut">
              <a:rPr lang="en-US" smtClean="0"/>
              <a:pPr/>
              <a:t>7/9/2019</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1D8BD707-D9CF-40AE-B4C6-C98DA3205C09}" type="datetimeFigureOut">
              <a:rPr lang="en-US" smtClean="0"/>
              <a:pPr/>
              <a:t>7/9/2019</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1D8BD707-D9CF-40AE-B4C6-C98DA3205C09}" type="datetimeFigureOut">
              <a:rPr lang="en-US" smtClean="0"/>
              <a:pPr/>
              <a:t>7/9/2019</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B6F15528-21DE-4FAA-801E-634DDDAF4B2B}"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1D8BD707-D9CF-40AE-B4C6-C98DA3205C09}" type="datetimeFigureOut">
              <a:rPr lang="en-US" smtClean="0"/>
              <a:pPr/>
              <a:t>7/9/2019</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1D8BD707-D9CF-40AE-B4C6-C98DA3205C09}" type="datetimeFigureOut">
              <a:rPr lang="en-US" smtClean="0"/>
              <a:pPr/>
              <a:t>7/9/2019</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7/9/2019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1D8BD707-D9CF-40AE-B4C6-C98DA3205C09}" type="datetimeFigureOut">
              <a:rPr lang="en-US" smtClean="0"/>
              <a:pPr/>
              <a:t>7/9/2019</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1D8BD707-D9CF-40AE-B4C6-C98DA3205C09}" type="datetimeFigureOut">
              <a:rPr lang="en-US" smtClean="0"/>
              <a:pPr/>
              <a:t>7/9/2019</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1D8BD707-D9CF-40AE-B4C6-C98DA3205C09}" type="datetimeFigureOut">
              <a:rPr lang="en-US" smtClean="0"/>
              <a:pPr/>
              <a:t>7/9/2019</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1D8BD707-D9CF-40AE-B4C6-C98DA3205C09}" type="datetimeFigureOut">
              <a:rPr lang="en-US" smtClean="0"/>
              <a:pPr/>
              <a:t>7/9/2019</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200400"/>
            <a:ext cx="8672512" cy="1470025"/>
          </a:xfrm>
        </p:spPr>
        <p:txBody>
          <a:bodyPr>
            <a:normAutofit fontScale="90000"/>
          </a:bodyPr>
          <a:lstStyle/>
          <a:p>
            <a:r>
              <a:rPr lang="sr-Latn-RS" sz="10000" b="1" dirty="0" smtClean="0"/>
              <a:t>SWITCH</a:t>
            </a:r>
            <a:br>
              <a:rPr lang="sr-Latn-RS" sz="10000" b="1" dirty="0" smtClean="0"/>
            </a:br>
            <a:r>
              <a:rPr lang="sr-Latn-RS" b="1" dirty="0" smtClean="0"/>
              <a:t>Naredba višestrukog grananja</a:t>
            </a:r>
            <a:endParaRPr lang="en-US" b="1" dirty="0"/>
          </a:p>
        </p:txBody>
      </p:sp>
    </p:spTree>
    <p:extLst>
      <p:ext uri="{BB962C8B-B14F-4D97-AF65-F5344CB8AC3E}">
        <p14:creationId xmlns:p14="http://schemas.microsoft.com/office/powerpoint/2010/main" val="4060945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399032"/>
          </a:xfrm>
        </p:spPr>
        <p:txBody>
          <a:bodyPr/>
          <a:lstStyle/>
          <a:p>
            <a:r>
              <a:rPr lang="sr-Latn-RS" dirty="0" smtClean="0"/>
              <a:t>Zadaci za vežbu</a:t>
            </a:r>
            <a:endParaRPr lang="en-US" dirty="0"/>
          </a:p>
        </p:txBody>
      </p:sp>
      <p:sp>
        <p:nvSpPr>
          <p:cNvPr id="3" name="Content Placeholder 2"/>
          <p:cNvSpPr>
            <a:spLocks noGrp="1"/>
          </p:cNvSpPr>
          <p:nvPr>
            <p:ph idx="1"/>
          </p:nvPr>
        </p:nvSpPr>
        <p:spPr>
          <a:xfrm>
            <a:off x="152400" y="1219200"/>
            <a:ext cx="8839200" cy="5410200"/>
          </a:xfrm>
        </p:spPr>
        <p:txBody>
          <a:bodyPr>
            <a:normAutofit fontScale="92500" lnSpcReduction="20000"/>
          </a:bodyPr>
          <a:lstStyle/>
          <a:p>
            <a:pPr marL="578358" indent="-514350">
              <a:buFont typeface="+mj-lt"/>
              <a:buAutoNum type="arabicPeriod" startAt="5"/>
            </a:pPr>
            <a:r>
              <a:rPr lang="sr-Latn-RS" dirty="0"/>
              <a:t>Za preuzeti dan sa računara ispisati još koliko dana je preostalo do vikenda.</a:t>
            </a:r>
          </a:p>
          <a:p>
            <a:pPr marL="578358" indent="-514350">
              <a:buFont typeface="+mj-lt"/>
              <a:buAutoNum type="arabicPeriod" startAt="5"/>
            </a:pPr>
            <a:r>
              <a:rPr lang="sr-Latn-RS" dirty="0"/>
              <a:t>Preuzeti redni broj meseca sa računara i ispisati koji je to mesec u godini.</a:t>
            </a:r>
          </a:p>
          <a:p>
            <a:pPr marL="578358" indent="-514350">
              <a:buFont typeface="+mj-lt"/>
              <a:buAutoNum type="arabicPeriod" startAt="5"/>
            </a:pPr>
            <a:r>
              <a:rPr lang="sr-Latn-RS" dirty="0"/>
              <a:t>Preuzeti redni broj meseca sa računara i ispisati koliko taj mesec ima dana. Ukoliko je u pitanju mesec februar, preuzeti i godinu sa računara, ispitati da li je godina prestupna i na osnovu toga ispisati broj dana meseca februara.</a:t>
            </a:r>
          </a:p>
          <a:p>
            <a:pPr marL="578358" indent="-514350">
              <a:buFont typeface="+mj-lt"/>
              <a:buAutoNum type="arabicPeriod" startAt="5"/>
            </a:pPr>
            <a:r>
              <a:rPr lang="sr-Latn-RS" dirty="0"/>
              <a:t>Na osnovu unete boje na engleskom jeziku obojiti tekst paragrafa u crveno, zeleno ili plavo. Ukoliko nije uneta ni jedna od ove tri boje, tekst paragrafa obojiti u žuto.</a:t>
            </a:r>
          </a:p>
          <a:p>
            <a:pPr marL="64008" indent="0">
              <a:buNone/>
            </a:pPr>
            <a:endParaRPr lang="en-US" dirty="0"/>
          </a:p>
        </p:txBody>
      </p:sp>
    </p:spTree>
    <p:extLst>
      <p:ext uri="{BB962C8B-B14F-4D97-AF65-F5344CB8AC3E}">
        <p14:creationId xmlns:p14="http://schemas.microsoft.com/office/powerpoint/2010/main" val="1852876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sz="4500" b="1" dirty="0" smtClean="0"/>
              <a:t>Switch naredba</a:t>
            </a:r>
            <a:endParaRPr lang="en-US" sz="4500" b="1" dirty="0"/>
          </a:p>
        </p:txBody>
      </p:sp>
      <p:sp>
        <p:nvSpPr>
          <p:cNvPr id="3" name="Content Placeholder 2"/>
          <p:cNvSpPr>
            <a:spLocks noGrp="1"/>
          </p:cNvSpPr>
          <p:nvPr>
            <p:ph idx="1"/>
          </p:nvPr>
        </p:nvSpPr>
        <p:spPr/>
        <p:txBody>
          <a:bodyPr>
            <a:normAutofit/>
          </a:bodyPr>
          <a:lstStyle/>
          <a:p>
            <a:r>
              <a:rPr lang="sr-Latn-RS" sz="3500" dirty="0" smtClean="0"/>
              <a:t>Switch naredba ili naredba višestrukog grananja je u nekim programskim jezicima poznata još i kao </a:t>
            </a:r>
            <a:r>
              <a:rPr lang="sr-Latn-RS" sz="3500" b="1" dirty="0" smtClean="0"/>
              <a:t>Case naredba</a:t>
            </a:r>
            <a:r>
              <a:rPr lang="sr-Latn-RS" sz="3500" dirty="0" smtClean="0"/>
              <a:t> ili </a:t>
            </a:r>
            <a:r>
              <a:rPr lang="sr-Latn-RS" sz="3500" b="1" dirty="0" smtClean="0"/>
              <a:t>Select naredba</a:t>
            </a:r>
          </a:p>
        </p:txBody>
      </p:sp>
    </p:spTree>
    <p:extLst>
      <p:ext uri="{BB962C8B-B14F-4D97-AF65-F5344CB8AC3E}">
        <p14:creationId xmlns:p14="http://schemas.microsoft.com/office/powerpoint/2010/main" val="3395558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sz="4500" b="1" dirty="0" smtClean="0"/>
              <a:t>Switch naredba</a:t>
            </a:r>
            <a:endParaRPr lang="en-US" sz="4500" b="1" dirty="0"/>
          </a:p>
        </p:txBody>
      </p:sp>
      <p:sp>
        <p:nvSpPr>
          <p:cNvPr id="3" name="Content Placeholder 2"/>
          <p:cNvSpPr>
            <a:spLocks noGrp="1"/>
          </p:cNvSpPr>
          <p:nvPr>
            <p:ph idx="1"/>
          </p:nvPr>
        </p:nvSpPr>
        <p:spPr/>
        <p:txBody>
          <a:bodyPr>
            <a:normAutofit lnSpcReduction="10000"/>
          </a:bodyPr>
          <a:lstStyle/>
          <a:p>
            <a:r>
              <a:rPr lang="sr-Latn-RS" sz="3600" dirty="0" smtClean="0"/>
              <a:t>Switch naredbom </a:t>
            </a:r>
            <a:r>
              <a:rPr lang="en-US" sz="3600" dirty="0" err="1" smtClean="0"/>
              <a:t>proveravamo</a:t>
            </a:r>
            <a:r>
              <a:rPr lang="en-US" sz="3600" dirty="0" smtClean="0"/>
              <a:t> </a:t>
            </a:r>
            <a:r>
              <a:rPr lang="en-US" sz="3600" dirty="0"/>
              <a:t>da li je </a:t>
            </a:r>
            <a:r>
              <a:rPr lang="en-US" sz="3600" dirty="0" err="1"/>
              <a:t>neki</a:t>
            </a:r>
            <a:r>
              <a:rPr lang="en-US" sz="3600" dirty="0"/>
              <a:t> </a:t>
            </a:r>
            <a:r>
              <a:rPr lang="en-US" sz="3600" dirty="0" err="1"/>
              <a:t>izraz</a:t>
            </a:r>
            <a:r>
              <a:rPr lang="en-US" sz="3600" dirty="0"/>
              <a:t> </a:t>
            </a:r>
            <a:r>
              <a:rPr lang="en-US" sz="3600" dirty="0" err="1"/>
              <a:t>jednak</a:t>
            </a:r>
            <a:r>
              <a:rPr lang="en-US" sz="3600" dirty="0"/>
              <a:t> </a:t>
            </a:r>
            <a:r>
              <a:rPr lang="en-US" sz="3600" dirty="0" err="1"/>
              <a:t>nekoj</a:t>
            </a:r>
            <a:r>
              <a:rPr lang="en-US" sz="3600" dirty="0"/>
              <a:t> od </a:t>
            </a:r>
            <a:r>
              <a:rPr lang="en-US" sz="3600" dirty="0" err="1"/>
              <a:t>više</a:t>
            </a:r>
            <a:r>
              <a:rPr lang="en-US" sz="3600" dirty="0"/>
              <a:t> </a:t>
            </a:r>
            <a:r>
              <a:rPr lang="en-US" sz="3600" dirty="0" err="1"/>
              <a:t>konstantnih</a:t>
            </a:r>
            <a:r>
              <a:rPr lang="en-US" sz="3600" dirty="0"/>
              <a:t> </a:t>
            </a:r>
            <a:r>
              <a:rPr lang="en-US" sz="3600" dirty="0" err="1"/>
              <a:t>celobrojnih</a:t>
            </a:r>
            <a:r>
              <a:rPr lang="en-US" sz="3600" dirty="0"/>
              <a:t> </a:t>
            </a:r>
            <a:r>
              <a:rPr lang="en-US" sz="3600" dirty="0" err="1" smtClean="0"/>
              <a:t>vrednosti</a:t>
            </a:r>
            <a:r>
              <a:rPr lang="en-US" sz="3600" dirty="0" smtClean="0"/>
              <a:t> </a:t>
            </a:r>
            <a:r>
              <a:rPr lang="en-US" sz="3600" dirty="0"/>
              <a:t>i u </a:t>
            </a:r>
            <a:r>
              <a:rPr lang="en-US" sz="3600" dirty="0" err="1"/>
              <a:t>zavisnosti</a:t>
            </a:r>
            <a:r>
              <a:rPr lang="en-US" sz="3600" dirty="0"/>
              <a:t> od toga, </a:t>
            </a:r>
            <a:r>
              <a:rPr lang="en-US" sz="3600" dirty="0" err="1"/>
              <a:t>izvršavaju</a:t>
            </a:r>
            <a:r>
              <a:rPr lang="en-US" sz="3600" dirty="0"/>
              <a:t> se </a:t>
            </a:r>
            <a:r>
              <a:rPr lang="en-US" sz="3600" dirty="0" err="1"/>
              <a:t>odreñene</a:t>
            </a:r>
            <a:r>
              <a:rPr lang="en-US" sz="3600" dirty="0"/>
              <a:t> </a:t>
            </a:r>
            <a:r>
              <a:rPr lang="en-US" sz="3600" dirty="0" err="1" smtClean="0"/>
              <a:t>akcije</a:t>
            </a:r>
            <a:r>
              <a:rPr lang="sr-Latn-RS" sz="3600" dirty="0" smtClean="0"/>
              <a:t>.</a:t>
            </a:r>
          </a:p>
          <a:p>
            <a:r>
              <a:rPr lang="en-US" sz="3600" dirty="0" err="1" smtClean="0"/>
              <a:t>Ovom</a:t>
            </a:r>
            <a:r>
              <a:rPr lang="en-US" sz="3600" dirty="0" smtClean="0"/>
              <a:t> </a:t>
            </a:r>
            <a:r>
              <a:rPr lang="en-US" sz="3600" dirty="0" err="1"/>
              <a:t>naredbom</a:t>
            </a:r>
            <a:r>
              <a:rPr lang="en-US" sz="3600" dirty="0"/>
              <a:t> </a:t>
            </a:r>
            <a:r>
              <a:rPr lang="en-US" sz="3600" dirty="0" err="1"/>
              <a:t>možemo</a:t>
            </a:r>
            <a:r>
              <a:rPr lang="en-US" sz="3600" dirty="0"/>
              <a:t> da </a:t>
            </a:r>
            <a:r>
              <a:rPr lang="en-US" sz="3600" dirty="0" err="1"/>
              <a:t>zamenimo</a:t>
            </a:r>
            <a:r>
              <a:rPr lang="en-US" sz="3600" dirty="0"/>
              <a:t> </a:t>
            </a:r>
            <a:r>
              <a:rPr lang="en-US" sz="3600" dirty="0" err="1"/>
              <a:t>višestruko</a:t>
            </a:r>
            <a:r>
              <a:rPr lang="en-US" sz="3600" dirty="0"/>
              <a:t> </a:t>
            </a:r>
            <a:r>
              <a:rPr lang="en-US" sz="3600" dirty="0" err="1"/>
              <a:t>pojavljivanje</a:t>
            </a:r>
            <a:r>
              <a:rPr lang="en-US" sz="3600" dirty="0"/>
              <a:t> </a:t>
            </a:r>
            <a:r>
              <a:rPr lang="en-US" sz="3600" dirty="0" err="1"/>
              <a:t>narebde</a:t>
            </a:r>
            <a:r>
              <a:rPr lang="en-US" sz="3600" dirty="0"/>
              <a:t> </a:t>
            </a:r>
            <a:r>
              <a:rPr lang="en-US" sz="3600" dirty="0" smtClean="0"/>
              <a:t>if</a:t>
            </a:r>
            <a:r>
              <a:rPr lang="sr-Latn-RS" sz="3600" dirty="0" smtClean="0"/>
              <a:t>.</a:t>
            </a:r>
            <a:endParaRPr lang="sr-Latn-RS" sz="3500" b="1" dirty="0" smtClean="0"/>
          </a:p>
        </p:txBody>
      </p:sp>
    </p:spTree>
    <p:extLst>
      <p:ext uri="{BB962C8B-B14F-4D97-AF65-F5344CB8AC3E}">
        <p14:creationId xmlns:p14="http://schemas.microsoft.com/office/powerpoint/2010/main" val="2712915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sz="4500" b="1" dirty="0" smtClean="0"/>
              <a:t>Switch – sintaksa u PHP-u</a:t>
            </a:r>
            <a:endParaRPr lang="en-US" sz="4500" b="1" dirty="0"/>
          </a:p>
        </p:txBody>
      </p:sp>
      <p:sp>
        <p:nvSpPr>
          <p:cNvPr id="3" name="Content Placeholder 2"/>
          <p:cNvSpPr>
            <a:spLocks noGrp="1"/>
          </p:cNvSpPr>
          <p:nvPr>
            <p:ph idx="1"/>
          </p:nvPr>
        </p:nvSpPr>
        <p:spPr>
          <a:xfrm>
            <a:off x="381000" y="1447800"/>
            <a:ext cx="8229600" cy="4572000"/>
          </a:xfrm>
        </p:spPr>
        <p:txBody>
          <a:bodyPr>
            <a:noAutofit/>
          </a:bodyPr>
          <a:lstStyle/>
          <a:p>
            <a:pPr marL="64008" indent="0">
              <a:buNone/>
            </a:pPr>
            <a:r>
              <a:rPr lang="en-US" sz="2300" b="1" dirty="0" smtClean="0"/>
              <a:t>switch (</a:t>
            </a:r>
            <a:r>
              <a:rPr lang="en-US" sz="2300" b="1" i="1" dirty="0" smtClean="0"/>
              <a:t>n</a:t>
            </a:r>
            <a:r>
              <a:rPr lang="en-US" sz="2300" b="1" dirty="0" smtClean="0"/>
              <a:t>) </a:t>
            </a:r>
            <a:endParaRPr lang="sr-Latn-RS" sz="2300" b="1" dirty="0" smtClean="0"/>
          </a:p>
          <a:p>
            <a:pPr marL="64008" indent="0">
              <a:buNone/>
            </a:pPr>
            <a:r>
              <a:rPr lang="en-US" sz="2300" b="1" dirty="0" smtClean="0"/>
              <a:t>{</a:t>
            </a:r>
            <a:r>
              <a:rPr lang="en-US" sz="2300" dirty="0" smtClean="0"/>
              <a:t/>
            </a:r>
            <a:br>
              <a:rPr lang="en-US" sz="2300" dirty="0" smtClean="0"/>
            </a:br>
            <a:r>
              <a:rPr lang="en-US" sz="2300" dirty="0" smtClean="0"/>
              <a:t>    </a:t>
            </a:r>
            <a:r>
              <a:rPr lang="en-US" sz="2300" b="1" dirty="0" smtClean="0"/>
              <a:t>case </a:t>
            </a:r>
            <a:r>
              <a:rPr lang="sr-Latn-RS" sz="2300" b="1" i="1" dirty="0" smtClean="0"/>
              <a:t>vrenost1</a:t>
            </a:r>
            <a:r>
              <a:rPr lang="en-US" sz="2300" b="1" i="1" dirty="0" smtClean="0"/>
              <a:t>:</a:t>
            </a:r>
            <a:r>
              <a:rPr lang="en-US" sz="2300" dirty="0" smtClean="0"/>
              <a:t/>
            </a:r>
            <a:br>
              <a:rPr lang="en-US" sz="2300" dirty="0" smtClean="0"/>
            </a:br>
            <a:r>
              <a:rPr lang="en-US" sz="2300" dirty="0" smtClean="0"/>
              <a:t>  </a:t>
            </a:r>
            <a:r>
              <a:rPr lang="en-US" sz="2300" i="1" dirty="0" smtClean="0"/>
              <a:t>      </a:t>
            </a:r>
            <a:r>
              <a:rPr lang="sr-Latn-RS" sz="2300" i="1" dirty="0"/>
              <a:t>izvrši odgovarajući blok naredbi</a:t>
            </a:r>
            <a:r>
              <a:rPr lang="en-US" sz="2300" dirty="0" smtClean="0"/>
              <a:t/>
            </a:r>
            <a:br>
              <a:rPr lang="en-US" sz="2300" dirty="0" smtClean="0"/>
            </a:br>
            <a:r>
              <a:rPr lang="en-US" sz="2300" dirty="0" smtClean="0"/>
              <a:t>        </a:t>
            </a:r>
            <a:r>
              <a:rPr lang="en-US" sz="2300" b="1" dirty="0" smtClean="0"/>
              <a:t>break;</a:t>
            </a:r>
            <a:r>
              <a:rPr lang="en-US" sz="2300" dirty="0" smtClean="0"/>
              <a:t/>
            </a:r>
            <a:br>
              <a:rPr lang="en-US" sz="2300" dirty="0" smtClean="0"/>
            </a:br>
            <a:r>
              <a:rPr lang="en-US" sz="2300" dirty="0" smtClean="0"/>
              <a:t>    </a:t>
            </a:r>
            <a:r>
              <a:rPr lang="en-US" sz="2300" b="1" dirty="0" smtClean="0"/>
              <a:t>case </a:t>
            </a:r>
            <a:r>
              <a:rPr lang="sr-Latn-RS" sz="2300" b="1" i="1" dirty="0" smtClean="0"/>
              <a:t>vrednost</a:t>
            </a:r>
            <a:r>
              <a:rPr lang="en-US" sz="2300" b="1" i="1" dirty="0" smtClean="0"/>
              <a:t>2:</a:t>
            </a:r>
            <a:r>
              <a:rPr lang="en-US" sz="2300" dirty="0" smtClean="0"/>
              <a:t/>
            </a:r>
            <a:br>
              <a:rPr lang="en-US" sz="2300" dirty="0" smtClean="0"/>
            </a:br>
            <a:r>
              <a:rPr lang="en-US" sz="2300" dirty="0" smtClean="0"/>
              <a:t>  </a:t>
            </a:r>
            <a:r>
              <a:rPr lang="en-US" sz="2300" i="1" dirty="0" smtClean="0"/>
              <a:t>      </a:t>
            </a:r>
            <a:r>
              <a:rPr lang="sr-Latn-RS" sz="2300" i="1" dirty="0"/>
              <a:t>izvrši odgovarajući blok naredbi</a:t>
            </a:r>
            <a:r>
              <a:rPr lang="en-US" sz="2300" dirty="0" smtClean="0"/>
              <a:t/>
            </a:r>
            <a:br>
              <a:rPr lang="en-US" sz="2300" dirty="0" smtClean="0"/>
            </a:br>
            <a:r>
              <a:rPr lang="en-US" sz="2300" dirty="0" smtClean="0"/>
              <a:t>        </a:t>
            </a:r>
            <a:r>
              <a:rPr lang="en-US" sz="2300" b="1" dirty="0" smtClean="0"/>
              <a:t>break;</a:t>
            </a:r>
            <a:r>
              <a:rPr lang="en-US" sz="2300" dirty="0" smtClean="0"/>
              <a:t/>
            </a:r>
            <a:br>
              <a:rPr lang="en-US" sz="2300" dirty="0" smtClean="0"/>
            </a:br>
            <a:r>
              <a:rPr lang="en-US" sz="2300" dirty="0" smtClean="0"/>
              <a:t>    </a:t>
            </a:r>
            <a:r>
              <a:rPr lang="en-US" sz="2300" b="1" dirty="0" smtClean="0"/>
              <a:t>case </a:t>
            </a:r>
            <a:r>
              <a:rPr lang="sr-Latn-RS" sz="2300" b="1" i="1" dirty="0" smtClean="0"/>
              <a:t>vrednost</a:t>
            </a:r>
            <a:r>
              <a:rPr lang="en-US" sz="2300" b="1" i="1" dirty="0" smtClean="0"/>
              <a:t>3:</a:t>
            </a:r>
            <a:r>
              <a:rPr lang="en-US" sz="2300" dirty="0" smtClean="0"/>
              <a:t/>
            </a:r>
            <a:br>
              <a:rPr lang="en-US" sz="2300" dirty="0" smtClean="0"/>
            </a:br>
            <a:r>
              <a:rPr lang="en-US" sz="2300" dirty="0" smtClean="0"/>
              <a:t>  </a:t>
            </a:r>
            <a:r>
              <a:rPr lang="en-US" sz="2300" i="1" dirty="0" smtClean="0"/>
              <a:t>      </a:t>
            </a:r>
            <a:r>
              <a:rPr lang="sr-Latn-RS" sz="2300" i="1" dirty="0" smtClean="0"/>
              <a:t>izvrši odgovarajući blok naredbi</a:t>
            </a:r>
            <a:r>
              <a:rPr lang="en-US" sz="2300" dirty="0" smtClean="0"/>
              <a:t/>
            </a:r>
            <a:br>
              <a:rPr lang="en-US" sz="2300" dirty="0" smtClean="0"/>
            </a:br>
            <a:r>
              <a:rPr lang="en-US" sz="2300" dirty="0" smtClean="0"/>
              <a:t>        </a:t>
            </a:r>
            <a:r>
              <a:rPr lang="en-US" sz="2300" b="1" dirty="0" smtClean="0"/>
              <a:t>break;</a:t>
            </a:r>
            <a:r>
              <a:rPr lang="en-US" sz="2300" dirty="0" smtClean="0"/>
              <a:t/>
            </a:r>
            <a:br>
              <a:rPr lang="en-US" sz="2300" dirty="0" smtClean="0"/>
            </a:br>
            <a:r>
              <a:rPr lang="en-US" sz="2300" dirty="0" smtClean="0"/>
              <a:t>    ...</a:t>
            </a:r>
            <a:br>
              <a:rPr lang="en-US" sz="2300" dirty="0" smtClean="0"/>
            </a:br>
            <a:r>
              <a:rPr lang="en-US" sz="2300" dirty="0" smtClean="0"/>
              <a:t>    </a:t>
            </a:r>
            <a:r>
              <a:rPr lang="en-US" sz="2300" b="1" dirty="0" smtClean="0"/>
              <a:t>default:</a:t>
            </a:r>
            <a:r>
              <a:rPr lang="en-US" sz="2300" dirty="0" smtClean="0"/>
              <a:t/>
            </a:r>
            <a:br>
              <a:rPr lang="en-US" sz="2300" dirty="0" smtClean="0"/>
            </a:br>
            <a:r>
              <a:rPr lang="en-US" sz="2300" dirty="0" smtClean="0"/>
              <a:t>  </a:t>
            </a:r>
            <a:r>
              <a:rPr lang="en-US" sz="2300" i="1" dirty="0" smtClean="0"/>
              <a:t>     </a:t>
            </a:r>
            <a:r>
              <a:rPr lang="sr-Latn-RS" sz="2300" i="1" dirty="0" smtClean="0"/>
              <a:t>kod se ne može izvršiti</a:t>
            </a:r>
            <a:r>
              <a:rPr lang="en-US" sz="2300" dirty="0" smtClean="0"/>
              <a:t/>
            </a:r>
            <a:br>
              <a:rPr lang="en-US" sz="2300" dirty="0" smtClean="0"/>
            </a:br>
            <a:r>
              <a:rPr lang="en-US" sz="2300" b="1" dirty="0" smtClean="0"/>
              <a:t>}</a:t>
            </a:r>
            <a:endParaRPr lang="en-US" sz="2300" b="1" dirty="0"/>
          </a:p>
        </p:txBody>
      </p:sp>
    </p:spTree>
    <p:extLst>
      <p:ext uri="{BB962C8B-B14F-4D97-AF65-F5344CB8AC3E}">
        <p14:creationId xmlns:p14="http://schemas.microsoft.com/office/powerpoint/2010/main" val="713371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sz="4500" b="1" dirty="0" smtClean="0"/>
              <a:t>Switch naredba</a:t>
            </a:r>
            <a:endParaRPr lang="en-US" sz="4500" b="1" dirty="0"/>
          </a:p>
        </p:txBody>
      </p:sp>
      <p:sp>
        <p:nvSpPr>
          <p:cNvPr id="3" name="Content Placeholder 2"/>
          <p:cNvSpPr>
            <a:spLocks noGrp="1"/>
          </p:cNvSpPr>
          <p:nvPr>
            <p:ph idx="1"/>
          </p:nvPr>
        </p:nvSpPr>
        <p:spPr>
          <a:xfrm>
            <a:off x="457200" y="1524000"/>
            <a:ext cx="8229600" cy="4930808"/>
          </a:xfrm>
        </p:spPr>
        <p:txBody>
          <a:bodyPr>
            <a:normAutofit fontScale="92500" lnSpcReduction="20000"/>
          </a:bodyPr>
          <a:lstStyle/>
          <a:p>
            <a:r>
              <a:rPr lang="en-US" sz="3600" dirty="0" err="1"/>
              <a:t>Svaki</a:t>
            </a:r>
            <a:r>
              <a:rPr lang="en-US" sz="3600" dirty="0"/>
              <a:t> </a:t>
            </a:r>
            <a:r>
              <a:rPr lang="en-US" sz="3600" dirty="0" err="1"/>
              <a:t>konstantni</a:t>
            </a:r>
            <a:r>
              <a:rPr lang="en-US" sz="3600" dirty="0"/>
              <a:t> </a:t>
            </a:r>
            <a:r>
              <a:rPr lang="en-US" sz="3600" dirty="0" err="1"/>
              <a:t>izraz</a:t>
            </a:r>
            <a:r>
              <a:rPr lang="en-US" sz="3600" dirty="0"/>
              <a:t> </a:t>
            </a:r>
            <a:r>
              <a:rPr lang="en-US" sz="3600" dirty="0" err="1"/>
              <a:t>predstavlja</a:t>
            </a:r>
            <a:r>
              <a:rPr lang="en-US" sz="3600" dirty="0"/>
              <a:t> </a:t>
            </a:r>
            <a:r>
              <a:rPr lang="en-US" sz="3600" dirty="0" err="1" smtClean="0"/>
              <a:t>odre</a:t>
            </a:r>
            <a:r>
              <a:rPr lang="sr-Latn-RS" sz="3600" dirty="0" smtClean="0"/>
              <a:t>đ</a:t>
            </a:r>
            <a:r>
              <a:rPr lang="en-US" sz="3600" dirty="0" err="1" smtClean="0"/>
              <a:t>eni</a:t>
            </a:r>
            <a:r>
              <a:rPr lang="en-US" sz="3600" dirty="0" smtClean="0"/>
              <a:t> </a:t>
            </a:r>
            <a:r>
              <a:rPr lang="en-US" sz="3600" dirty="0" err="1"/>
              <a:t>slučaj</a:t>
            </a:r>
            <a:r>
              <a:rPr lang="en-US" sz="3600" dirty="0"/>
              <a:t>. </a:t>
            </a:r>
            <a:r>
              <a:rPr lang="en-US" sz="3600" dirty="0" err="1"/>
              <a:t>Ako</a:t>
            </a:r>
            <a:r>
              <a:rPr lang="en-US" sz="3600" dirty="0"/>
              <a:t> </a:t>
            </a:r>
            <a:r>
              <a:rPr lang="en-US" sz="3600" dirty="0" err="1"/>
              <a:t>neki</a:t>
            </a:r>
            <a:r>
              <a:rPr lang="en-US" sz="3600" dirty="0"/>
              <a:t> </a:t>
            </a:r>
            <a:r>
              <a:rPr lang="en-US" sz="3600" dirty="0" err="1"/>
              <a:t>slučaj</a:t>
            </a:r>
            <a:r>
              <a:rPr lang="en-US" sz="3600" dirty="0"/>
              <a:t> </a:t>
            </a:r>
            <a:r>
              <a:rPr lang="en-US" sz="3600" dirty="0" err="1"/>
              <a:t>odgovara</a:t>
            </a:r>
            <a:r>
              <a:rPr lang="en-US" sz="3600" dirty="0"/>
              <a:t> </a:t>
            </a:r>
            <a:r>
              <a:rPr lang="en-US" sz="3600" dirty="0" err="1"/>
              <a:t>vrednosti</a:t>
            </a:r>
            <a:r>
              <a:rPr lang="en-US" sz="3600" dirty="0"/>
              <a:t> </a:t>
            </a:r>
            <a:r>
              <a:rPr lang="en-US" sz="3600" dirty="0" err="1"/>
              <a:t>izraza</a:t>
            </a:r>
            <a:r>
              <a:rPr lang="en-US" sz="3600" dirty="0"/>
              <a:t>, </a:t>
            </a:r>
            <a:r>
              <a:rPr lang="en-US" sz="3600" dirty="0" err="1"/>
              <a:t>izvršavanje</a:t>
            </a:r>
            <a:r>
              <a:rPr lang="en-US" sz="3600" dirty="0"/>
              <a:t> </a:t>
            </a:r>
            <a:r>
              <a:rPr lang="en-US" sz="3600" dirty="0" err="1"/>
              <a:t>počinje</a:t>
            </a:r>
            <a:r>
              <a:rPr lang="en-US" sz="3600" dirty="0"/>
              <a:t> od tog </a:t>
            </a:r>
            <a:r>
              <a:rPr lang="en-US" sz="3600" dirty="0" err="1"/>
              <a:t>slučaja</a:t>
            </a:r>
            <a:r>
              <a:rPr lang="en-US" sz="3600" dirty="0"/>
              <a:t>, </a:t>
            </a:r>
            <a:r>
              <a:rPr lang="en-US" sz="3600" dirty="0" err="1"/>
              <a:t>tj</a:t>
            </a:r>
            <a:r>
              <a:rPr lang="en-US" sz="3600" dirty="0"/>
              <a:t>. </a:t>
            </a:r>
            <a:r>
              <a:rPr lang="en-US" sz="3600" dirty="0" err="1"/>
              <a:t>izvršavaju</a:t>
            </a:r>
            <a:r>
              <a:rPr lang="en-US" sz="3600" dirty="0"/>
              <a:t> se </a:t>
            </a:r>
            <a:r>
              <a:rPr lang="en-US" sz="3600" dirty="0" err="1"/>
              <a:t>sve</a:t>
            </a:r>
            <a:r>
              <a:rPr lang="en-US" sz="3600" dirty="0"/>
              <a:t> </a:t>
            </a:r>
            <a:r>
              <a:rPr lang="en-US" sz="3600" dirty="0" err="1"/>
              <a:t>naredbe</a:t>
            </a:r>
            <a:r>
              <a:rPr lang="en-US" sz="3600" dirty="0"/>
              <a:t> </a:t>
            </a:r>
            <a:r>
              <a:rPr lang="en-US" sz="3600" dirty="0" err="1"/>
              <a:t>koje</a:t>
            </a:r>
            <a:r>
              <a:rPr lang="en-US" sz="3600" dirty="0"/>
              <a:t> </a:t>
            </a:r>
            <a:r>
              <a:rPr lang="en-US" sz="3600" dirty="0" err="1"/>
              <a:t>odgovaraju</a:t>
            </a:r>
            <a:r>
              <a:rPr lang="en-US" sz="3600" dirty="0"/>
              <a:t> tom </a:t>
            </a:r>
            <a:r>
              <a:rPr lang="en-US" sz="3600" dirty="0" err="1"/>
              <a:t>slučaju</a:t>
            </a:r>
            <a:r>
              <a:rPr lang="en-US" sz="3600" dirty="0"/>
              <a:t>, </a:t>
            </a:r>
            <a:r>
              <a:rPr lang="en-US" sz="3600" dirty="0" err="1"/>
              <a:t>ali</a:t>
            </a:r>
            <a:r>
              <a:rPr lang="en-US" sz="3600" dirty="0"/>
              <a:t> i </a:t>
            </a:r>
            <a:r>
              <a:rPr lang="en-US" sz="3600" dirty="0" err="1"/>
              <a:t>sve</a:t>
            </a:r>
            <a:r>
              <a:rPr lang="en-US" sz="3600" dirty="0"/>
              <a:t> </a:t>
            </a:r>
            <a:r>
              <a:rPr lang="en-US" sz="3600" dirty="0" err="1"/>
              <a:t>ostale</a:t>
            </a:r>
            <a:r>
              <a:rPr lang="en-US" sz="3600" dirty="0"/>
              <a:t> </a:t>
            </a:r>
            <a:r>
              <a:rPr lang="en-US" sz="3600" dirty="0" err="1"/>
              <a:t>koje</a:t>
            </a:r>
            <a:r>
              <a:rPr lang="en-US" sz="3600" dirty="0"/>
              <a:t> </a:t>
            </a:r>
            <a:r>
              <a:rPr lang="en-US" sz="3600" dirty="0" err="1"/>
              <a:t>odgovaraju</a:t>
            </a:r>
            <a:r>
              <a:rPr lang="en-US" sz="3600" dirty="0"/>
              <a:t> </a:t>
            </a:r>
            <a:r>
              <a:rPr lang="en-US" sz="3600" dirty="0" err="1"/>
              <a:t>slučajevima</a:t>
            </a:r>
            <a:r>
              <a:rPr lang="en-US" sz="3600" dirty="0"/>
              <a:t> </a:t>
            </a:r>
            <a:r>
              <a:rPr lang="en-US" sz="3600" dirty="0" err="1"/>
              <a:t>navedenim</a:t>
            </a:r>
            <a:r>
              <a:rPr lang="en-US" sz="3600" dirty="0"/>
              <a:t> </a:t>
            </a:r>
            <a:r>
              <a:rPr lang="en-US" sz="3600" dirty="0" err="1"/>
              <a:t>posle</a:t>
            </a:r>
            <a:r>
              <a:rPr lang="en-US" sz="3600" dirty="0"/>
              <a:t> tog </a:t>
            </a:r>
            <a:r>
              <a:rPr lang="en-US" sz="3600" dirty="0" err="1"/>
              <a:t>slučaja</a:t>
            </a:r>
            <a:r>
              <a:rPr lang="en-US" sz="3600" dirty="0"/>
              <a:t> (</a:t>
            </a:r>
            <a:r>
              <a:rPr lang="en-US" sz="3600" dirty="0" err="1"/>
              <a:t>obratiti</a:t>
            </a:r>
            <a:r>
              <a:rPr lang="en-US" sz="3600" dirty="0"/>
              <a:t> </a:t>
            </a:r>
            <a:r>
              <a:rPr lang="en-US" sz="3600" dirty="0" err="1"/>
              <a:t>pažnju</a:t>
            </a:r>
            <a:r>
              <a:rPr lang="en-US" sz="3600" dirty="0"/>
              <a:t> </a:t>
            </a:r>
            <a:r>
              <a:rPr lang="en-US" sz="3600" dirty="0" err="1"/>
              <a:t>na</a:t>
            </a:r>
            <a:r>
              <a:rPr lang="en-US" sz="3600" dirty="0"/>
              <a:t> break u </a:t>
            </a:r>
            <a:r>
              <a:rPr lang="en-US" sz="3600" dirty="0" err="1"/>
              <a:t>svakom</a:t>
            </a:r>
            <a:r>
              <a:rPr lang="en-US" sz="3600" dirty="0"/>
              <a:t> </a:t>
            </a:r>
            <a:r>
              <a:rPr lang="en-US" sz="3600" dirty="0" err="1"/>
              <a:t>slučaju</a:t>
            </a:r>
            <a:r>
              <a:rPr lang="en-US" sz="3600" dirty="0" smtClean="0"/>
              <a:t>)</a:t>
            </a:r>
            <a:r>
              <a:rPr lang="sr-Latn-RS" sz="3600" dirty="0" smtClean="0"/>
              <a:t>.</a:t>
            </a:r>
          </a:p>
          <a:p>
            <a:r>
              <a:rPr lang="en-US" sz="3600" dirty="0" smtClean="0"/>
              <a:t> </a:t>
            </a:r>
            <a:r>
              <a:rPr lang="en-US" sz="3600" dirty="0" err="1"/>
              <a:t>Svi</a:t>
            </a:r>
            <a:r>
              <a:rPr lang="en-US" sz="3600" dirty="0"/>
              <a:t> </a:t>
            </a:r>
            <a:r>
              <a:rPr lang="en-US" sz="3600" dirty="0" err="1"/>
              <a:t>izrazi</a:t>
            </a:r>
            <a:r>
              <a:rPr lang="en-US" sz="3600" dirty="0"/>
              <a:t> </a:t>
            </a:r>
            <a:r>
              <a:rPr lang="en-US" sz="3600" dirty="0" err="1"/>
              <a:t>slučajeva</a:t>
            </a:r>
            <a:r>
              <a:rPr lang="en-US" sz="3600" dirty="0"/>
              <a:t> </a:t>
            </a:r>
            <a:r>
              <a:rPr lang="sr-Latn-RS" sz="3600" dirty="0" smtClean="0"/>
              <a:t>treba da su</a:t>
            </a:r>
            <a:r>
              <a:rPr lang="en-US" sz="3600" dirty="0" smtClean="0"/>
              <a:t> </a:t>
            </a:r>
            <a:r>
              <a:rPr lang="en-US" sz="3600" dirty="0" err="1"/>
              <a:t>različiti</a:t>
            </a:r>
            <a:endParaRPr lang="sr-Latn-RS" sz="3500" b="1" dirty="0" smtClean="0"/>
          </a:p>
        </p:txBody>
      </p:sp>
    </p:spTree>
    <p:extLst>
      <p:ext uri="{BB962C8B-B14F-4D97-AF65-F5344CB8AC3E}">
        <p14:creationId xmlns:p14="http://schemas.microsoft.com/office/powerpoint/2010/main" val="3392027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sz="4500" b="1" dirty="0" smtClean="0"/>
              <a:t>Switch naredba</a:t>
            </a:r>
            <a:endParaRPr lang="en-US" sz="4500" b="1" dirty="0"/>
          </a:p>
        </p:txBody>
      </p:sp>
      <p:sp>
        <p:nvSpPr>
          <p:cNvPr id="3" name="Content Placeholder 2"/>
          <p:cNvSpPr>
            <a:spLocks noGrp="1"/>
          </p:cNvSpPr>
          <p:nvPr>
            <p:ph idx="1"/>
          </p:nvPr>
        </p:nvSpPr>
        <p:spPr>
          <a:xfrm>
            <a:off x="457200" y="1524000"/>
            <a:ext cx="8229600" cy="5257800"/>
          </a:xfrm>
        </p:spPr>
        <p:txBody>
          <a:bodyPr>
            <a:normAutofit/>
          </a:bodyPr>
          <a:lstStyle/>
          <a:p>
            <a:r>
              <a:rPr lang="en-US" sz="3200" dirty="0" err="1"/>
              <a:t>Slučaj</a:t>
            </a:r>
            <a:r>
              <a:rPr lang="en-US" sz="3200" dirty="0"/>
              <a:t> default </a:t>
            </a:r>
            <a:r>
              <a:rPr lang="en-US" sz="3200" dirty="0" err="1"/>
              <a:t>ako</a:t>
            </a:r>
            <a:r>
              <a:rPr lang="en-US" sz="3200" dirty="0"/>
              <a:t> se </a:t>
            </a:r>
            <a:r>
              <a:rPr lang="en-US" sz="3200" dirty="0" err="1"/>
              <a:t>navodi</a:t>
            </a:r>
            <a:r>
              <a:rPr lang="en-US" sz="3200" dirty="0"/>
              <a:t>, </a:t>
            </a:r>
            <a:r>
              <a:rPr lang="en-US" sz="3200" dirty="0" err="1"/>
              <a:t>mora</a:t>
            </a:r>
            <a:r>
              <a:rPr lang="en-US" sz="3200" dirty="0"/>
              <a:t> se </a:t>
            </a:r>
            <a:r>
              <a:rPr lang="en-US" sz="3200" dirty="0" err="1"/>
              <a:t>navesti</a:t>
            </a:r>
            <a:r>
              <a:rPr lang="en-US" sz="3200" dirty="0"/>
              <a:t> </a:t>
            </a:r>
            <a:r>
              <a:rPr lang="en-US" sz="3200" dirty="0" err="1"/>
              <a:t>poslednji</a:t>
            </a:r>
            <a:r>
              <a:rPr lang="en-US" sz="3200" dirty="0"/>
              <a:t>. </a:t>
            </a:r>
            <a:r>
              <a:rPr lang="en-US" sz="3200" dirty="0" err="1"/>
              <a:t>Naredbe</a:t>
            </a:r>
            <a:r>
              <a:rPr lang="en-US" sz="3200" dirty="0"/>
              <a:t> </a:t>
            </a:r>
            <a:r>
              <a:rPr lang="en-US" sz="3200" dirty="0" err="1"/>
              <a:t>koje</a:t>
            </a:r>
            <a:r>
              <a:rPr lang="en-US" sz="3200" dirty="0"/>
              <a:t> se </a:t>
            </a:r>
            <a:r>
              <a:rPr lang="en-US" sz="3200" dirty="0" err="1"/>
              <a:t>navedu</a:t>
            </a:r>
            <a:r>
              <a:rPr lang="en-US" sz="3200" dirty="0"/>
              <a:t> u </a:t>
            </a:r>
            <a:r>
              <a:rPr lang="en-US" sz="3200" dirty="0" err="1"/>
              <a:t>ovom</a:t>
            </a:r>
            <a:r>
              <a:rPr lang="en-US" sz="3200" dirty="0"/>
              <a:t> </a:t>
            </a:r>
            <a:r>
              <a:rPr lang="en-US" sz="3200" dirty="0" err="1"/>
              <a:t>slučaju</a:t>
            </a:r>
            <a:r>
              <a:rPr lang="en-US" sz="3200" dirty="0"/>
              <a:t> se </a:t>
            </a:r>
            <a:r>
              <a:rPr lang="en-US" sz="3200" dirty="0" err="1"/>
              <a:t>izvršavaju</a:t>
            </a:r>
            <a:r>
              <a:rPr lang="en-US" sz="3200" dirty="0"/>
              <a:t> </a:t>
            </a:r>
            <a:r>
              <a:rPr lang="en-US" sz="3200" dirty="0" err="1"/>
              <a:t>ako</a:t>
            </a:r>
            <a:r>
              <a:rPr lang="en-US" sz="3200" dirty="0"/>
              <a:t> se </a:t>
            </a:r>
            <a:r>
              <a:rPr lang="en-US" sz="3200" dirty="0" err="1"/>
              <a:t>izraz</a:t>
            </a:r>
            <a:r>
              <a:rPr lang="en-US" sz="3200" dirty="0"/>
              <a:t> u </a:t>
            </a:r>
            <a:r>
              <a:rPr lang="en-US" sz="3200" dirty="0" err="1"/>
              <a:t>uslovu</a:t>
            </a:r>
            <a:r>
              <a:rPr lang="en-US" sz="3200" dirty="0"/>
              <a:t> ne </a:t>
            </a:r>
            <a:r>
              <a:rPr lang="en-US" sz="3200" dirty="0" err="1"/>
              <a:t>poklapa</a:t>
            </a:r>
            <a:r>
              <a:rPr lang="en-US" sz="3200" dirty="0"/>
              <a:t> </a:t>
            </a:r>
            <a:r>
              <a:rPr lang="en-US" sz="3200" dirty="0" err="1"/>
              <a:t>ni</a:t>
            </a:r>
            <a:r>
              <a:rPr lang="en-US" sz="3200" dirty="0"/>
              <a:t> </a:t>
            </a:r>
            <a:r>
              <a:rPr lang="en-US" sz="3200" dirty="0" err="1"/>
              <a:t>sa</a:t>
            </a:r>
            <a:r>
              <a:rPr lang="en-US" sz="3200" dirty="0"/>
              <a:t> </a:t>
            </a:r>
            <a:r>
              <a:rPr lang="en-US" sz="3200" dirty="0" err="1"/>
              <a:t>jednim</a:t>
            </a:r>
            <a:r>
              <a:rPr lang="en-US" sz="3200" dirty="0"/>
              <a:t> </a:t>
            </a:r>
            <a:r>
              <a:rPr lang="en-US" sz="3200" dirty="0" err="1"/>
              <a:t>prethodno</a:t>
            </a:r>
            <a:r>
              <a:rPr lang="en-US" sz="3200" dirty="0"/>
              <a:t> </a:t>
            </a:r>
            <a:r>
              <a:rPr lang="en-US" sz="3200" dirty="0" err="1"/>
              <a:t>navedenim</a:t>
            </a:r>
            <a:r>
              <a:rPr lang="en-US" sz="3200" dirty="0"/>
              <a:t> </a:t>
            </a:r>
            <a:r>
              <a:rPr lang="en-US" sz="3200" dirty="0" err="1"/>
              <a:t>slučajem</a:t>
            </a:r>
            <a:r>
              <a:rPr lang="en-US" sz="3200" dirty="0"/>
              <a:t> </a:t>
            </a:r>
            <a:endParaRPr lang="sr-Latn-RS" sz="3200" dirty="0"/>
          </a:p>
          <a:p>
            <a:r>
              <a:rPr lang="en-US" sz="3200" dirty="0" err="1" smtClean="0"/>
              <a:t>Ako</a:t>
            </a:r>
            <a:r>
              <a:rPr lang="en-US" sz="3200" dirty="0" smtClean="0"/>
              <a:t> </a:t>
            </a:r>
            <a:r>
              <a:rPr lang="en-US" sz="3200" dirty="0"/>
              <a:t>se default ne </a:t>
            </a:r>
            <a:r>
              <a:rPr lang="en-US" sz="3200" dirty="0" err="1"/>
              <a:t>navede</a:t>
            </a:r>
            <a:r>
              <a:rPr lang="en-US" sz="3200" dirty="0"/>
              <a:t>, i </a:t>
            </a:r>
            <a:r>
              <a:rPr lang="en-US" sz="3200" dirty="0" err="1"/>
              <a:t>ako</a:t>
            </a:r>
            <a:r>
              <a:rPr lang="en-US" sz="3200" dirty="0"/>
              <a:t> se </a:t>
            </a:r>
            <a:r>
              <a:rPr lang="en-US" sz="3200" dirty="0" err="1"/>
              <a:t>izraz</a:t>
            </a:r>
            <a:r>
              <a:rPr lang="en-US" sz="3200" dirty="0"/>
              <a:t> u </a:t>
            </a:r>
            <a:r>
              <a:rPr lang="en-US" sz="3200" dirty="0" err="1"/>
              <a:t>uslovu</a:t>
            </a:r>
            <a:r>
              <a:rPr lang="en-US" sz="3200" dirty="0"/>
              <a:t> ne </a:t>
            </a:r>
            <a:r>
              <a:rPr lang="en-US" sz="3200" dirty="0" err="1"/>
              <a:t>poklapa</a:t>
            </a:r>
            <a:r>
              <a:rPr lang="en-US" sz="3200" dirty="0"/>
              <a:t> </a:t>
            </a:r>
            <a:r>
              <a:rPr lang="en-US" sz="3200" dirty="0" err="1"/>
              <a:t>ni</a:t>
            </a:r>
            <a:r>
              <a:rPr lang="en-US" sz="3200" dirty="0"/>
              <a:t> </a:t>
            </a:r>
            <a:r>
              <a:rPr lang="en-US" sz="3200" dirty="0" err="1"/>
              <a:t>sa</a:t>
            </a:r>
            <a:r>
              <a:rPr lang="en-US" sz="3200" dirty="0"/>
              <a:t> </a:t>
            </a:r>
            <a:r>
              <a:rPr lang="en-US" sz="3200" dirty="0" err="1"/>
              <a:t>jednim</a:t>
            </a:r>
            <a:r>
              <a:rPr lang="en-US" sz="3200" dirty="0"/>
              <a:t> </a:t>
            </a:r>
            <a:r>
              <a:rPr lang="en-US" sz="3200" dirty="0" err="1"/>
              <a:t>slučajem</a:t>
            </a:r>
            <a:r>
              <a:rPr lang="en-US" sz="3200" dirty="0"/>
              <a:t>, </a:t>
            </a:r>
            <a:r>
              <a:rPr lang="en-US" sz="3200" dirty="0" err="1"/>
              <a:t>onda</a:t>
            </a:r>
            <a:r>
              <a:rPr lang="en-US" sz="3200" dirty="0"/>
              <a:t> se ne </a:t>
            </a:r>
            <a:r>
              <a:rPr lang="en-US" sz="3200" dirty="0" err="1"/>
              <a:t>izvršavaju</a:t>
            </a:r>
            <a:r>
              <a:rPr lang="en-US" sz="3200" dirty="0"/>
              <a:t> </a:t>
            </a:r>
            <a:r>
              <a:rPr lang="en-US" sz="3200" dirty="0" err="1"/>
              <a:t>nikakve</a:t>
            </a:r>
            <a:r>
              <a:rPr lang="en-US" sz="3200" dirty="0"/>
              <a:t> </a:t>
            </a:r>
            <a:r>
              <a:rPr lang="en-US" sz="3200" dirty="0" err="1"/>
              <a:t>naredbe</a:t>
            </a:r>
            <a:endParaRPr lang="sr-Latn-RS" sz="3500" b="1" dirty="0" smtClean="0"/>
          </a:p>
        </p:txBody>
      </p:sp>
    </p:spTree>
    <p:extLst>
      <p:ext uri="{BB962C8B-B14F-4D97-AF65-F5344CB8AC3E}">
        <p14:creationId xmlns:p14="http://schemas.microsoft.com/office/powerpoint/2010/main" val="2573412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0"/>
            <a:ext cx="8229600" cy="1399032"/>
          </a:xfrm>
        </p:spPr>
        <p:txBody>
          <a:bodyPr>
            <a:normAutofit/>
          </a:bodyPr>
          <a:lstStyle/>
          <a:p>
            <a:r>
              <a:rPr lang="sr-Latn-RS" sz="4500" b="1" dirty="0" smtClean="0"/>
              <a:t>Switch – primer</a:t>
            </a:r>
            <a:endParaRPr lang="en-US" sz="4500" b="1" dirty="0"/>
          </a:p>
        </p:txBody>
      </p:sp>
      <p:sp>
        <p:nvSpPr>
          <p:cNvPr id="3" name="Content Placeholder 2"/>
          <p:cNvSpPr>
            <a:spLocks noGrp="1"/>
          </p:cNvSpPr>
          <p:nvPr>
            <p:ph idx="1"/>
          </p:nvPr>
        </p:nvSpPr>
        <p:spPr>
          <a:xfrm>
            <a:off x="381000" y="1066800"/>
            <a:ext cx="8610600" cy="4572000"/>
          </a:xfrm>
        </p:spPr>
        <p:txBody>
          <a:bodyPr>
            <a:noAutofit/>
          </a:bodyPr>
          <a:lstStyle/>
          <a:p>
            <a:pPr marL="64008" indent="0">
              <a:buNone/>
            </a:pPr>
            <a:r>
              <a:rPr lang="en-US" sz="2300" dirty="0" smtClean="0"/>
              <a:t>$</a:t>
            </a:r>
            <a:r>
              <a:rPr lang="sr-Latn-RS" sz="2300" dirty="0" smtClean="0"/>
              <a:t>boja </a:t>
            </a:r>
            <a:r>
              <a:rPr lang="en-US" sz="2300" dirty="0" smtClean="0"/>
              <a:t>=</a:t>
            </a:r>
            <a:r>
              <a:rPr lang="en-US" sz="2300" dirty="0"/>
              <a:t> </a:t>
            </a:r>
            <a:r>
              <a:rPr lang="en-US" sz="2300" dirty="0" smtClean="0"/>
              <a:t>„</a:t>
            </a:r>
            <a:r>
              <a:rPr lang="sr-Latn-RS" sz="2300" dirty="0" smtClean="0"/>
              <a:t>crvena</a:t>
            </a:r>
            <a:r>
              <a:rPr lang="en-US" sz="2300" dirty="0" smtClean="0"/>
              <a:t>";</a:t>
            </a:r>
            <a:r>
              <a:rPr lang="en-US" sz="2300" dirty="0"/>
              <a:t/>
            </a:r>
            <a:br>
              <a:rPr lang="en-US" sz="2300" dirty="0"/>
            </a:br>
            <a:r>
              <a:rPr lang="en-US" sz="2300" dirty="0"/>
              <a:t/>
            </a:r>
            <a:br>
              <a:rPr lang="en-US" sz="2300" dirty="0"/>
            </a:br>
            <a:r>
              <a:rPr lang="en-US" sz="2300" dirty="0"/>
              <a:t>switch </a:t>
            </a:r>
            <a:r>
              <a:rPr lang="en-US" sz="2300" dirty="0" smtClean="0"/>
              <a:t>($</a:t>
            </a:r>
            <a:r>
              <a:rPr lang="sr-Latn-RS" sz="2300" dirty="0" smtClean="0"/>
              <a:t>boja</a:t>
            </a:r>
            <a:r>
              <a:rPr lang="en-US" sz="2300" dirty="0" smtClean="0"/>
              <a:t>)</a:t>
            </a:r>
            <a:r>
              <a:rPr lang="en-US" sz="2300" dirty="0"/>
              <a:t> </a:t>
            </a:r>
            <a:r>
              <a:rPr lang="sr-Latn-RS" sz="2300" dirty="0" smtClean="0"/>
              <a:t/>
            </a:r>
            <a:br>
              <a:rPr lang="sr-Latn-RS" sz="2300" dirty="0" smtClean="0"/>
            </a:br>
            <a:r>
              <a:rPr lang="en-US" sz="2300" dirty="0" smtClean="0"/>
              <a:t>{</a:t>
            </a:r>
            <a:r>
              <a:rPr lang="en-US" sz="2300" dirty="0"/>
              <a:t/>
            </a:r>
            <a:br>
              <a:rPr lang="en-US" sz="2300" dirty="0"/>
            </a:br>
            <a:r>
              <a:rPr lang="en-US" sz="2300" dirty="0"/>
              <a:t>    case </a:t>
            </a:r>
            <a:r>
              <a:rPr lang="en-US" sz="2300" dirty="0" smtClean="0"/>
              <a:t>„</a:t>
            </a:r>
            <a:r>
              <a:rPr lang="sr-Latn-RS" sz="2300" dirty="0" smtClean="0"/>
              <a:t>crvena</a:t>
            </a:r>
            <a:r>
              <a:rPr lang="en-US" sz="2300" dirty="0" smtClean="0"/>
              <a:t>":</a:t>
            </a:r>
            <a:r>
              <a:rPr lang="en-US" sz="2300" dirty="0"/>
              <a:t/>
            </a:r>
            <a:br>
              <a:rPr lang="en-US" sz="2300" dirty="0"/>
            </a:br>
            <a:r>
              <a:rPr lang="en-US" sz="2300" dirty="0"/>
              <a:t>        echo </a:t>
            </a:r>
            <a:r>
              <a:rPr lang="en-US" sz="2300" dirty="0" smtClean="0"/>
              <a:t>„</a:t>
            </a:r>
            <a:r>
              <a:rPr lang="sr-Latn-RS" sz="2300" dirty="0" smtClean="0"/>
              <a:t>Odabrali ste crvenu boju</a:t>
            </a:r>
            <a:r>
              <a:rPr lang="en-US" sz="2300" dirty="0" smtClean="0"/>
              <a:t>!";</a:t>
            </a:r>
            <a:r>
              <a:rPr lang="en-US" sz="2300" dirty="0"/>
              <a:t/>
            </a:r>
            <a:br>
              <a:rPr lang="en-US" sz="2300" dirty="0"/>
            </a:br>
            <a:r>
              <a:rPr lang="en-US" sz="2300" dirty="0"/>
              <a:t>        break;</a:t>
            </a:r>
            <a:r>
              <a:rPr lang="en-US" sz="2300" dirty="0"/>
              <a:t/>
            </a:r>
            <a:br>
              <a:rPr lang="en-US" sz="2300" dirty="0"/>
            </a:br>
            <a:r>
              <a:rPr lang="en-US" sz="2300" dirty="0"/>
              <a:t>    case </a:t>
            </a:r>
            <a:r>
              <a:rPr lang="en-US" sz="2300" dirty="0" smtClean="0"/>
              <a:t>„</a:t>
            </a:r>
            <a:r>
              <a:rPr lang="sr-Latn-RS" sz="2300" dirty="0" smtClean="0"/>
              <a:t>plava</a:t>
            </a:r>
            <a:r>
              <a:rPr lang="en-US" sz="2300" dirty="0" smtClean="0"/>
              <a:t>":</a:t>
            </a:r>
            <a:r>
              <a:rPr lang="en-US" sz="2300" dirty="0"/>
              <a:t/>
            </a:r>
            <a:br>
              <a:rPr lang="en-US" sz="2300" dirty="0"/>
            </a:br>
            <a:r>
              <a:rPr lang="en-US" sz="2300" dirty="0"/>
              <a:t>        echo </a:t>
            </a:r>
            <a:r>
              <a:rPr lang="en-US" sz="2300" dirty="0" smtClean="0"/>
              <a:t>„</a:t>
            </a:r>
            <a:r>
              <a:rPr lang="sr-Latn-RS" sz="2300" dirty="0" smtClean="0"/>
              <a:t>Odabrali ste plavu boju</a:t>
            </a:r>
            <a:r>
              <a:rPr lang="en-US" sz="2300" dirty="0" smtClean="0"/>
              <a:t>!";</a:t>
            </a:r>
            <a:r>
              <a:rPr lang="en-US" sz="2300" dirty="0"/>
              <a:t/>
            </a:r>
            <a:br>
              <a:rPr lang="en-US" sz="2300" dirty="0"/>
            </a:br>
            <a:r>
              <a:rPr lang="en-US" sz="2300" dirty="0"/>
              <a:t>        break;</a:t>
            </a:r>
            <a:r>
              <a:rPr lang="en-US" sz="2300" dirty="0"/>
              <a:t/>
            </a:r>
            <a:br>
              <a:rPr lang="en-US" sz="2300" dirty="0"/>
            </a:br>
            <a:r>
              <a:rPr lang="en-US" sz="2300" dirty="0"/>
              <a:t>    case </a:t>
            </a:r>
            <a:r>
              <a:rPr lang="en-US" sz="2300" dirty="0" smtClean="0"/>
              <a:t>„</a:t>
            </a:r>
            <a:r>
              <a:rPr lang="sr-Latn-RS" sz="2300" dirty="0" smtClean="0"/>
              <a:t>zelena</a:t>
            </a:r>
            <a:r>
              <a:rPr lang="en-US" sz="2300" dirty="0" smtClean="0"/>
              <a:t>":</a:t>
            </a:r>
            <a:r>
              <a:rPr lang="en-US" sz="2300" dirty="0"/>
              <a:t/>
            </a:r>
            <a:br>
              <a:rPr lang="en-US" sz="2300" dirty="0"/>
            </a:br>
            <a:r>
              <a:rPr lang="en-US" sz="2300" dirty="0"/>
              <a:t>        echo </a:t>
            </a:r>
            <a:r>
              <a:rPr lang="en-US" sz="2300" dirty="0" smtClean="0"/>
              <a:t>„</a:t>
            </a:r>
            <a:r>
              <a:rPr lang="sr-Latn-RS" sz="2300" dirty="0" smtClean="0"/>
              <a:t>Odabrali ste zelenu boju</a:t>
            </a:r>
            <a:r>
              <a:rPr lang="en-US" sz="2300" dirty="0" smtClean="0"/>
              <a:t>!";</a:t>
            </a:r>
            <a:r>
              <a:rPr lang="en-US" sz="2300" dirty="0"/>
              <a:t/>
            </a:r>
            <a:br>
              <a:rPr lang="en-US" sz="2300" dirty="0"/>
            </a:br>
            <a:r>
              <a:rPr lang="en-US" sz="2300" dirty="0"/>
              <a:t>        break;</a:t>
            </a:r>
            <a:r>
              <a:rPr lang="en-US" sz="2300" dirty="0"/>
              <a:t/>
            </a:r>
            <a:br>
              <a:rPr lang="en-US" sz="2300" dirty="0"/>
            </a:br>
            <a:r>
              <a:rPr lang="en-US" sz="2300" dirty="0"/>
              <a:t>    default:</a:t>
            </a:r>
            <a:r>
              <a:rPr lang="en-US" sz="2300" dirty="0"/>
              <a:t/>
            </a:r>
            <a:br>
              <a:rPr lang="en-US" sz="2300" dirty="0"/>
            </a:br>
            <a:r>
              <a:rPr lang="en-US" sz="2300" dirty="0"/>
              <a:t>        echo </a:t>
            </a:r>
            <a:r>
              <a:rPr lang="en-US" sz="2300" dirty="0" smtClean="0"/>
              <a:t>„</a:t>
            </a:r>
            <a:r>
              <a:rPr lang="sr-Latn-RS" sz="2300" dirty="0" smtClean="0"/>
              <a:t>Niste odabrali crvenu, plavu i zelenu boju</a:t>
            </a:r>
            <a:r>
              <a:rPr lang="en-US" sz="2300" dirty="0" smtClean="0"/>
              <a:t>!";</a:t>
            </a:r>
            <a:r>
              <a:rPr lang="en-US" sz="2300" dirty="0"/>
              <a:t/>
            </a:r>
            <a:br>
              <a:rPr lang="en-US" sz="2300" dirty="0"/>
            </a:br>
            <a:r>
              <a:rPr lang="en-US" sz="2300" dirty="0"/>
              <a:t>}</a:t>
            </a:r>
            <a:endParaRPr lang="en-US" sz="2300" b="1" dirty="0"/>
          </a:p>
        </p:txBody>
      </p:sp>
    </p:spTree>
    <p:extLst>
      <p:ext uri="{BB962C8B-B14F-4D97-AF65-F5344CB8AC3E}">
        <p14:creationId xmlns:p14="http://schemas.microsoft.com/office/powerpoint/2010/main" val="1877042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Promena Switch u IF</a:t>
            </a:r>
            <a:endParaRPr lang="en-US" dirty="0"/>
          </a:p>
        </p:txBody>
      </p:sp>
      <p:sp>
        <p:nvSpPr>
          <p:cNvPr id="3" name="Content Placeholder 2"/>
          <p:cNvSpPr>
            <a:spLocks noGrp="1"/>
          </p:cNvSpPr>
          <p:nvPr>
            <p:ph idx="1"/>
          </p:nvPr>
        </p:nvSpPr>
        <p:spPr/>
        <p:txBody>
          <a:bodyPr/>
          <a:lstStyle/>
          <a:p>
            <a:r>
              <a:rPr lang="sr-Latn-RS" sz="3200" dirty="0" smtClean="0"/>
              <a:t>Kako bi prethodni zadatak izgledao kada bismo ga implementirali pomoću IF naredbe grananja?</a:t>
            </a:r>
            <a:endParaRPr lang="en-US" sz="3200" dirty="0"/>
          </a:p>
        </p:txBody>
      </p:sp>
    </p:spTree>
    <p:extLst>
      <p:ext uri="{BB962C8B-B14F-4D97-AF65-F5344CB8AC3E}">
        <p14:creationId xmlns:p14="http://schemas.microsoft.com/office/powerpoint/2010/main" val="1971831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399032"/>
          </a:xfrm>
        </p:spPr>
        <p:txBody>
          <a:bodyPr/>
          <a:lstStyle/>
          <a:p>
            <a:r>
              <a:rPr lang="sr-Latn-RS" dirty="0" smtClean="0"/>
              <a:t>Zadaci za vežbu</a:t>
            </a:r>
            <a:endParaRPr lang="en-US" dirty="0"/>
          </a:p>
        </p:txBody>
      </p:sp>
      <p:sp>
        <p:nvSpPr>
          <p:cNvPr id="3" name="Content Placeholder 2"/>
          <p:cNvSpPr>
            <a:spLocks noGrp="1"/>
          </p:cNvSpPr>
          <p:nvPr>
            <p:ph idx="1"/>
          </p:nvPr>
        </p:nvSpPr>
        <p:spPr>
          <a:xfrm>
            <a:off x="76200" y="1295400"/>
            <a:ext cx="9067800" cy="5105400"/>
          </a:xfrm>
        </p:spPr>
        <p:txBody>
          <a:bodyPr>
            <a:noAutofit/>
          </a:bodyPr>
          <a:lstStyle/>
          <a:p>
            <a:pPr marL="578358" indent="-514350">
              <a:buFont typeface="+mj-lt"/>
              <a:buAutoNum type="arabicPeriod"/>
            </a:pPr>
            <a:r>
              <a:rPr lang="sr-Latn-RS" sz="2800" dirty="0" smtClean="0"/>
              <a:t>Za uneti redni broj dana ispisati koji je to dan u nedelji (1. dan je ponedeljak).</a:t>
            </a:r>
          </a:p>
          <a:p>
            <a:pPr marL="578358" indent="-514350">
              <a:buFont typeface="+mj-lt"/>
              <a:buAutoNum type="arabicPeriod"/>
            </a:pPr>
            <a:r>
              <a:rPr lang="sr-Latn-RS" sz="2800" dirty="0" smtClean="0"/>
              <a:t>Za unetu prosečnu ocenu učenika ispisati njegov uspeh te školske godine.</a:t>
            </a:r>
          </a:p>
          <a:p>
            <a:pPr marL="578358" indent="-514350">
              <a:buFont typeface="+mj-lt"/>
              <a:buAutoNum type="arabicPeriod"/>
            </a:pPr>
            <a:r>
              <a:rPr lang="sr-Latn-RS" sz="2800" dirty="0" smtClean="0"/>
              <a:t>Za uneti paran broj manji od 10 ispitati da li je uneti broj nula, dvojka, četvorka, šestica, osmica ili je unos pogrešan.</a:t>
            </a:r>
          </a:p>
          <a:p>
            <a:pPr marL="578358" indent="-514350">
              <a:buFont typeface="+mj-lt"/>
              <a:buAutoNum type="arabicPeriod"/>
            </a:pPr>
            <a:r>
              <a:rPr lang="sr-Latn-RS" sz="2800" dirty="0" smtClean="0"/>
              <a:t>Za uneta dva broja i karakter napraviti kalkulator koji vrši množenje ta dva broja ukoliko je uneto slovo ’m’, deljenje ukoliko je uneto slovo ’d’, sabiranje ukoliko je uneto slovo ’s’ ili oduzimanje ukoliko je uneto slovo ’o’.</a:t>
            </a:r>
          </a:p>
          <a:p>
            <a:pPr marL="64008" indent="0">
              <a:buNone/>
            </a:pPr>
            <a:endParaRPr lang="en-US" sz="2800" dirty="0"/>
          </a:p>
        </p:txBody>
      </p:sp>
    </p:spTree>
    <p:extLst>
      <p:ext uri="{BB962C8B-B14F-4D97-AF65-F5344CB8AC3E}">
        <p14:creationId xmlns:p14="http://schemas.microsoft.com/office/powerpoint/2010/main" val="13230345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24</TotalTime>
  <Words>430</Words>
  <Application>Microsoft Office PowerPoint</Application>
  <PresentationFormat>On-screen Show (4:3)</PresentationFormat>
  <Paragraphs>29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Verve</vt:lpstr>
      <vt:lpstr>SWITCH Naredba višestrukog grananja</vt:lpstr>
      <vt:lpstr>Switch naredba</vt:lpstr>
      <vt:lpstr>Switch naredba</vt:lpstr>
      <vt:lpstr>Switch – sintaksa u PHP-u</vt:lpstr>
      <vt:lpstr>Switch naredba</vt:lpstr>
      <vt:lpstr>Switch naredba</vt:lpstr>
      <vt:lpstr>Switch – primer</vt:lpstr>
      <vt:lpstr>Promena Switch u IF</vt:lpstr>
      <vt:lpstr>Zadaci za vežbu</vt:lpstr>
      <vt:lpstr>Zadaci za vežbu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SWITCH</dc:title>
  <dc:creator>Admin</dc:creator>
  <cp:lastModifiedBy>Windows User</cp:lastModifiedBy>
  <cp:revision>4</cp:revision>
  <dcterms:created xsi:type="dcterms:W3CDTF">2006-08-16T00:00:00Z</dcterms:created>
  <dcterms:modified xsi:type="dcterms:W3CDTF">2019-07-09T05:50:27Z</dcterms:modified>
</cp:coreProperties>
</file>