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Proxima Nova" panose="02010600030101010101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DCB9E8-558C-4F07-AAD8-F50F36E60672}">
  <a:tblStyle styleId="{D8DCB9E8-558C-4F07-AAD8-F50F36E606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054AE7-1CB1-40E5-AC9E-15E75915A9F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4032e57e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4032e57e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723073b1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723073b18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723073b1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723073b18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723073b1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723073b1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723073b1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723073b1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4032e57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4032e57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4032e57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4032e57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90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723073d6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723073d6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723073b18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723073b18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723073d6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723073d6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some cases it is beneficial to decrease the communication complexity at the cost of an increased round complexity by performing additions or multiplications using additively homomorphic encryption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SFE, a combination of GC and FHE,  reduces GC size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23073b1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23073b1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所有的可以转化为boolean circuits 的函数都是可以的，只要提供电路的描述文件就行，我们这里用Equality来举例。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723073b18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723073b18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&lt;1 minute. Should be a quick slide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723073b1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723073b1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723073b18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723073b18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723073d6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723073d6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Multi-Party Communication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Xiang Mei, Ben Hou, Rachel Tao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GMW Implementation (</a:t>
            </a:r>
            <a:r>
              <a:rPr lang="en-US" altLang="zh-CN" dirty="0"/>
              <a:t>GMW-X</a:t>
            </a:r>
            <a:r>
              <a:rPr lang="en" dirty="0"/>
              <a:t>)</a:t>
            </a:r>
            <a:endParaRPr dirty="0"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161025"/>
            <a:ext cx="6038100" cy="3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6075" algn="l" rtl="0">
              <a:spcBef>
                <a:spcPts val="1200"/>
              </a:spcBef>
              <a:spcAft>
                <a:spcPts val="0"/>
              </a:spcAft>
              <a:buClr>
                <a:srgbClr val="4E4E4E"/>
              </a:buClr>
              <a:buSzPts val="1850"/>
              <a:buFont typeface="Proxima Nova"/>
              <a:buChar char="●"/>
            </a:pPr>
            <a:r>
              <a:rPr lang="en" sz="1850" dirty="0">
                <a:solidFill>
                  <a:srgbClr val="4E4E4E"/>
                </a:solidFill>
              </a:rPr>
              <a:t>2-Party </a:t>
            </a:r>
            <a:r>
              <a:rPr lang="en" sz="1850" dirty="0">
                <a:solidFill>
                  <a:srgbClr val="00B050"/>
                </a:solidFill>
              </a:rPr>
              <a:t>Secret Sharing + Evaluation Dealer</a:t>
            </a:r>
            <a:endParaRPr sz="1850" dirty="0">
              <a:solidFill>
                <a:srgbClr val="00B050"/>
              </a:solidFill>
            </a:endParaRPr>
          </a:p>
          <a:p>
            <a:pPr marL="914400" lvl="1" indent="-327025" algn="l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550"/>
              <a:buFont typeface="Proxima Nova"/>
              <a:buChar char="●"/>
            </a:pPr>
            <a:r>
              <a:rPr lang="en" sz="1550" dirty="0">
                <a:solidFill>
                  <a:srgbClr val="4E4E4E"/>
                </a:solidFill>
              </a:rPr>
              <a:t>If we don’t have a dealer, the one who performs evaluation could know the other party’s input</a:t>
            </a:r>
            <a:endParaRPr sz="1550" dirty="0">
              <a:solidFill>
                <a:srgbClr val="4E4E4E"/>
              </a:solidFill>
            </a:endParaRPr>
          </a:p>
          <a:p>
            <a:pPr marL="914400" lvl="1" indent="-327025" algn="l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550"/>
              <a:buFont typeface="Proxima Nova"/>
              <a:buChar char="●"/>
            </a:pPr>
            <a:r>
              <a:rPr lang="en" sz="1550" dirty="0">
                <a:solidFill>
                  <a:srgbClr val="4E4E4E"/>
                </a:solidFill>
              </a:rPr>
              <a:t>Dealer evaluate the circuit without knowing people’s input</a:t>
            </a:r>
            <a:endParaRPr sz="1550" dirty="0">
              <a:solidFill>
                <a:srgbClr val="4E4E4E"/>
              </a:solidFill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850"/>
              <a:buFont typeface="Proxima Nova"/>
              <a:buChar char="●"/>
            </a:pPr>
            <a:r>
              <a:rPr lang="en" sz="1850" dirty="0">
                <a:solidFill>
                  <a:srgbClr val="4E4E4E"/>
                </a:solidFill>
              </a:rPr>
              <a:t>A problem:</a:t>
            </a:r>
            <a:endParaRPr sz="1850" dirty="0">
              <a:solidFill>
                <a:srgbClr val="4E4E4E"/>
              </a:solidFill>
            </a:endParaRPr>
          </a:p>
          <a:p>
            <a:pPr marL="914400" lvl="1" indent="-327025" algn="l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550"/>
              <a:buFont typeface="Arial"/>
              <a:buChar char="●"/>
            </a:pPr>
            <a:r>
              <a:rPr lang="en" sz="1550" dirty="0">
                <a:solidFill>
                  <a:srgbClr val="4E4E4E"/>
                </a:solidFill>
              </a:rPr>
              <a:t>So what if dealer need data only from one party ?</a:t>
            </a:r>
            <a:endParaRPr sz="1550" dirty="0">
              <a:solidFill>
                <a:srgbClr val="4E4E4E"/>
              </a:solidFill>
            </a:endParaRPr>
          </a:p>
          <a:p>
            <a:pPr marL="914400" lvl="1" indent="-327025" algn="l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550"/>
              <a:buFont typeface="Proxima Nova"/>
              <a:buChar char="●"/>
            </a:pPr>
            <a:r>
              <a:rPr lang="en" sz="1550" dirty="0">
                <a:solidFill>
                  <a:srgbClr val="4E4E4E"/>
                </a:solidFill>
              </a:rPr>
              <a:t>All the circuits in </a:t>
            </a:r>
            <a:r>
              <a:rPr lang="en" sz="1550" dirty="0">
                <a:solidFill>
                  <a:srgbClr val="FF0000"/>
                </a:solidFill>
              </a:rPr>
              <a:t>Model 1 </a:t>
            </a:r>
            <a:r>
              <a:rPr lang="en" sz="1550" dirty="0">
                <a:solidFill>
                  <a:srgbClr val="4E4E4E"/>
                </a:solidFill>
              </a:rPr>
              <a:t>could be transfer </a:t>
            </a:r>
            <a:r>
              <a:rPr lang="en" sz="1550" dirty="0">
                <a:solidFill>
                  <a:srgbClr val="00B050"/>
                </a:solidFill>
              </a:rPr>
              <a:t>to Model 2 </a:t>
            </a:r>
            <a:endParaRPr sz="1550" dirty="0">
              <a:solidFill>
                <a:srgbClr val="00B050"/>
              </a:solidFill>
            </a:endParaRPr>
          </a:p>
          <a:p>
            <a:pPr marL="914400" lvl="1" indent="-327025" algn="l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550"/>
              <a:buFont typeface="Arial"/>
              <a:buChar char="●"/>
            </a:pPr>
            <a:r>
              <a:rPr lang="en" sz="1550" dirty="0">
                <a:solidFill>
                  <a:srgbClr val="00B050"/>
                </a:solidFill>
              </a:rPr>
              <a:t>G1, G2 is one of [XOR, AND]</a:t>
            </a:r>
            <a:endParaRPr sz="1550" dirty="0">
              <a:solidFill>
                <a:srgbClr val="00B050"/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8075" y="843200"/>
            <a:ext cx="2430550" cy="345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7296925" y="335300"/>
            <a:ext cx="1277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rgbClr val="F8F9FA"/>
                </a:highlight>
              </a:rPr>
              <a:t>Model 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7296925" y="4468925"/>
            <a:ext cx="1277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rgbClr val="F8F9FA"/>
                </a:highlight>
              </a:rPr>
              <a:t>Model 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- Yao’s garbled circuit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151175"/>
            <a:ext cx="8520600" cy="15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1-of-2 OT: ~2.03ms per secret transferred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Connection: ~0.5ms to establish TCP between Alice and Bob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About half the runtime is occupied by OT tests</a:t>
            </a:r>
            <a:endParaRPr/>
          </a:p>
        </p:txBody>
      </p:sp>
      <p:pic>
        <p:nvPicPr>
          <p:cNvPr id="135" name="Google Shape;135;p23" title="Chart"/>
          <p:cNvPicPr preferRelativeResize="0"/>
          <p:nvPr/>
        </p:nvPicPr>
        <p:blipFill rotWithShape="1">
          <a:blip r:embed="rId3">
            <a:alphaModFix/>
          </a:blip>
          <a:srcRect b="4643"/>
          <a:stretch/>
        </p:blipFill>
        <p:spPr>
          <a:xfrm>
            <a:off x="-753" y="2687150"/>
            <a:ext cx="3963651" cy="23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 title="Chart"/>
          <p:cNvPicPr preferRelativeResize="0"/>
          <p:nvPr/>
        </p:nvPicPr>
        <p:blipFill rotWithShape="1">
          <a:blip r:embed="rId4">
            <a:alphaModFix/>
          </a:blip>
          <a:srcRect b="4807"/>
          <a:stretch/>
        </p:blipFill>
        <p:spPr>
          <a:xfrm>
            <a:off x="3932797" y="2768350"/>
            <a:ext cx="3832350" cy="2255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p23"/>
          <p:cNvGraphicFramePr/>
          <p:nvPr/>
        </p:nvGraphicFramePr>
        <p:xfrm>
          <a:off x="6062900" y="2046725"/>
          <a:ext cx="2077050" cy="793752"/>
        </p:xfrm>
        <a:graphic>
          <a:graphicData uri="http://schemas.openxmlformats.org/drawingml/2006/table">
            <a:tbl>
              <a:tblPr>
                <a:noFill/>
                <a:tableStyleId>{28054AE7-1CB1-40E5-AC9E-15E75915A9FA}</a:tableStyleId>
              </a:tblPr>
              <a:tblGrid>
                <a:gridCol w="69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Bits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Gates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8.33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33.48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72.18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- GMW-X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14453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1-of-4 OT: ~6.09ms (3 1-of-2 OTs to complete)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Connection: ~1.00 ms for building 3 connections between Alice, Bob, Dealer</a:t>
            </a:r>
            <a:endParaRPr/>
          </a:p>
        </p:txBody>
      </p:sp>
      <p:pic>
        <p:nvPicPr>
          <p:cNvPr id="144" name="Google Shape;144;p24" title="Chart"/>
          <p:cNvPicPr preferRelativeResize="0"/>
          <p:nvPr/>
        </p:nvPicPr>
        <p:blipFill rotWithShape="1">
          <a:blip r:embed="rId3">
            <a:alphaModFix/>
          </a:blip>
          <a:srcRect b="4397"/>
          <a:stretch/>
        </p:blipFill>
        <p:spPr>
          <a:xfrm>
            <a:off x="0" y="2659575"/>
            <a:ext cx="3929199" cy="232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 title="Chart"/>
          <p:cNvPicPr preferRelativeResize="0"/>
          <p:nvPr/>
        </p:nvPicPr>
        <p:blipFill rotWithShape="1">
          <a:blip r:embed="rId4">
            <a:alphaModFix/>
          </a:blip>
          <a:srcRect b="4789"/>
          <a:stretch/>
        </p:blipFill>
        <p:spPr>
          <a:xfrm>
            <a:off x="3929200" y="2691313"/>
            <a:ext cx="3837471" cy="2259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p24"/>
          <p:cNvGraphicFramePr/>
          <p:nvPr/>
        </p:nvGraphicFramePr>
        <p:xfrm>
          <a:off x="6104375" y="1880025"/>
          <a:ext cx="2077050" cy="793752"/>
        </p:xfrm>
        <a:graphic>
          <a:graphicData uri="http://schemas.openxmlformats.org/drawingml/2006/table">
            <a:tbl>
              <a:tblPr>
                <a:noFill/>
                <a:tableStyleId>{28054AE7-1CB1-40E5-AC9E-15E75915A9FA}</a:tableStyleId>
              </a:tblPr>
              <a:tblGrid>
                <a:gridCol w="69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Bits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Gates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1.69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3.33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5.47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Yao’s Pros &amp; Cons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solidFill>
                  <a:srgbClr val="16A53F"/>
                </a:solidFill>
              </a:rPr>
              <a:t>Computationally efficient</a:t>
            </a:r>
            <a:r>
              <a:rPr lang="en"/>
              <a:t> as long as data transfer is efficient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70ms on a 16-bit number comparison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Result is </a:t>
            </a:r>
            <a:r>
              <a:rPr lang="en">
                <a:solidFill>
                  <a:srgbClr val="16A53F"/>
                </a:solidFill>
              </a:rPr>
              <a:t>accurate</a:t>
            </a:r>
            <a:r>
              <a:rPr lang="en"/>
              <a:t>, </a:t>
            </a:r>
            <a:r>
              <a:rPr lang="en">
                <a:solidFill>
                  <a:srgbClr val="16A53F"/>
                </a:solidFill>
              </a:rPr>
              <a:t>privacy </a:t>
            </a:r>
            <a:r>
              <a:rPr lang="en"/>
              <a:t>is protected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Works well with two parties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garbled circuit (which needs to be transferred) can be very long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Our 16-bit number equality circuit was many kilobytes on some iterations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Potentially mitigated by more efficient key generation algorithms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Circuit Generation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While it is possible to generate a circuit for any arbitrary function F to compute, the generation of complex functions is not within the scope of this project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GMW-X Pros &amp; Cons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Pros</a:t>
            </a:r>
            <a:endParaRPr sz="28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Dealer could perform most </a:t>
            </a:r>
            <a:r>
              <a:rPr lang="en">
                <a:solidFill>
                  <a:srgbClr val="16A53F"/>
                </a:solidFill>
              </a:rPr>
              <a:t>computation locally</a:t>
            </a:r>
            <a:r>
              <a:rPr lang="en"/>
              <a:t>, only the first layer gates need shares from A&amp;B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naturally </a:t>
            </a:r>
            <a:r>
              <a:rPr lang="en">
                <a:solidFill>
                  <a:srgbClr val="16A53F"/>
                </a:solidFill>
              </a:rPr>
              <a:t>generalize to more than two parties</a:t>
            </a:r>
            <a:endParaRPr>
              <a:solidFill>
                <a:srgbClr val="16A53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6A53F"/>
              </a:buClr>
              <a:buSzPts val="1400"/>
              <a:buChar char="○"/>
            </a:pPr>
            <a:r>
              <a:rPr lang="en">
                <a:solidFill>
                  <a:srgbClr val="16A53F"/>
                </a:solidFill>
              </a:rPr>
              <a:t>Less data transfer, Faster Evaluation</a:t>
            </a:r>
            <a:endParaRPr>
              <a:solidFill>
                <a:srgbClr val="16A53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Complex Communication</a:t>
            </a:r>
            <a:r>
              <a:rPr lang="en"/>
              <a:t>: Each end should connect other two (e.g. Alice should connect Bob and Dealer)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simple circuits, building communication takes most time!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support XOR, AND, NOT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although we could convert OR to AND+NOT, it makes the circuits more complex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16A53F"/>
                </a:solidFill>
              </a:rPr>
              <a:t>OT</a:t>
            </a:r>
            <a:r>
              <a:rPr lang="en"/>
              <a:t> is </a:t>
            </a:r>
            <a:r>
              <a:rPr lang="en">
                <a:solidFill>
                  <a:schemeClr val="dk1"/>
                </a:solidFill>
              </a:rPr>
              <a:t>AMAZING</a:t>
            </a:r>
            <a:r>
              <a:rPr lang="en"/>
              <a:t>, both protocols are </a:t>
            </a:r>
            <a:r>
              <a:rPr lang="en">
                <a:solidFill>
                  <a:srgbClr val="16A53F"/>
                </a:solidFill>
              </a:rPr>
              <a:t>clever uses of</a:t>
            </a:r>
            <a:r>
              <a:rPr lang="en"/>
              <a:t> OT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16A53F"/>
                </a:solidFill>
              </a:rPr>
              <a:t>GC</a:t>
            </a:r>
            <a:r>
              <a:rPr lang="en"/>
              <a:t> (+ OT) makes MPC possible with arbitrary boolean function, but Yao’s solution needs transfer lots of encrypted data for each gate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16A53F"/>
                </a:solidFill>
              </a:rPr>
              <a:t>GMW </a:t>
            </a:r>
            <a:r>
              <a:rPr lang="en"/>
              <a:t>uses </a:t>
            </a:r>
            <a:r>
              <a:rPr lang="en">
                <a:solidFill>
                  <a:srgbClr val="16A53F"/>
                </a:solidFill>
              </a:rPr>
              <a:t>Secret Sharing</a:t>
            </a:r>
            <a:r>
              <a:rPr lang="en"/>
              <a:t> and </a:t>
            </a:r>
            <a:r>
              <a:rPr lang="en">
                <a:solidFill>
                  <a:srgbClr val="16A53F"/>
                </a:solidFill>
              </a:rPr>
              <a:t>OT</a:t>
            </a:r>
            <a:r>
              <a:rPr lang="en"/>
              <a:t> to perform a more straightforward but delicate MPC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first, I thought it was a variant of Yao’s solution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After this project, it’s another astonishing protocol!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More powerful when the circuit is complex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Could naturally generalizes to more than two party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16A53F"/>
                </a:solidFill>
              </a:rPr>
              <a:t>SS</a:t>
            </a:r>
            <a:r>
              <a:rPr lang="en"/>
              <a:t> could protect people's inputs without complex encryption 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874" y="80574"/>
            <a:ext cx="2197000" cy="14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Address</a:t>
            </a:r>
            <a:endParaRPr dirty="0"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4400" dirty="0"/>
              <a:t>Github.com/n132/SMC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16857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Outline: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Yao’s Protocol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Garbled Circuits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1-2 OT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GMW Protocol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Secret Sharing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1-4 OT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Runtime, Communication Complexity, Message Size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and Bob both input a number and hide it from each other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and Bob want to know if their numbers are equal without knowing each other’s inputs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trusted third party is present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450" y="3026900"/>
            <a:ext cx="1056325" cy="11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1350" y="2961325"/>
            <a:ext cx="1081199" cy="119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315063" y="4218650"/>
            <a:ext cx="64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10011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372388" y="4218650"/>
            <a:ext cx="64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11110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887100" y="3210850"/>
            <a:ext cx="6849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sz="33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MPC(Multi-Party Computation) Solutions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Protocol</a:t>
            </a:r>
            <a:r>
              <a:rPr lang="en" sz="1900"/>
              <a:t> </a:t>
            </a:r>
            <a:r>
              <a:rPr lang="en" sz="2300"/>
              <a:t>based on FHE (Fully Homomorphic Encryption)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Protocol</a:t>
            </a:r>
            <a:r>
              <a:rPr lang="en" sz="1900"/>
              <a:t> </a:t>
            </a:r>
            <a:r>
              <a:rPr lang="en" sz="2300"/>
              <a:t>based on boolean circuits</a:t>
            </a:r>
            <a:endParaRPr sz="23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Yao’s Protocol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GMW Protocol</a:t>
            </a:r>
            <a:endParaRPr sz="1900"/>
          </a:p>
        </p:txBody>
      </p:sp>
      <p:graphicFrame>
        <p:nvGraphicFramePr>
          <p:cNvPr id="84" name="Google Shape;84;p16"/>
          <p:cNvGraphicFramePr/>
          <p:nvPr/>
        </p:nvGraphicFramePr>
        <p:xfrm>
          <a:off x="792675" y="2953525"/>
          <a:ext cx="7239000" cy="1615350"/>
        </p:xfrm>
        <a:graphic>
          <a:graphicData uri="http://schemas.openxmlformats.org/drawingml/2006/table">
            <a:tbl>
              <a:tblPr>
                <a:noFill/>
                <a:tableStyleId>{D8DCB9E8-558C-4F07-AAD8-F50F36E60672}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Protocols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BFV, CKKS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FHE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Slow and can only evaluate small circuits, but have low bandwidth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Yao’s garbled circuit, GMW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 Circuits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 but complex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Function/Circuit 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FUNCTION (Theoretically)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8-bit equality circuit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825" y="0"/>
            <a:ext cx="4834176" cy="364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37875"/>
            <a:ext cx="3968799" cy="2900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Yao’s Garbled Circuit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2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6075" algn="l" rtl="0">
              <a:spcBef>
                <a:spcPts val="1200"/>
              </a:spcBef>
              <a:spcAft>
                <a:spcPts val="0"/>
              </a:spcAft>
              <a:buClr>
                <a:srgbClr val="4E4E4E"/>
              </a:buClr>
              <a:buSzPts val="1850"/>
              <a:buChar char="●"/>
            </a:pPr>
            <a:r>
              <a:rPr lang="en" sz="1850">
                <a:solidFill>
                  <a:srgbClr val="16A63F"/>
                </a:solidFill>
              </a:rPr>
              <a:t>GC </a:t>
            </a:r>
            <a:r>
              <a:rPr lang="en" sz="1850">
                <a:solidFill>
                  <a:srgbClr val="4E4E4E"/>
                </a:solidFill>
              </a:rPr>
              <a:t>Garbled Circuit</a:t>
            </a:r>
            <a:endParaRPr sz="1850">
              <a:solidFill>
                <a:srgbClr val="4E4E4E"/>
              </a:solidFill>
            </a:endParaRPr>
          </a:p>
          <a:p>
            <a:pPr marL="914400" lvl="1" indent="-327025" algn="l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550"/>
              <a:buChar char="○"/>
            </a:pPr>
            <a:r>
              <a:rPr lang="en" sz="1550">
                <a:solidFill>
                  <a:srgbClr val="16A63F"/>
                </a:solidFill>
              </a:rPr>
              <a:t>iLabel: </a:t>
            </a:r>
            <a:r>
              <a:rPr lang="en" sz="1550">
                <a:solidFill>
                  <a:srgbClr val="4E4E4E"/>
                </a:solidFill>
              </a:rPr>
              <a:t>Label input wires</a:t>
            </a:r>
            <a:endParaRPr sz="1550">
              <a:solidFill>
                <a:srgbClr val="4E4E4E"/>
              </a:solidFill>
            </a:endParaRPr>
          </a:p>
          <a:p>
            <a:pPr marL="914400" lvl="1" indent="-327025" algn="l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550"/>
              <a:buChar char="○"/>
            </a:pPr>
            <a:r>
              <a:rPr lang="en" sz="1550">
                <a:solidFill>
                  <a:srgbClr val="16A63F"/>
                </a:solidFill>
              </a:rPr>
              <a:t>cGarble: </a:t>
            </a:r>
            <a:r>
              <a:rPr lang="en" sz="1550">
                <a:solidFill>
                  <a:srgbClr val="4E4E4E"/>
                </a:solidFill>
              </a:rPr>
              <a:t>Generate garbled circuits</a:t>
            </a:r>
            <a:endParaRPr sz="1550">
              <a:solidFill>
                <a:srgbClr val="4E4E4E"/>
              </a:solidFill>
            </a:endParaRPr>
          </a:p>
          <a:p>
            <a:pPr marL="914400" lvl="1" indent="-327025" algn="l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550"/>
              <a:buChar char="○"/>
            </a:pPr>
            <a:r>
              <a:rPr lang="en" sz="1550">
                <a:solidFill>
                  <a:srgbClr val="16A63F"/>
                </a:solidFill>
              </a:rPr>
              <a:t>gcEval: </a:t>
            </a:r>
            <a:r>
              <a:rPr lang="en" sz="1550">
                <a:solidFill>
                  <a:srgbClr val="4E4E4E"/>
                </a:solidFill>
              </a:rPr>
              <a:t>Evaluate the garbled circuits</a:t>
            </a:r>
            <a:endParaRPr sz="1550">
              <a:solidFill>
                <a:srgbClr val="4E4E4E"/>
              </a:solidFill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850"/>
              <a:buChar char="●"/>
            </a:pPr>
            <a:r>
              <a:rPr lang="en" sz="1850">
                <a:solidFill>
                  <a:srgbClr val="16A63F"/>
                </a:solidFill>
              </a:rPr>
              <a:t>OT</a:t>
            </a:r>
            <a:r>
              <a:rPr lang="en" sz="1850">
                <a:solidFill>
                  <a:srgbClr val="4E4E4E"/>
                </a:solidFill>
              </a:rPr>
              <a:t> Oblivious Transfer</a:t>
            </a:r>
            <a:endParaRPr sz="1850">
              <a:solidFill>
                <a:srgbClr val="4E4E4E"/>
              </a:solidFill>
            </a:endParaRPr>
          </a:p>
          <a:p>
            <a:pPr marL="914400" lvl="1" indent="-327025" algn="l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550"/>
              <a:buChar char="○"/>
            </a:pPr>
            <a:r>
              <a:rPr lang="en" sz="1550">
                <a:solidFill>
                  <a:srgbClr val="4E4E4E"/>
                </a:solidFill>
              </a:rPr>
              <a:t>Sender transfers one of potentially many pieces of information to a receiver</a:t>
            </a:r>
            <a:endParaRPr sz="1550">
              <a:solidFill>
                <a:srgbClr val="4E4E4E"/>
              </a:solidFill>
            </a:endParaRPr>
          </a:p>
          <a:p>
            <a:pPr marL="914400" lvl="1" indent="-327025" algn="l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550"/>
              <a:buChar char="○"/>
            </a:pPr>
            <a:r>
              <a:rPr lang="en" sz="1550">
                <a:solidFill>
                  <a:srgbClr val="4E4E4E"/>
                </a:solidFill>
              </a:rPr>
              <a:t>But the remains oblivious as to what piece has been transferred.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implementation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311700" y="1080000"/>
            <a:ext cx="81618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972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E4E4E"/>
              </a:buClr>
              <a:buSzPts val="1750"/>
              <a:buFont typeface="Proxima Nova"/>
              <a:buChar char="●"/>
            </a:pPr>
            <a:r>
              <a:rPr lang="en" sz="1750">
                <a:solidFill>
                  <a:srgbClr val="4E4E4E"/>
                </a:solidFill>
                <a:latin typeface="Proxima Nova"/>
                <a:ea typeface="Proxima Nova"/>
                <a:cs typeface="Proxima Nova"/>
                <a:sym typeface="Proxima Nova"/>
              </a:rPr>
              <a:t>The representation of the circuit</a:t>
            </a:r>
            <a:endParaRPr sz="1750">
              <a:solidFill>
                <a:srgbClr val="4E4E4E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750"/>
              <a:buFont typeface="Proxima Nova"/>
              <a:buChar char="●"/>
            </a:pPr>
            <a:r>
              <a:rPr lang="en" sz="1750">
                <a:solidFill>
                  <a:srgbClr val="4E4E4E"/>
                </a:solidFill>
                <a:latin typeface="Proxima Nova"/>
                <a:ea typeface="Proxima Nova"/>
                <a:cs typeface="Proxima Nova"/>
                <a:sym typeface="Proxima Nova"/>
              </a:rPr>
              <a:t>Symmetric Encryption: </a:t>
            </a:r>
            <a:r>
              <a:rPr lang="en" sz="1750">
                <a:solidFill>
                  <a:srgbClr val="16A53F"/>
                </a:solidFill>
                <a:latin typeface="Proxima Nova"/>
                <a:ea typeface="Proxima Nova"/>
                <a:cs typeface="Proxima Nova"/>
                <a:sym typeface="Proxima Nova"/>
              </a:rPr>
              <a:t>Fernet</a:t>
            </a:r>
            <a:r>
              <a:rPr lang="en" sz="1750">
                <a:solidFill>
                  <a:srgbClr val="4E4E4E"/>
                </a:solidFill>
                <a:latin typeface="Proxima Nova"/>
                <a:ea typeface="Proxima Nova"/>
                <a:cs typeface="Proxima Nova"/>
                <a:sym typeface="Proxima Nova"/>
              </a:rPr>
              <a:t> from python Cryptography module</a:t>
            </a:r>
            <a:endParaRPr sz="1750">
              <a:solidFill>
                <a:srgbClr val="4E4E4E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A53F"/>
              </a:buClr>
              <a:buSzPts val="1450"/>
              <a:buFont typeface="Proxima Nova"/>
              <a:buChar char="●"/>
            </a:pPr>
            <a:r>
              <a:rPr lang="en" sz="1450">
                <a:solidFill>
                  <a:srgbClr val="16A53F"/>
                </a:solidFill>
                <a:latin typeface="Proxima Nova"/>
                <a:ea typeface="Proxima Nova"/>
                <a:cs typeface="Proxima Nova"/>
                <a:sym typeface="Proxima Nova"/>
              </a:rPr>
              <a:t>AES-128-CBC </a:t>
            </a:r>
            <a:endParaRPr sz="1450">
              <a:solidFill>
                <a:srgbClr val="16A5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50"/>
              <a:buFont typeface="Proxima Nova"/>
              <a:buChar char="●"/>
            </a:pPr>
            <a:r>
              <a:rPr lang="en" sz="1450">
                <a:solidFill>
                  <a:srgbClr val="4E4E4E"/>
                </a:solidFill>
                <a:latin typeface="Proxima Nova"/>
                <a:ea typeface="Proxima Nova"/>
                <a:cs typeface="Proxima Nova"/>
                <a:sym typeface="Proxima Nova"/>
              </a:rPr>
              <a:t>PKCS7 Padding</a:t>
            </a:r>
            <a:endParaRPr sz="1450">
              <a:solidFill>
                <a:srgbClr val="4E4E4E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50"/>
              <a:buFont typeface="Proxima Nova"/>
              <a:buChar char="●"/>
            </a:pPr>
            <a:r>
              <a:rPr lang="en" sz="1450">
                <a:solidFill>
                  <a:srgbClr val="4E4E4E"/>
                </a:solidFill>
                <a:latin typeface="Proxima Nova"/>
                <a:ea typeface="Proxima Nova"/>
                <a:cs typeface="Proxima Nova"/>
                <a:sym typeface="Proxima Nova"/>
              </a:rPr>
              <a:t>Secure Key Generation</a:t>
            </a:r>
            <a:endParaRPr sz="1450">
              <a:solidFill>
                <a:srgbClr val="4E4E4E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750"/>
              <a:buFont typeface="Proxima Nova"/>
              <a:buChar char="●"/>
            </a:pPr>
            <a:r>
              <a:rPr lang="en" sz="1750">
                <a:solidFill>
                  <a:srgbClr val="4E4E4E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Generating the </a:t>
            </a:r>
            <a:r>
              <a:rPr lang="en" sz="1750">
                <a:solidFill>
                  <a:srgbClr val="16A53F"/>
                </a:solidFill>
                <a:latin typeface="Proxima Nova"/>
                <a:ea typeface="Proxima Nova"/>
                <a:cs typeface="Proxima Nova"/>
                <a:sym typeface="Proxima Nova"/>
              </a:rPr>
              <a:t>garbled circuit</a:t>
            </a:r>
            <a:endParaRPr sz="1750">
              <a:solidFill>
                <a:srgbClr val="16A5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50"/>
              <a:buFont typeface="Proxima Nova"/>
              <a:buChar char="●"/>
            </a:pPr>
            <a:r>
              <a:rPr lang="en" sz="1450">
                <a:solidFill>
                  <a:srgbClr val="4E4E4E"/>
                </a:solidFill>
                <a:latin typeface="Proxima Nova"/>
                <a:ea typeface="Proxima Nova"/>
                <a:cs typeface="Proxima Nova"/>
                <a:sym typeface="Proxima Nova"/>
              </a:rPr>
              <a:t>Each gate becomes a table, and the garbled circuit is a dictionary containing the tables for each gate</a:t>
            </a:r>
            <a:endParaRPr sz="1450">
              <a:solidFill>
                <a:srgbClr val="4E4E4E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50"/>
              <a:buFont typeface="Proxima Nova"/>
              <a:buChar char="●"/>
            </a:pPr>
            <a:r>
              <a:rPr lang="en" sz="1450">
                <a:solidFill>
                  <a:srgbClr val="4E4E4E"/>
                </a:solidFill>
                <a:latin typeface="Proxima Nova"/>
                <a:ea typeface="Proxima Nova"/>
                <a:cs typeface="Proxima Nova"/>
                <a:sym typeface="Proxima Nova"/>
              </a:rPr>
              <a:t>Map result keys to 0 and 1</a:t>
            </a:r>
            <a:endParaRPr sz="1450">
              <a:solidFill>
                <a:srgbClr val="4E4E4E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750"/>
              <a:buFont typeface="Proxima Nova"/>
              <a:buChar char="●"/>
            </a:pPr>
            <a:r>
              <a:rPr lang="en" sz="1750">
                <a:solidFill>
                  <a:srgbClr val="16A53F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Evaluating</a:t>
            </a:r>
            <a:r>
              <a:rPr lang="en" sz="1750">
                <a:solidFill>
                  <a:srgbClr val="4E4E4E"/>
                </a:solidFill>
                <a:latin typeface="Proxima Nova"/>
                <a:ea typeface="Proxima Nova"/>
                <a:cs typeface="Proxima Nova"/>
                <a:sym typeface="Proxima Nova"/>
              </a:rPr>
              <a:t> the Circuit</a:t>
            </a:r>
            <a:endParaRPr sz="1750">
              <a:solidFill>
                <a:srgbClr val="4E4E4E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50"/>
              <a:buFont typeface="Proxima Nova"/>
              <a:buChar char="●"/>
            </a:pPr>
            <a:r>
              <a:rPr lang="en" sz="1450">
                <a:solidFill>
                  <a:srgbClr val="4E4E4E"/>
                </a:solidFill>
                <a:latin typeface="Proxima Nova"/>
                <a:ea typeface="Proxima Nova"/>
                <a:cs typeface="Proxima Nova"/>
                <a:sym typeface="Proxima Nova"/>
              </a:rPr>
              <a:t>For each gate, attempt to decrypt rows with the keys</a:t>
            </a:r>
            <a:endParaRPr sz="1450">
              <a:solidFill>
                <a:srgbClr val="4E4E4E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50"/>
              <a:buFont typeface="Proxima Nova"/>
              <a:buChar char="●"/>
            </a:pPr>
            <a:r>
              <a:rPr lang="en" sz="1450">
                <a:solidFill>
                  <a:srgbClr val="4E4E4E"/>
                </a:solidFill>
                <a:latin typeface="Proxima Nova"/>
                <a:ea typeface="Proxima Nova"/>
                <a:cs typeface="Proxima Nova"/>
                <a:sym typeface="Proxima Nova"/>
              </a:rPr>
              <a:t>The resulting output key is checked with the result map to get the final result (0 or 1)</a:t>
            </a:r>
            <a:endParaRPr sz="1450">
              <a:solidFill>
                <a:srgbClr val="4E4E4E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750"/>
              <a:buFont typeface="Proxima Nova"/>
              <a:buChar char="●"/>
            </a:pPr>
            <a:r>
              <a:rPr lang="en" sz="1750">
                <a:solidFill>
                  <a:srgbClr val="4E4E4E"/>
                </a:solidFill>
                <a:latin typeface="Proxima Nova"/>
                <a:ea typeface="Proxima Nova"/>
                <a:cs typeface="Proxima Nova"/>
                <a:sym typeface="Proxima Nova"/>
              </a:rPr>
              <a:t>OT(1 in 2)</a:t>
            </a:r>
            <a:endParaRPr sz="1750">
              <a:solidFill>
                <a:srgbClr val="4E4E4E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Oblivious Transfer (BM Protocol)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6075" algn="l" rtl="0">
              <a:spcBef>
                <a:spcPts val="1200"/>
              </a:spcBef>
              <a:spcAft>
                <a:spcPts val="0"/>
              </a:spcAft>
              <a:buClr>
                <a:srgbClr val="16A53F"/>
              </a:buClr>
              <a:buSzPts val="1850"/>
              <a:buFont typeface="Proxima Nova"/>
              <a:buChar char="●"/>
            </a:pPr>
            <a:r>
              <a:rPr lang="en" sz="1850">
                <a:solidFill>
                  <a:srgbClr val="16A53F"/>
                </a:solidFill>
              </a:rPr>
              <a:t>Cyclic Group</a:t>
            </a:r>
            <a:endParaRPr sz="1850">
              <a:solidFill>
                <a:srgbClr val="16A53F"/>
              </a:solidFill>
            </a:endParaRPr>
          </a:p>
          <a:p>
            <a:pPr marL="914400" lvl="1" indent="-327025" algn="l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550"/>
              <a:buFont typeface="Proxima Nova"/>
              <a:buChar char="●"/>
            </a:pPr>
            <a:r>
              <a:rPr lang="en" sz="1550">
                <a:solidFill>
                  <a:srgbClr val="4E4E4E"/>
                </a:solidFill>
              </a:rPr>
              <a:t>Find a Generator</a:t>
            </a:r>
            <a:endParaRPr sz="1550">
              <a:solidFill>
                <a:srgbClr val="4E4E4E"/>
              </a:solidFill>
            </a:endParaRPr>
          </a:p>
          <a:p>
            <a:pPr marL="914400" lvl="1" indent="-327025" algn="l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550"/>
              <a:buFont typeface="Proxima Nova"/>
              <a:buChar char="●"/>
            </a:pPr>
            <a:r>
              <a:rPr lang="en" sz="1550">
                <a:solidFill>
                  <a:srgbClr val="4E4E4E"/>
                </a:solidFill>
              </a:rPr>
              <a:t>Options on cyclic group ( for example, Div Mul &amp; Inverse)</a:t>
            </a:r>
            <a:endParaRPr sz="1550">
              <a:solidFill>
                <a:srgbClr val="4E4E4E"/>
              </a:solidFill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850"/>
              <a:buFont typeface="Proxima Nova"/>
              <a:buChar char="●"/>
            </a:pPr>
            <a:r>
              <a:rPr lang="en" sz="1850">
                <a:solidFill>
                  <a:srgbClr val="4E4E4E"/>
                </a:solidFill>
              </a:rPr>
              <a:t>The Procedure</a:t>
            </a:r>
            <a:endParaRPr sz="1850">
              <a:solidFill>
                <a:srgbClr val="4E4E4E"/>
              </a:solidFill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850"/>
              <a:buFont typeface="Proxima Nova"/>
              <a:buChar char="●"/>
            </a:pPr>
            <a:r>
              <a:rPr lang="en" sz="1850">
                <a:solidFill>
                  <a:srgbClr val="16A63F"/>
                </a:solidFill>
              </a:rPr>
              <a:t>1 in 2 OT</a:t>
            </a:r>
            <a:r>
              <a:rPr lang="en" sz="1850">
                <a:solidFill>
                  <a:srgbClr val="4E4E4E"/>
                </a:solidFill>
              </a:rPr>
              <a:t> &amp; </a:t>
            </a:r>
            <a:r>
              <a:rPr lang="en" sz="1850">
                <a:solidFill>
                  <a:srgbClr val="16A53F"/>
                </a:solidFill>
              </a:rPr>
              <a:t>1 in 4 OT</a:t>
            </a:r>
            <a:endParaRPr sz="1850">
              <a:solidFill>
                <a:srgbClr val="16A53F"/>
              </a:solidFill>
            </a:endParaRPr>
          </a:p>
          <a:p>
            <a:pPr marL="914400" lvl="1" indent="-327025" algn="l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550"/>
              <a:buFont typeface="Proxima Nova"/>
              <a:buChar char="●"/>
            </a:pPr>
            <a:r>
              <a:rPr lang="en" sz="1550">
                <a:solidFill>
                  <a:srgbClr val="4E4E4E"/>
                </a:solidFill>
              </a:rPr>
              <a:t>Concatenate three 1 in 2 OT</a:t>
            </a:r>
            <a:endParaRPr sz="1550">
              <a:solidFill>
                <a:srgbClr val="4E4E4E"/>
              </a:solidFill>
            </a:endParaRPr>
          </a:p>
          <a:p>
            <a:pPr marL="914400" lvl="1" indent="-327025" algn="l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550"/>
              <a:buFont typeface="Proxima Nova"/>
              <a:buChar char="●"/>
            </a:pPr>
            <a:r>
              <a:rPr lang="en" sz="1550">
                <a:solidFill>
                  <a:srgbClr val="4E4E4E"/>
                </a:solidFill>
              </a:rPr>
              <a:t>Use corresponding “keys” to decrypt the encoded message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GMW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6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6075" algn="l" rtl="0">
              <a:spcBef>
                <a:spcPts val="1200"/>
              </a:spcBef>
              <a:spcAft>
                <a:spcPts val="0"/>
              </a:spcAft>
              <a:buClr>
                <a:srgbClr val="4E4E4E"/>
              </a:buClr>
              <a:buSzPts val="1850"/>
              <a:buFont typeface="Proxima Nova"/>
              <a:buChar char="●"/>
            </a:pPr>
            <a:r>
              <a:rPr lang="en" sz="1850" dirty="0">
                <a:solidFill>
                  <a:srgbClr val="4E4E4E"/>
                </a:solidFill>
              </a:rPr>
              <a:t>Secret Sharing</a:t>
            </a:r>
            <a:endParaRPr sz="1850" dirty="0">
              <a:solidFill>
                <a:srgbClr val="4E4E4E"/>
              </a:solidFill>
            </a:endParaRPr>
          </a:p>
          <a:p>
            <a:pPr marL="914400" lvl="1" indent="-3270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Proxima Nova"/>
              <a:buChar char="●"/>
            </a:pPr>
            <a:r>
              <a:rPr lang="en" sz="1550" dirty="0">
                <a:solidFill>
                  <a:srgbClr val="4E4E4E"/>
                </a:solidFill>
              </a:rPr>
              <a:t>Each party </a:t>
            </a:r>
            <a:r>
              <a:rPr lang="en" sz="1550" dirty="0">
                <a:solidFill>
                  <a:srgbClr val="16A53F"/>
                </a:solidFill>
              </a:rPr>
              <a:t>separates inputs </a:t>
            </a:r>
            <a:r>
              <a:rPr lang="en" sz="1550" dirty="0">
                <a:solidFill>
                  <a:srgbClr val="4E4E4E"/>
                </a:solidFill>
              </a:rPr>
              <a:t>to n shares</a:t>
            </a:r>
            <a:endParaRPr sz="1550" dirty="0">
              <a:solidFill>
                <a:srgbClr val="4E4E4E"/>
              </a:solidFill>
            </a:endParaRPr>
          </a:p>
          <a:p>
            <a:pPr marL="914400" lvl="1" indent="-3270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Proxima Nova"/>
              <a:buChar char="●"/>
            </a:pPr>
            <a:r>
              <a:rPr lang="en" sz="1550" dirty="0">
                <a:solidFill>
                  <a:srgbClr val="16A53F"/>
                </a:solidFill>
              </a:rPr>
              <a:t>Exchange</a:t>
            </a:r>
            <a:r>
              <a:rPr lang="en" sz="1550" dirty="0">
                <a:solidFill>
                  <a:srgbClr val="4E4E4E"/>
                </a:solidFill>
              </a:rPr>
              <a:t>  shares</a:t>
            </a:r>
            <a:endParaRPr sz="1550" dirty="0">
              <a:solidFill>
                <a:srgbClr val="4E4E4E"/>
              </a:solidFill>
            </a:endParaRPr>
          </a:p>
          <a:p>
            <a:pPr marL="914400" lvl="1" indent="-3270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Proxima Nova"/>
              <a:buChar char="●"/>
            </a:pPr>
            <a:r>
              <a:rPr lang="en" sz="1550" dirty="0">
                <a:solidFill>
                  <a:srgbClr val="4E4E4E"/>
                </a:solidFill>
              </a:rPr>
              <a:t>People could only reconstruct a secret with all its shares </a:t>
            </a:r>
            <a:endParaRPr sz="1550" dirty="0">
              <a:solidFill>
                <a:srgbClr val="4E4E4E"/>
              </a:solidFill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850"/>
              <a:buFont typeface="Proxima Nova"/>
              <a:buChar char="●"/>
            </a:pPr>
            <a:r>
              <a:rPr lang="en" sz="1850" dirty="0">
                <a:solidFill>
                  <a:srgbClr val="4E4E4E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 sz="1850" dirty="0">
              <a:solidFill>
                <a:srgbClr val="4E4E4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270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Proxima Nova"/>
              <a:buChar char="●"/>
            </a:pPr>
            <a:r>
              <a:rPr lang="en" sz="1550" dirty="0">
                <a:solidFill>
                  <a:srgbClr val="16A53F"/>
                </a:solidFill>
              </a:rPr>
              <a:t>NOT</a:t>
            </a:r>
            <a:r>
              <a:rPr lang="en" sz="1550" dirty="0">
                <a:solidFill>
                  <a:srgbClr val="4E4E4E"/>
                </a:solidFill>
              </a:rPr>
              <a:t>: Single Input Wire</a:t>
            </a:r>
            <a:endParaRPr sz="1550" dirty="0">
              <a:solidFill>
                <a:srgbClr val="4E4E4E"/>
              </a:solidFill>
            </a:endParaRPr>
          </a:p>
          <a:p>
            <a:pPr marL="914400" lvl="1" indent="-3270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Proxima Nova"/>
              <a:buChar char="●"/>
            </a:pPr>
            <a:r>
              <a:rPr lang="en" sz="1550" dirty="0">
                <a:solidFill>
                  <a:srgbClr val="16A53F"/>
                </a:solidFill>
              </a:rPr>
              <a:t>XOR</a:t>
            </a:r>
            <a:r>
              <a:rPr lang="en" sz="1550" dirty="0">
                <a:solidFill>
                  <a:srgbClr val="4E4E4E"/>
                </a:solidFill>
              </a:rPr>
              <a:t>:</a:t>
            </a:r>
            <a:endParaRPr sz="1550" dirty="0">
              <a:solidFill>
                <a:srgbClr val="4E4E4E"/>
              </a:solidFill>
            </a:endParaRPr>
          </a:p>
          <a:p>
            <a:pPr marL="914400" lvl="1" indent="-3270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Proxima Nova"/>
              <a:buChar char="●"/>
            </a:pPr>
            <a:r>
              <a:rPr lang="en" sz="1550" dirty="0">
                <a:solidFill>
                  <a:srgbClr val="16A53F"/>
                </a:solidFill>
              </a:rPr>
              <a:t>AND: 1 in 4 OT</a:t>
            </a:r>
            <a:endParaRPr sz="1550" dirty="0">
              <a:solidFill>
                <a:srgbClr val="16A53F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 dirty="0">
                <a:solidFill>
                  <a:srgbClr val="16A53F"/>
                </a:solidFill>
              </a:rPr>
              <a:t>OR: </a:t>
            </a:r>
            <a:r>
              <a:rPr lang="en" sz="1550" dirty="0">
                <a:solidFill>
                  <a:schemeClr val="dk1"/>
                </a:solidFill>
              </a:rPr>
              <a:t>A </a:t>
            </a:r>
            <a:r>
              <a:rPr lang="en" sz="1550" dirty="0">
                <a:solidFill>
                  <a:srgbClr val="4E4E4E"/>
                </a:solidFill>
              </a:rPr>
              <a:t>⋁ B = ¬ ( ( ¬ A ) ⋀ ( ¬ B ) )</a:t>
            </a:r>
            <a:endParaRPr sz="155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725" y="2416350"/>
            <a:ext cx="2815850" cy="24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8725" y="150025"/>
            <a:ext cx="2653575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1277" y="3140587"/>
            <a:ext cx="397835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906</Words>
  <Application>Microsoft Office PowerPoint</Application>
  <PresentationFormat>全屏显示(16:9)</PresentationFormat>
  <Paragraphs>154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Proxima Nova</vt:lpstr>
      <vt:lpstr>Arial</vt:lpstr>
      <vt:lpstr>Spearmint</vt:lpstr>
      <vt:lpstr>Secure Multi-Party Communication</vt:lpstr>
      <vt:lpstr>Outline:</vt:lpstr>
      <vt:lpstr>Scenario</vt:lpstr>
      <vt:lpstr>MPC(Multi-Party Computation) Solutions</vt:lpstr>
      <vt:lpstr>Function/Circuit </vt:lpstr>
      <vt:lpstr>Yao’s Garbled Circuit</vt:lpstr>
      <vt:lpstr>Our implementation</vt:lpstr>
      <vt:lpstr>Implementation of Oblivious Transfer (BM Protocol)</vt:lpstr>
      <vt:lpstr>GMW</vt:lpstr>
      <vt:lpstr>GMW Implementation (GMW-X)</vt:lpstr>
      <vt:lpstr>Performance - Yao’s garbled circuit</vt:lpstr>
      <vt:lpstr>Performance - GMW-X</vt:lpstr>
      <vt:lpstr>Yao’s Pros &amp; Cons</vt:lpstr>
      <vt:lpstr>GMW-X Pros &amp; Cons </vt:lpstr>
      <vt:lpstr>Summary</vt:lpstr>
      <vt:lpstr>Project Address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Multi-Party Communication</dc:title>
  <cp:lastModifiedBy>XIANGMEI</cp:lastModifiedBy>
  <cp:revision>6</cp:revision>
  <dcterms:modified xsi:type="dcterms:W3CDTF">2021-12-15T00:21:45Z</dcterms:modified>
</cp:coreProperties>
</file>