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6320" t="5934" r="5275" b="22348"/>
          <a:stretch/>
        </p:blipFill>
        <p:spPr bwMode="auto">
          <a:xfrm flipH="0" flipV="0">
            <a:off x="953385" y="406976"/>
            <a:ext cx="10408226" cy="4918362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5645725" y="3670396"/>
            <a:ext cx="2364817" cy="5389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aseline="-25000">
                <a:latin typeface="Open Sans Condensed"/>
                <a:ea typeface="Open Sans Condensed"/>
                <a:cs typeface="Open Sans Condensed"/>
              </a:rPr>
              <a:t>NodeJS</a:t>
            </a:r>
            <a:r>
              <a:rPr sz="2400" baseline="-25000">
                <a:latin typeface="Open Sans Condensed"/>
                <a:ea typeface="Open Sans Condensed"/>
                <a:cs typeface="Open Sans Condensed"/>
              </a:rPr>
              <a:t> </a:t>
            </a:r>
            <a:r>
              <a:rPr sz="2400" baseline="-25000">
                <a:latin typeface="Open Sans Condensed"/>
                <a:ea typeface="Open Sans Condensed"/>
                <a:cs typeface="Open Sans Condensed"/>
              </a:rPr>
              <a:t>Prisma Client</a:t>
            </a:r>
            <a:endParaRPr sz="2400" baseline="-25000">
              <a:latin typeface="Open Sans Condensed"/>
              <a:ea typeface="Open Sans Condensed"/>
              <a:cs typeface="Open Sans Condensed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615378" y="2980846"/>
            <a:ext cx="707925" cy="70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200"/>
              <a:t>Svelte</a:t>
            </a:r>
            <a:endParaRPr sz="32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It extends HTML by allowing JavaScript expressions in markup and providing directives to use conditions and loops, in a fashion similar to handlebars.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It extends CSS by adding a scoping mechanism, allowing each component to define its own styles without the risk of clashing with other components' styles.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It extends JavaScript by reinterpreting specific directives of the language to achieve true reactivity and ease component state management.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85800" y="2687750"/>
            <a:ext cx="2865313" cy="162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85799" y="3939884"/>
            <a:ext cx="2865312" cy="173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85799" y="5775613"/>
            <a:ext cx="2865312" cy="759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85800" y="4341636"/>
            <a:ext cx="2865313" cy="1416658"/>
          </a:xfrm>
          <a:prstGeom prst="rect">
            <a:avLst/>
          </a:prstGeom>
          <a:solidFill>
            <a:srgbClr val="FAC8EF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685800" y="1558636"/>
            <a:ext cx="2865313" cy="1120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00050" y="965661"/>
            <a:ext cx="2692131" cy="5577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/>
              <a:t>.</a:t>
            </a:r>
            <a:endParaRPr sz="1200"/>
          </a:p>
          <a:p>
            <a:pPr algn="l">
              <a:defRPr/>
            </a:pPr>
            <a:r>
              <a:rPr sz="1200"/>
              <a:t>├── package.json</a:t>
            </a:r>
            <a:endParaRPr sz="1200"/>
          </a:p>
          <a:p>
            <a:pPr algn="l">
              <a:defRPr/>
            </a:pPr>
            <a:r>
              <a:rPr sz="1200"/>
              <a:t>├── package-lock.json</a:t>
            </a:r>
            <a:endParaRPr sz="1200"/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├── prisma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├── migrations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│   ├── 20220420025406_init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│   │   └── migration.sql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│   └── migration_lock.toml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└── schema.prisma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/>
              <a:t>├── src</a:t>
            </a:r>
            <a:endParaRPr sz="1200"/>
          </a:p>
          <a:p>
            <a:pPr algn="l">
              <a:defRPr/>
            </a:pPr>
            <a:r>
              <a:rPr sz="1200"/>
              <a:t>│   ├── app.css</a:t>
            </a:r>
            <a:endParaRPr sz="1200"/>
          </a:p>
          <a:p>
            <a:pPr algn="l">
              <a:defRPr/>
            </a:pPr>
            <a:r>
              <a:rPr sz="1200"/>
              <a:t>│   ├── app.html</a:t>
            </a:r>
            <a:endParaRPr sz="1200"/>
          </a:p>
          <a:p>
            <a:pPr algn="l">
              <a:defRPr/>
            </a:pPr>
            <a:r>
              <a:rPr sz="1200"/>
              <a:t>│   ├── global.d.ts</a:t>
            </a:r>
            <a:endParaRPr sz="1200"/>
          </a:p>
          <a:p>
            <a:pPr algn="l">
              <a:defRPr/>
            </a:pPr>
            <a:r>
              <a:rPr sz="1200"/>
              <a:t>│   ├── lib</a:t>
            </a:r>
            <a:endParaRPr sz="1200"/>
          </a:p>
          <a:p>
            <a:pPr algn="l">
              <a:defRPr/>
            </a:pPr>
            <a:r>
              <a:rPr sz="1200"/>
              <a:t>│   │   ├── actions</a:t>
            </a:r>
            <a:endParaRPr sz="1200"/>
          </a:p>
          <a:p>
            <a:pPr algn="l">
              <a:defRPr/>
            </a:pPr>
            <a:r>
              <a:rPr sz="1200"/>
              <a:t>│   │   │   └── forms.ts</a:t>
            </a:r>
            <a:endParaRPr sz="1200"/>
          </a:p>
          <a:p>
            <a:pPr algn="l">
              <a:defRPr/>
            </a:pPr>
            <a:r>
              <a:rPr sz="1200"/>
              <a:t>│   │   ├── prisma.ts</a:t>
            </a:r>
            <a:endParaRPr sz="1200"/>
          </a:p>
          <a:p>
            <a:pPr algn="l">
              <a:defRPr/>
            </a:pPr>
            <a:r>
              <a:rPr sz="1200"/>
              <a:t>│   │   └── todo-item.svelte</a:t>
            </a:r>
            <a:endParaRPr sz="1200"/>
          </a:p>
          <a:p>
            <a:pPr algn="l">
              <a:defRPr/>
            </a:pPr>
            <a:r>
              <a:rPr sz="1200"/>
              <a:t>│   └── routes</a:t>
            </a:r>
            <a:endParaRPr sz="1200"/>
          </a:p>
          <a:p>
            <a:pPr algn="l">
              <a:defRPr/>
            </a:pPr>
            <a:r>
              <a:rPr sz="1200"/>
              <a:t>│       ├── about-us.svelte</a:t>
            </a:r>
            <a:endParaRPr sz="1200"/>
          </a:p>
          <a:p>
            <a:pPr algn="l">
              <a:defRPr/>
            </a:pPr>
            <a:r>
              <a:rPr sz="1200"/>
              <a:t>│       ├── index.svelte</a:t>
            </a:r>
            <a:endParaRPr sz="1200"/>
          </a:p>
          <a:p>
            <a:pPr algn="l">
              <a:defRPr/>
            </a:pPr>
            <a:r>
              <a:rPr sz="1200"/>
              <a:t>│       ├── __layout.svelte</a:t>
            </a:r>
            <a:endParaRPr sz="1200"/>
          </a:p>
          <a:p>
            <a:pPr algn="l">
              <a:defRPr/>
            </a:pPr>
            <a:r>
              <a:rPr sz="1200"/>
              <a:t>│       └── todos</a:t>
            </a:r>
            <a:endParaRPr sz="1200"/>
          </a:p>
          <a:p>
            <a:pPr algn="l">
              <a:defRPr/>
            </a:pPr>
            <a:r>
              <a:rPr sz="1200"/>
              <a:t>│           ├── _api.ts</a:t>
            </a:r>
            <a:endParaRPr sz="1200"/>
          </a:p>
          <a:p>
            <a:pPr algn="l">
              <a:defRPr/>
            </a:pPr>
            <a:r>
              <a:rPr sz="1200"/>
              <a:t>│           ├── index.json.ts</a:t>
            </a:r>
            <a:endParaRPr sz="1200"/>
          </a:p>
          <a:p>
            <a:pPr algn="l">
              <a:defRPr/>
            </a:pPr>
            <a:r>
              <a:rPr sz="1200"/>
              <a:t>│           └── [uid].json.ts</a:t>
            </a:r>
            <a:endParaRPr sz="1200"/>
          </a:p>
          <a:p>
            <a:pPr algn="l">
              <a:defRPr/>
            </a:pPr>
            <a:r>
              <a:rPr sz="1200"/>
              <a:t>├── static</a:t>
            </a:r>
            <a:endParaRPr sz="1200"/>
          </a:p>
          <a:p>
            <a:pPr algn="l">
              <a:defRPr/>
            </a:pPr>
            <a:r>
              <a:rPr sz="1200"/>
              <a:t>│   └── favicon.png</a:t>
            </a:r>
            <a:endParaRPr sz="1200"/>
          </a:p>
          <a:p>
            <a:pPr algn="l">
              <a:defRPr/>
            </a:pPr>
            <a:r>
              <a:rPr sz="1200"/>
              <a:t>├── svelte.config.js</a:t>
            </a:r>
            <a:endParaRPr sz="1200"/>
          </a:p>
          <a:p>
            <a:pPr algn="l">
              <a:defRPr/>
            </a:pPr>
            <a:r>
              <a:rPr sz="1200"/>
              <a:t>└── tsconfig.json</a:t>
            </a:r>
            <a:endParaRPr sz="1200"/>
          </a:p>
        </p:txBody>
      </p:sp>
      <p:grpSp>
        <p:nvGrpSpPr>
          <p:cNvPr id="10" name="" hidden="0"/>
          <p:cNvGrpSpPr/>
          <p:nvPr isPhoto="0" userDrawn="0"/>
        </p:nvGrpSpPr>
        <p:grpSpPr bwMode="auto">
          <a:xfrm flipH="0" flipV="0">
            <a:off x="4796224" y="6966"/>
            <a:ext cx="7386204" cy="1568988"/>
            <a:chOff x="0" y="0"/>
            <a:chExt cx="7386204" cy="1568988"/>
          </a:xfrm>
        </p:grpSpPr>
        <p:pic>
          <p:nvPicPr>
            <p:cNvPr id="11" name="" hidden="0"/>
            <p:cNvPicPr>
              <a:picLocks noChangeAspect="1"/>
            </p:cNvPicPr>
            <p:nvPr isPhoto="0" userDrawn="0"/>
          </p:nvPicPr>
          <p:blipFill>
            <a:blip r:embed="rId2"/>
            <a:srcRect l="6320" t="26863" r="5275" b="45469"/>
            <a:stretch/>
          </p:blipFill>
          <p:spPr bwMode="auto">
            <a:xfrm flipH="0" flipV="0">
              <a:off x="0" y="0"/>
              <a:ext cx="7386204" cy="1346489"/>
            </a:xfrm>
            <a:prstGeom prst="rect">
              <a:avLst/>
            </a:prstGeom>
          </p:spPr>
        </p:pic>
        <p:sp>
          <p:nvSpPr>
            <p:cNvPr id="12" name="" hidden="0"/>
            <p:cNvSpPr/>
            <p:nvPr isPhoto="0" userDrawn="0"/>
          </p:nvSpPr>
          <p:spPr bwMode="auto">
            <a:xfrm flipH="0" flipV="0">
              <a:off x="3564833" y="1311010"/>
              <a:ext cx="1000305" cy="257977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600" baseline="-25000">
                  <a:latin typeface="Open Sans Condensed"/>
                  <a:ea typeface="Open Sans Condensed"/>
                  <a:cs typeface="Open Sans Condensed"/>
                </a:rPr>
                <a:t>NodeJS</a:t>
              </a:r>
              <a:r>
                <a:rPr sz="1600" baseline="-25000">
                  <a:latin typeface="Open Sans Condensed"/>
                  <a:ea typeface="Open Sans Condensed"/>
                  <a:cs typeface="Open Sans Condensed"/>
                </a:rPr>
                <a:t> </a:t>
              </a:r>
              <a:r>
                <a:rPr sz="1600" baseline="-25000">
                  <a:latin typeface="Open Sans Condensed"/>
                  <a:ea typeface="Open Sans Condensed"/>
                  <a:cs typeface="Open Sans Condensed"/>
                </a:rPr>
                <a:t>Prisma </a:t>
              </a:r>
              <a:endParaRPr sz="1600" baseline="-25000">
                <a:latin typeface="Open Sans Condensed"/>
                <a:ea typeface="Open Sans Condensed"/>
                <a:cs typeface="Open Sans Condensed"/>
              </a:endParaRPr>
            </a:p>
          </p:txBody>
        </p:sp>
      </p:grp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377629" y="790097"/>
            <a:ext cx="545198" cy="545198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 flipH="0" flipV="0">
            <a:off x="5504469" y="1292000"/>
            <a:ext cx="618393" cy="2319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aseline="-25000">
                <a:latin typeface="Open Sans Condensed"/>
                <a:ea typeface="Open Sans Condensed"/>
                <a:cs typeface="Open Sans Condensed"/>
              </a:rPr>
              <a:t>Svelte</a:t>
            </a:r>
            <a:endParaRPr sz="1600" baseline="-250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317016" y="1317976"/>
            <a:ext cx="814756" cy="21468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aseline="-25000">
                <a:latin typeface="Open Sans Condensed"/>
                <a:ea typeface="Open Sans Condensed"/>
                <a:cs typeface="Open Sans Condensed"/>
              </a:rPr>
              <a:t>SvelteKit</a:t>
            </a:r>
            <a:endParaRPr sz="1600" baseline="-250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10786515" y="1300659"/>
            <a:ext cx="1000305" cy="2579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aseline="-25000">
                <a:latin typeface="Open Sans Condensed"/>
                <a:ea typeface="Open Sans Condensed"/>
                <a:cs typeface="Open Sans Condensed"/>
              </a:rPr>
              <a:t>Postgres</a:t>
            </a:r>
            <a:endParaRPr sz="1600" baseline="-250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532246" y="1490261"/>
            <a:ext cx="476249" cy="112568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7412103" y="1498919"/>
            <a:ext cx="476249" cy="112567"/>
          </a:xfrm>
          <a:prstGeom prst="rect">
            <a:avLst/>
          </a:prstGeom>
          <a:solidFill>
            <a:srgbClr val="CA36CF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8546444" y="1498919"/>
            <a:ext cx="476249" cy="1125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10849762" y="1490260"/>
            <a:ext cx="476249" cy="1125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4581545" y="1783772"/>
            <a:ext cx="2031287" cy="13334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17793" indent="-217793">
              <a:buFont typeface="Arial"/>
              <a:buChar char="•"/>
              <a:defRPr/>
            </a:pPr>
            <a:r>
              <a:rPr sz="1200"/>
              <a:t>component framework, like vue/react</a:t>
            </a:r>
            <a:endParaRPr sz="1200"/>
          </a:p>
          <a:p>
            <a:pPr marL="217793" indent="-217793">
              <a:buFont typeface="Arial"/>
              <a:buChar char="•"/>
              <a:defRPr/>
            </a:pPr>
            <a:r>
              <a:rPr sz="1200"/>
              <a:t>svelte speciality: works on built time, therefore more like a compiler. Creates vanilla js out of svelte files. =&gt;           </a:t>
            </a:r>
            <a:r>
              <a:rPr sz="1200"/>
              <a:t>No runtime needed</a:t>
            </a:r>
            <a:endParaRPr sz="1200"/>
          </a:p>
        </p:txBody>
      </p:sp>
      <p:sp>
        <p:nvSpPr>
          <p:cNvPr id="22" name="" hidden="0"/>
          <p:cNvSpPr/>
          <p:nvPr isPhoto="0" userDrawn="0"/>
        </p:nvSpPr>
        <p:spPr bwMode="auto">
          <a:xfrm flipH="0" flipV="0">
            <a:off x="6578864" y="1783771"/>
            <a:ext cx="2236976" cy="1333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17792" indent="-217792">
              <a:buFont typeface="Arial"/>
              <a:buChar char="•"/>
              <a:defRPr/>
            </a:pPr>
            <a:r>
              <a:rPr sz="1200"/>
              <a:t>application framework, like angular</a:t>
            </a:r>
            <a:endParaRPr sz="1200"/>
          </a:p>
          <a:p>
            <a:pPr marL="217792" indent="-217792">
              <a:buFont typeface="Arial"/>
              <a:buChar char="•"/>
              <a:defRPr/>
            </a:pPr>
            <a:r>
              <a:rPr sz="1200"/>
              <a:t>= svelte + handy features</a:t>
            </a:r>
            <a:endParaRPr sz="1200"/>
          </a:p>
          <a:p>
            <a:pPr marL="217792" indent="-217792">
              <a:buFont typeface="Arial"/>
              <a:buChar char="•"/>
              <a:defRPr/>
            </a:pPr>
            <a:r>
              <a:rPr sz="1200"/>
              <a:t>file-based router</a:t>
            </a:r>
            <a:endParaRPr sz="1200"/>
          </a:p>
          <a:p>
            <a:pPr marL="217792" indent="-217792">
              <a:buFont typeface="Arial"/>
              <a:buChar char="•"/>
              <a:defRPr/>
            </a:pPr>
            <a:r>
              <a:rPr sz="1200"/>
              <a:t>adapter, to transform code to deployment platform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6320" t="5934" r="5275" b="22348"/>
          <a:stretch/>
        </p:blipFill>
        <p:spPr bwMode="auto">
          <a:xfrm flipH="0" flipV="0">
            <a:off x="953385" y="406976"/>
            <a:ext cx="10408226" cy="4918362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4624840" y="2987386"/>
            <a:ext cx="666749" cy="73602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590204" y="3141951"/>
            <a:ext cx="736022" cy="368011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5645725" y="3670396"/>
            <a:ext cx="2364817" cy="5389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aseline="-25000">
                <a:latin typeface="Open Sans Condensed"/>
                <a:ea typeface="Open Sans Condensed"/>
                <a:cs typeface="Open Sans Condensed"/>
              </a:rPr>
              <a:t>Python </a:t>
            </a:r>
            <a:r>
              <a:rPr sz="2400" baseline="-25000">
                <a:latin typeface="Open Sans Condensed"/>
                <a:ea typeface="Open Sans Condensed"/>
                <a:cs typeface="Open Sans Condensed"/>
              </a:rPr>
              <a:t>Prisma Client</a:t>
            </a:r>
            <a:endParaRPr sz="2400" baseline="-25000">
              <a:latin typeface="Open Sans Condensed"/>
              <a:ea typeface="Open Sans Condensed"/>
              <a:cs typeface="Open Sans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685799" y="5775613"/>
            <a:ext cx="2865312" cy="7592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85800" y="4341636"/>
            <a:ext cx="2865313" cy="697953"/>
          </a:xfrm>
          <a:prstGeom prst="rect">
            <a:avLst/>
          </a:prstGeom>
          <a:solidFill>
            <a:srgbClr val="FAC8EF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85800" y="2687750"/>
            <a:ext cx="2865313" cy="162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85800" y="1558636"/>
            <a:ext cx="2865313" cy="1120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400050" y="965661"/>
            <a:ext cx="2692131" cy="5577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/>
              <a:t>.</a:t>
            </a:r>
            <a:endParaRPr sz="1200"/>
          </a:p>
          <a:p>
            <a:pPr algn="l">
              <a:defRPr/>
            </a:pPr>
            <a:r>
              <a:rPr sz="1200"/>
              <a:t>├── package.json</a:t>
            </a:r>
            <a:endParaRPr sz="1200"/>
          </a:p>
          <a:p>
            <a:pPr algn="l">
              <a:defRPr/>
            </a:pPr>
            <a:r>
              <a:rPr sz="1200"/>
              <a:t>├── package-lock.json</a:t>
            </a:r>
            <a:endParaRPr sz="1200"/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├── prisma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├── migrations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│   ├── 20220420025406_init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│   │   └── migration.sql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│   └── migration_lock.toml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>
                <a:solidFill>
                  <a:schemeClr val="tx1"/>
                </a:solidFill>
              </a:rPr>
              <a:t>│   └── schema.prisma</a:t>
            </a:r>
            <a:endParaRPr sz="1200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200"/>
              <a:t>├── src</a:t>
            </a:r>
            <a:endParaRPr sz="1200"/>
          </a:p>
          <a:p>
            <a:pPr algn="l">
              <a:defRPr/>
            </a:pPr>
            <a:r>
              <a:rPr sz="1200"/>
              <a:t>│   ├── app.css</a:t>
            </a:r>
            <a:endParaRPr sz="1200"/>
          </a:p>
          <a:p>
            <a:pPr algn="l">
              <a:defRPr/>
            </a:pPr>
            <a:r>
              <a:rPr sz="1200"/>
              <a:t>│   ├── app.html</a:t>
            </a:r>
            <a:endParaRPr sz="1200"/>
          </a:p>
          <a:p>
            <a:pPr algn="l">
              <a:defRPr/>
            </a:pPr>
            <a:r>
              <a:rPr sz="1200"/>
              <a:t>│   ├── global.d.ts</a:t>
            </a:r>
            <a:endParaRPr sz="1200"/>
          </a:p>
          <a:p>
            <a:pPr algn="l">
              <a:defRPr/>
            </a:pPr>
            <a:r>
              <a:rPr sz="1200"/>
              <a:t>│   ├── lib</a:t>
            </a:r>
            <a:endParaRPr sz="1200"/>
          </a:p>
          <a:p>
            <a:pPr algn="l">
              <a:defRPr/>
            </a:pPr>
            <a:r>
              <a:rPr sz="1200"/>
              <a:t>│   │   ├── actions</a:t>
            </a:r>
            <a:endParaRPr sz="1200"/>
          </a:p>
          <a:p>
            <a:pPr algn="l">
              <a:defRPr/>
            </a:pPr>
            <a:r>
              <a:rPr sz="1200"/>
              <a:t>│   │   │   └── forms.ts</a:t>
            </a:r>
            <a:endParaRPr sz="1200"/>
          </a:p>
          <a:p>
            <a:pPr algn="l">
              <a:defRPr/>
            </a:pPr>
            <a:r>
              <a:rPr sz="1200"/>
              <a:t>│   │   ├── prisma.ts</a:t>
            </a:r>
            <a:endParaRPr sz="1200"/>
          </a:p>
          <a:p>
            <a:pPr algn="l">
              <a:defRPr/>
            </a:pPr>
            <a:r>
              <a:rPr sz="1200"/>
              <a:t>│   │   └── todo-item.svelte</a:t>
            </a:r>
            <a:endParaRPr sz="1200"/>
          </a:p>
          <a:p>
            <a:pPr algn="l">
              <a:defRPr/>
            </a:pPr>
            <a:r>
              <a:rPr sz="1200"/>
              <a:t>│   └── routes</a:t>
            </a:r>
            <a:endParaRPr sz="1200"/>
          </a:p>
          <a:p>
            <a:pPr algn="l">
              <a:defRPr/>
            </a:pPr>
            <a:r>
              <a:rPr sz="1200"/>
              <a:t>│       ├── about-us.svelte</a:t>
            </a:r>
            <a:endParaRPr sz="1200"/>
          </a:p>
          <a:p>
            <a:pPr algn="l">
              <a:defRPr/>
            </a:pPr>
            <a:r>
              <a:rPr sz="1200"/>
              <a:t>│       ├── index.svelte</a:t>
            </a:r>
            <a:endParaRPr sz="1200"/>
          </a:p>
          <a:p>
            <a:pPr algn="l">
              <a:defRPr/>
            </a:pPr>
            <a:r>
              <a:rPr sz="1200"/>
              <a:t>│       ├── __layout.svelte</a:t>
            </a:r>
            <a:endParaRPr sz="1200"/>
          </a:p>
          <a:p>
            <a:pPr algn="l">
              <a:defRPr/>
            </a:pPr>
            <a:r>
              <a:rPr sz="1200"/>
              <a:t>│       └── todos</a:t>
            </a:r>
            <a:endParaRPr sz="1200"/>
          </a:p>
          <a:p>
            <a:pPr algn="l">
              <a:defRPr/>
            </a:pPr>
            <a:r>
              <a:rPr sz="1200"/>
              <a:t>│           ├── _api.ts</a:t>
            </a:r>
            <a:endParaRPr sz="1200"/>
          </a:p>
          <a:p>
            <a:pPr algn="l">
              <a:defRPr/>
            </a:pPr>
            <a:r>
              <a:rPr sz="1200"/>
              <a:t>│           ├── index.json.ts</a:t>
            </a:r>
            <a:endParaRPr sz="1200"/>
          </a:p>
          <a:p>
            <a:pPr algn="l">
              <a:defRPr/>
            </a:pPr>
            <a:r>
              <a:rPr sz="1200"/>
              <a:t>│           └── [uid].json.ts</a:t>
            </a:r>
            <a:endParaRPr sz="1200"/>
          </a:p>
          <a:p>
            <a:pPr algn="l">
              <a:defRPr/>
            </a:pPr>
            <a:r>
              <a:rPr sz="1200"/>
              <a:t>├── static</a:t>
            </a:r>
            <a:endParaRPr sz="1200"/>
          </a:p>
          <a:p>
            <a:pPr algn="l">
              <a:defRPr/>
            </a:pPr>
            <a:r>
              <a:rPr sz="1200"/>
              <a:t>│   └── favicon.png</a:t>
            </a:r>
            <a:endParaRPr sz="1200"/>
          </a:p>
          <a:p>
            <a:pPr algn="l">
              <a:defRPr/>
            </a:pPr>
            <a:r>
              <a:rPr sz="1200"/>
              <a:t>├── svelte.config.js</a:t>
            </a:r>
            <a:endParaRPr sz="1200"/>
          </a:p>
          <a:p>
            <a:pPr algn="l">
              <a:defRPr/>
            </a:pPr>
            <a:r>
              <a:rPr sz="1200"/>
              <a:t>└── tsconfig.json</a:t>
            </a:r>
            <a:endParaRPr sz="1200"/>
          </a:p>
        </p:txBody>
      </p:sp>
      <p:grpSp>
        <p:nvGrpSpPr>
          <p:cNvPr id="9" name="" hidden="0"/>
          <p:cNvGrpSpPr/>
          <p:nvPr isPhoto="0" userDrawn="0"/>
        </p:nvGrpSpPr>
        <p:grpSpPr bwMode="auto">
          <a:xfrm flipH="0" flipV="0">
            <a:off x="4796224" y="6966"/>
            <a:ext cx="7386204" cy="1568988"/>
            <a:chOff x="0" y="0"/>
            <a:chExt cx="7386204" cy="1568988"/>
          </a:xfrm>
        </p:grpSpPr>
        <p:pic>
          <p:nvPicPr>
            <p:cNvPr id="10" name="" hidden="0"/>
            <p:cNvPicPr>
              <a:picLocks noChangeAspect="1"/>
            </p:cNvPicPr>
            <p:nvPr isPhoto="0" userDrawn="0"/>
          </p:nvPicPr>
          <p:blipFill>
            <a:blip r:embed="rId2"/>
            <a:srcRect l="6320" t="26863" r="5275" b="45469"/>
            <a:stretch/>
          </p:blipFill>
          <p:spPr bwMode="auto">
            <a:xfrm flipH="0" flipV="0">
              <a:off x="0" y="0"/>
              <a:ext cx="7386204" cy="1346489"/>
            </a:xfrm>
            <a:prstGeom prst="rect">
              <a:avLst/>
            </a:prstGeom>
          </p:spPr>
        </p:pic>
        <p:sp>
          <p:nvSpPr>
            <p:cNvPr id="11" name="" hidden="0"/>
            <p:cNvSpPr/>
            <p:nvPr isPhoto="0" userDrawn="0"/>
          </p:nvSpPr>
          <p:spPr bwMode="auto">
            <a:xfrm flipH="0" flipV="0">
              <a:off x="3564833" y="1311010"/>
              <a:ext cx="1000305" cy="257977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noAutofit/>
            </a:bodyPr>
            <a:p>
              <a:pPr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600" baseline="-25000">
                  <a:latin typeface="Open Sans Condensed"/>
                  <a:ea typeface="Open Sans Condensed"/>
                  <a:cs typeface="Open Sans Condensed"/>
                </a:rPr>
                <a:t>NodeJS</a:t>
              </a:r>
              <a:r>
                <a:rPr sz="1600" baseline="-25000">
                  <a:latin typeface="Open Sans Condensed"/>
                  <a:ea typeface="Open Sans Condensed"/>
                  <a:cs typeface="Open Sans Condensed"/>
                </a:rPr>
                <a:t> </a:t>
              </a:r>
              <a:r>
                <a:rPr sz="1600" baseline="-25000">
                  <a:latin typeface="Open Sans Condensed"/>
                  <a:ea typeface="Open Sans Condensed"/>
                  <a:cs typeface="Open Sans Condensed"/>
                </a:rPr>
                <a:t>Prisma </a:t>
              </a:r>
              <a:endParaRPr sz="1600" baseline="-25000">
                <a:latin typeface="Open Sans Condensed"/>
                <a:ea typeface="Open Sans Condensed"/>
                <a:cs typeface="Open Sans Condensed"/>
              </a:endParaRPr>
            </a:p>
          </p:txBody>
        </p:sp>
      </p:grp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377629" y="790097"/>
            <a:ext cx="545198" cy="545198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5504469" y="1292000"/>
            <a:ext cx="618393" cy="2319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aseline="-25000">
                <a:latin typeface="Open Sans Condensed"/>
                <a:ea typeface="Open Sans Condensed"/>
                <a:cs typeface="Open Sans Condensed"/>
              </a:rPr>
              <a:t>Svelte</a:t>
            </a:r>
            <a:endParaRPr sz="1600" baseline="-250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317016" y="1317976"/>
            <a:ext cx="814756" cy="21468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aseline="-25000">
                <a:latin typeface="Open Sans Condensed"/>
                <a:ea typeface="Open Sans Condensed"/>
                <a:cs typeface="Open Sans Condensed"/>
              </a:rPr>
              <a:t>SvelteKit</a:t>
            </a:r>
            <a:endParaRPr sz="1600" baseline="-250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0699924" y="1300659"/>
            <a:ext cx="1000305" cy="2579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aseline="-25000">
                <a:latin typeface="Open Sans Condensed"/>
                <a:ea typeface="Open Sans Condensed"/>
                <a:cs typeface="Open Sans Condensed"/>
              </a:rPr>
              <a:t>Postgres</a:t>
            </a:r>
            <a:endParaRPr sz="1600" baseline="-25000">
              <a:latin typeface="Open Sans Condensed"/>
              <a:ea typeface="Open Sans Condensed"/>
              <a:cs typeface="Open Sans Condensed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575541" y="1490261"/>
            <a:ext cx="476249" cy="112568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7412103" y="1498919"/>
            <a:ext cx="476249" cy="112567"/>
          </a:xfrm>
          <a:prstGeom prst="rect">
            <a:avLst/>
          </a:prstGeom>
          <a:solidFill>
            <a:srgbClr val="CA36CF"/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8546444" y="1498919"/>
            <a:ext cx="476249" cy="1125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10849762" y="1490260"/>
            <a:ext cx="476249" cy="1125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4581545" y="1783772"/>
            <a:ext cx="2031287" cy="13334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17793" indent="-217793">
              <a:buFont typeface="Arial"/>
              <a:buChar char="•"/>
              <a:defRPr/>
            </a:pPr>
            <a:r>
              <a:rPr sz="1200"/>
              <a:t>component framework, like vue/react</a:t>
            </a:r>
            <a:endParaRPr sz="1200"/>
          </a:p>
          <a:p>
            <a:pPr marL="217793" indent="-217793">
              <a:buFont typeface="Arial"/>
              <a:buChar char="•"/>
              <a:defRPr/>
            </a:pPr>
            <a:r>
              <a:rPr sz="1200"/>
              <a:t>svelte speciality: works on built time, therefore more like a compiler. Creates vanilla js out of svelte files. =&gt;           </a:t>
            </a:r>
            <a:r>
              <a:rPr sz="1200"/>
              <a:t>No runtime needed</a:t>
            </a:r>
            <a:endParaRPr sz="1200"/>
          </a:p>
        </p:txBody>
      </p:sp>
      <p:sp>
        <p:nvSpPr>
          <p:cNvPr id="21" name="" hidden="0"/>
          <p:cNvSpPr/>
          <p:nvPr isPhoto="0" userDrawn="0"/>
        </p:nvSpPr>
        <p:spPr bwMode="auto">
          <a:xfrm flipH="0" flipV="0">
            <a:off x="6578864" y="1783771"/>
            <a:ext cx="2236976" cy="1333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17792" indent="-217792">
              <a:buFont typeface="Arial"/>
              <a:buChar char="•"/>
              <a:defRPr/>
            </a:pPr>
            <a:r>
              <a:rPr sz="1200"/>
              <a:t>application framework, like angular</a:t>
            </a:r>
            <a:endParaRPr sz="1200"/>
          </a:p>
          <a:p>
            <a:pPr marL="217792" indent="-217792">
              <a:buFont typeface="Arial"/>
              <a:buChar char="•"/>
              <a:defRPr/>
            </a:pPr>
            <a:r>
              <a:rPr sz="1200"/>
              <a:t>= svelte + handy features</a:t>
            </a:r>
            <a:endParaRPr sz="1200"/>
          </a:p>
          <a:p>
            <a:pPr marL="217792" indent="-217792">
              <a:buFont typeface="Arial"/>
              <a:buChar char="•"/>
              <a:defRPr/>
            </a:pPr>
            <a:r>
              <a:rPr sz="1200"/>
              <a:t>file-based router</a:t>
            </a:r>
            <a:endParaRPr sz="1200"/>
          </a:p>
          <a:p>
            <a:pPr marL="217792" indent="-217792">
              <a:buFont typeface="Arial"/>
              <a:buChar char="•"/>
              <a:defRPr/>
            </a:pPr>
            <a:r>
              <a:rPr sz="1200"/>
              <a:t>adapter, to transform code to deployment platform</a:t>
            </a:r>
            <a:endParaRPr sz="1200"/>
          </a:p>
        </p:txBody>
      </p:sp>
      <p:sp>
        <p:nvSpPr>
          <p:cNvPr id="22" name="" hidden="0"/>
          <p:cNvSpPr/>
          <p:nvPr isPhoto="0" userDrawn="0"/>
        </p:nvSpPr>
        <p:spPr bwMode="auto">
          <a:xfrm flipH="0" flipV="0">
            <a:off x="4399393" y="6435472"/>
            <a:ext cx="6450369" cy="45858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200"/>
              <a:t>https://stackoverflow.com/questions/71855048/sveltekit-with-flask-backend-some-questions</a:t>
            </a:r>
            <a:endParaRPr sz="1200"/>
          </a:p>
        </p:txBody>
      </p:sp>
      <p:sp>
        <p:nvSpPr>
          <p:cNvPr id="23" name="" hidden="0"/>
          <p:cNvSpPr/>
          <p:nvPr isPhoto="0" userDrawn="0"/>
        </p:nvSpPr>
        <p:spPr bwMode="auto">
          <a:xfrm flipH="0" flipV="0">
            <a:off x="3939243" y="4184072"/>
            <a:ext cx="6275075" cy="1371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/>
              <a:t>options for using python with svelte-kit:</a:t>
            </a:r>
            <a:endParaRPr sz="1200"/>
          </a:p>
          <a:p>
            <a:pPr marL="217793" indent="-217793" algn="l">
              <a:buAutoNum type="arabicPeriod"/>
              <a:defRPr/>
            </a:pPr>
            <a:r>
              <a:rPr sz="1200"/>
              <a:t>deploy the svelte-kit app as a static page, and then making direct requests to your python based service.</a:t>
            </a:r>
            <a:endParaRPr sz="1200"/>
          </a:p>
          <a:p>
            <a:pPr marL="217793" indent="-217793" algn="l">
              <a:buAutoNum type="arabicPeriod"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svelte-kit endpoints as a proxy to make requests to your python service. This strategy fit's more into a microservice architecture, or if you are only making a new frontend for a existing backend application</a:t>
            </a:r>
            <a:endParaRPr sz="1200"/>
          </a:p>
          <a:p>
            <a:pPr algn="l">
              <a:defRPr/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2022-05-16T21:38:04Z</dcterms:modified>
  <cp:category/>
  <cp:contentStatus/>
  <cp:version/>
</cp:coreProperties>
</file>