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sldIdLst>
    <p:sldId id="256" r:id="rId2"/>
    <p:sldId id="305" r:id="rId3"/>
    <p:sldId id="306" r:id="rId4"/>
    <p:sldId id="307" r:id="rId5"/>
    <p:sldId id="308" r:id="rId6"/>
    <p:sldId id="257" r:id="rId7"/>
    <p:sldId id="276" r:id="rId8"/>
    <p:sldId id="279" r:id="rId9"/>
    <p:sldId id="263" r:id="rId10"/>
    <p:sldId id="277" r:id="rId11"/>
    <p:sldId id="270" r:id="rId12"/>
    <p:sldId id="278" r:id="rId13"/>
    <p:sldId id="271" r:id="rId14"/>
    <p:sldId id="289" r:id="rId15"/>
    <p:sldId id="272" r:id="rId16"/>
    <p:sldId id="291" r:id="rId17"/>
    <p:sldId id="273" r:id="rId18"/>
    <p:sldId id="292" r:id="rId19"/>
    <p:sldId id="275" r:id="rId20"/>
    <p:sldId id="293" r:id="rId21"/>
    <p:sldId id="283" r:id="rId22"/>
    <p:sldId id="294" r:id="rId23"/>
    <p:sldId id="295" r:id="rId24"/>
    <p:sldId id="296" r:id="rId25"/>
    <p:sldId id="297" r:id="rId26"/>
    <p:sldId id="298" r:id="rId27"/>
    <p:sldId id="290" r:id="rId28"/>
    <p:sldId id="299" r:id="rId29"/>
    <p:sldId id="300" r:id="rId30"/>
    <p:sldId id="282" r:id="rId31"/>
    <p:sldId id="284" r:id="rId32"/>
    <p:sldId id="301" r:id="rId33"/>
    <p:sldId id="303" r:id="rId34"/>
    <p:sldId id="304" r:id="rId35"/>
    <p:sldId id="258" r:id="rId36"/>
    <p:sldId id="281" r:id="rId37"/>
    <p:sldId id="288" r:id="rId38"/>
    <p:sldId id="262" r:id="rId39"/>
    <p:sldId id="287" r:id="rId40"/>
    <p:sldId id="302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2" autoAdjust="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1915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64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3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751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167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37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342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427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198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73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9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18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5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60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21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8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86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6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0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4749512"/>
          </a:xfrm>
        </p:spPr>
        <p:txBody>
          <a:bodyPr>
            <a:normAutofit/>
          </a:bodyPr>
          <a:lstStyle/>
          <a:p>
            <a:r>
              <a:rPr lang="en-US" dirty="0" err="1"/>
              <a:t>InventoryManager</a:t>
            </a:r>
            <a:br>
              <a:rPr lang="en-US" dirty="0"/>
            </a:br>
            <a:r>
              <a:rPr lang="zh-TW" altLang="en-US" dirty="0">
                <a:latin typeface="+mn-ea"/>
                <a:ea typeface="+mn-ea"/>
              </a:rPr>
              <a:t>庫存</a:t>
            </a:r>
            <a:r>
              <a:rPr dirty="0" err="1"/>
              <a:t>管理系統</a:t>
            </a:r>
            <a:endParaRPr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E6C41F-886B-3FFD-E889-C375883FB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6865" y="5615354"/>
            <a:ext cx="6798736" cy="63304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TW" altLang="en-US" dirty="0"/>
              <a:t>組員：</a:t>
            </a:r>
            <a:br>
              <a:rPr lang="en-US" altLang="zh-TW" dirty="0"/>
            </a:br>
            <a:r>
              <a:rPr lang="en-US" altLang="zh-TW" dirty="0"/>
              <a:t>N10170002</a:t>
            </a:r>
            <a:r>
              <a:rPr lang="zh-TW" altLang="en-US" dirty="0"/>
              <a:t> 林芳伃、</a:t>
            </a:r>
            <a:r>
              <a:rPr lang="en-US" altLang="zh-TW" dirty="0"/>
              <a:t>N10170016</a:t>
            </a:r>
            <a:r>
              <a:rPr lang="zh-TW" altLang="en-US" dirty="0"/>
              <a:t>孫毓廷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9E8E1-3845-8CE3-B58E-931C651E5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2C90-3B77-CBBC-D3FA-16F7479F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主頁二、庫存管理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B6595E-0987-1CD3-0686-92DC6DA32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zh-TW" dirty="0"/>
              <a:t>列表顯示全部零件資訊</a:t>
            </a:r>
            <a:r>
              <a:rPr lang="en-US" altLang="zh-TW" dirty="0"/>
              <a:t> </a:t>
            </a:r>
            <a:endParaRPr lang="zh-TW" altLang="zh-TW" dirty="0"/>
          </a:p>
          <a:p>
            <a:r>
              <a:rPr lang="zh-TW" altLang="zh-TW" dirty="0"/>
              <a:t>支援勾選單筆資料後操作</a:t>
            </a:r>
            <a:r>
              <a:rPr lang="en-US" altLang="zh-TW" dirty="0"/>
              <a:t> </a:t>
            </a:r>
            <a:endParaRPr lang="zh-TW" altLang="zh-TW" dirty="0"/>
          </a:p>
          <a:p>
            <a:r>
              <a:rPr lang="zh-TW" altLang="zh-TW" dirty="0"/>
              <a:t>可執行：新增</a:t>
            </a:r>
            <a:r>
              <a:rPr lang="en-US" altLang="zh-TW" dirty="0"/>
              <a:t> / </a:t>
            </a:r>
            <a:r>
              <a:rPr lang="zh-TW" altLang="zh-TW" dirty="0"/>
              <a:t>編輯</a:t>
            </a:r>
            <a:r>
              <a:rPr lang="en-US" altLang="zh-TW" dirty="0"/>
              <a:t> / </a:t>
            </a:r>
            <a:r>
              <a:rPr lang="zh-TW" altLang="zh-TW" dirty="0"/>
              <a:t>入庫</a:t>
            </a:r>
            <a:r>
              <a:rPr lang="en-US" altLang="zh-TW" dirty="0"/>
              <a:t> / </a:t>
            </a:r>
            <a:r>
              <a:rPr lang="zh-TW" altLang="zh-TW" dirty="0"/>
              <a:t>出庫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321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DA909-89E6-512F-F90E-9DEAA2679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D7D0-798A-4A73-C4B9-9698B965D26D}"/>
              </a:ext>
            </a:extLst>
          </p:cNvPr>
          <p:cNvSpPr txBox="1">
            <a:spLocks/>
          </p:cNvSpPr>
          <p:nvPr/>
        </p:nvSpPr>
        <p:spPr>
          <a:xfrm>
            <a:off x="1418958" y="118412"/>
            <a:ext cx="6595534" cy="493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+mn-ea"/>
                <a:ea typeface="+mn-ea"/>
              </a:rPr>
              <a:t>庫存管理頁面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5A3CFA7-05A9-76A6-6871-1521D8C61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32" y="771647"/>
            <a:ext cx="8035936" cy="531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58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9EFE9-349B-18CB-78E6-CC90FBC98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E94E-9FE2-EBDE-5401-B371D54B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主頁三、歷史紀錄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B6FCAE-B237-92E7-4E8F-DA70D98A3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/>
              <a:t>記錄所有入</a:t>
            </a:r>
            <a:r>
              <a:rPr lang="en-US" altLang="zh-TW" dirty="0"/>
              <a:t>/</a:t>
            </a:r>
            <a:r>
              <a:rPr lang="zh-TW" altLang="en-US" dirty="0"/>
              <a:t>出庫行為</a:t>
            </a:r>
          </a:p>
          <a:p>
            <a:r>
              <a:rPr lang="zh-TW" altLang="en-US" dirty="0"/>
              <a:t>支援關鍵字與時間篩選</a:t>
            </a:r>
          </a:p>
          <a:p>
            <a:r>
              <a:rPr lang="zh-TW" altLang="en-US" dirty="0"/>
              <a:t>顯示操作人員與備註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5164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6D063-32F4-68E2-F839-FA46EF35B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675F-B474-CFA6-C751-13336DE876DB}"/>
              </a:ext>
            </a:extLst>
          </p:cNvPr>
          <p:cNvSpPr txBox="1">
            <a:spLocks/>
          </p:cNvSpPr>
          <p:nvPr/>
        </p:nvSpPr>
        <p:spPr>
          <a:xfrm>
            <a:off x="1418958" y="118412"/>
            <a:ext cx="6595534" cy="493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+mn-ea"/>
                <a:ea typeface="+mn-ea"/>
              </a:rPr>
              <a:t>歷史頁面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E02158-917A-07E2-CB68-D50CE4962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52" y="760490"/>
            <a:ext cx="8296096" cy="55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42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4F679-8BB4-043A-0879-8B5C74D3B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0B54-096A-5710-2804-A37D8200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465" y="2631367"/>
            <a:ext cx="6595534" cy="83256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n-ea"/>
                <a:ea typeface="+mn-ea"/>
              </a:rPr>
              <a:t>視窗操作與功能說明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DB70ED7-E6DE-533C-2929-7851F82FC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3256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B73F9-C6F9-9543-A875-503FED1F6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36F1-3008-282D-A948-81A8056BBF1A}"/>
              </a:ext>
            </a:extLst>
          </p:cNvPr>
          <p:cNvSpPr txBox="1">
            <a:spLocks/>
          </p:cNvSpPr>
          <p:nvPr/>
        </p:nvSpPr>
        <p:spPr>
          <a:xfrm>
            <a:off x="1418958" y="118412"/>
            <a:ext cx="6595534" cy="493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+mn-ea"/>
                <a:ea typeface="+mn-ea"/>
              </a:rPr>
              <a:t>新增零件視窗 與 操作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C9958B-7DE4-E4E4-3858-7E2A684E2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01" y="757636"/>
            <a:ext cx="8091337" cy="534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49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DCBF1-1162-9CD6-B638-A58CB8847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FAAD-2C97-CC5D-AA35-1ACB87D9E275}"/>
              </a:ext>
            </a:extLst>
          </p:cNvPr>
          <p:cNvSpPr txBox="1">
            <a:spLocks/>
          </p:cNvSpPr>
          <p:nvPr/>
        </p:nvSpPr>
        <p:spPr>
          <a:xfrm>
            <a:off x="1418958" y="118412"/>
            <a:ext cx="6595534" cy="493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+mn-ea"/>
                <a:ea typeface="+mn-ea"/>
              </a:rPr>
              <a:t>新增零件成功提示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675DBDD-34A6-2E00-0282-09A745524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8" y="749059"/>
            <a:ext cx="7946124" cy="526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16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BF375-5469-7DBC-B59B-D238B9FA2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313F-51DF-E998-A3EE-7B8A68943EEC}"/>
              </a:ext>
            </a:extLst>
          </p:cNvPr>
          <p:cNvSpPr txBox="1">
            <a:spLocks/>
          </p:cNvSpPr>
          <p:nvPr/>
        </p:nvSpPr>
        <p:spPr>
          <a:xfrm>
            <a:off x="1418958" y="118412"/>
            <a:ext cx="6595534" cy="493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+mn-ea"/>
                <a:ea typeface="+mn-ea"/>
              </a:rPr>
              <a:t>編輯零件視窗 與 操作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8C9C8C-2DB2-AF83-2EDB-EF0485BF4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02" y="794434"/>
            <a:ext cx="7957595" cy="526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5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FC0DF-9816-B37E-CF5B-00F5D4511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080A-593A-873F-8321-01F7E1F1FF14}"/>
              </a:ext>
            </a:extLst>
          </p:cNvPr>
          <p:cNvSpPr txBox="1">
            <a:spLocks/>
          </p:cNvSpPr>
          <p:nvPr/>
        </p:nvSpPr>
        <p:spPr>
          <a:xfrm>
            <a:off x="1418958" y="118412"/>
            <a:ext cx="6595534" cy="493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+mn-ea"/>
                <a:ea typeface="+mn-ea"/>
              </a:rPr>
              <a:t>編輯零件成功提示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6301F39-40E2-3791-5131-70E2BE3F2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90" y="806733"/>
            <a:ext cx="7914019" cy="52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85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3096D-39C3-1D29-7F3B-684E7ACF3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4DE5B-B339-66A9-B65F-86B74A72579B}"/>
              </a:ext>
            </a:extLst>
          </p:cNvPr>
          <p:cNvSpPr txBox="1">
            <a:spLocks/>
          </p:cNvSpPr>
          <p:nvPr/>
        </p:nvSpPr>
        <p:spPr>
          <a:xfrm>
            <a:off x="1418958" y="118412"/>
            <a:ext cx="6595534" cy="493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+mn-ea"/>
                <a:ea typeface="+mn-ea"/>
              </a:rPr>
              <a:t>零件入庫視窗 與 操作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54E8B85-DB75-DE59-0CED-840321765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45" y="866122"/>
            <a:ext cx="7769110" cy="51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5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898C3-6AD7-0B79-18BF-D6DF107CA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2F78-D658-BBEF-07FA-03E0D2CB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4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研究背景與動機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4D012-2541-D475-608B-FFB1086D9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  <a:defRPr sz="2000"/>
            </a:pPr>
            <a:r>
              <a:rPr lang="zh-TW" altLang="en-US" dirty="0"/>
              <a:t>中小企業與學校在日常作業中，經常面臨零件、耗材等項目的進出庫管理問題。由於缺乏合適的數位化工具，常以紙本或 </a:t>
            </a:r>
            <a:r>
              <a:rPr lang="en-US" altLang="zh-TW" dirty="0"/>
              <a:t>Excel </a:t>
            </a:r>
            <a:r>
              <a:rPr lang="zh-TW" altLang="en-US" dirty="0"/>
              <a:t>管理，導致資訊落差、庫存錯誤與作業低效。</a:t>
            </a:r>
            <a:endParaRPr lang="en-US" altLang="zh-TW" dirty="0"/>
          </a:p>
          <a:p>
            <a:pPr marL="0" indent="0" algn="l">
              <a:buNone/>
              <a:defRPr sz="2000"/>
            </a:pPr>
            <a:endParaRPr lang="en-US" altLang="zh-TW" dirty="0"/>
          </a:p>
          <a:p>
            <a:pPr marL="0" indent="0" algn="l">
              <a:buNone/>
              <a:defRPr sz="2000"/>
            </a:pPr>
            <a:r>
              <a:rPr lang="zh-TW" altLang="en-US" dirty="0"/>
              <a:t>本專題旨在設計一套易於操作且具備紀錄追溯能力的庫存管理系統，以 </a:t>
            </a:r>
            <a:r>
              <a:rPr lang="en-US" altLang="zh-TW" dirty="0"/>
              <a:t>Windows Forms </a:t>
            </a:r>
            <a:r>
              <a:rPr lang="zh-TW" altLang="en-US" dirty="0"/>
              <a:t>為介面，提供直觀的存取方式，並兼顧資料持久化與查詢便利。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4489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1296C-15F3-DC53-3D9B-51F1230FF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95C2-CA9A-78A5-F724-34AD7F9FEF6E}"/>
              </a:ext>
            </a:extLst>
          </p:cNvPr>
          <p:cNvSpPr txBox="1">
            <a:spLocks/>
          </p:cNvSpPr>
          <p:nvPr/>
        </p:nvSpPr>
        <p:spPr>
          <a:xfrm>
            <a:off x="1418958" y="118412"/>
            <a:ext cx="6595534" cy="493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+mn-ea"/>
                <a:ea typeface="+mn-ea"/>
              </a:rPr>
              <a:t>零件入庫成功提示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895F499-C9B7-2052-04D8-B0064BC1F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71" y="856252"/>
            <a:ext cx="7783258" cy="51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76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B4427-8729-CFCA-FA5C-92F5E7563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26BF-4888-6A83-DF16-22D21F6F23F7}"/>
              </a:ext>
            </a:extLst>
          </p:cNvPr>
          <p:cNvSpPr txBox="1">
            <a:spLocks/>
          </p:cNvSpPr>
          <p:nvPr/>
        </p:nvSpPr>
        <p:spPr>
          <a:xfrm>
            <a:off x="1418958" y="118412"/>
            <a:ext cx="6595534" cy="493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+mn-ea"/>
                <a:ea typeface="+mn-ea"/>
              </a:rPr>
              <a:t>零件出庫視窗 與 操作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6C7026-616D-2F69-AFB5-E76874DB3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79" y="872423"/>
            <a:ext cx="7725042" cy="511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29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F751E-A2AF-A082-CBBE-5F2C7E06C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0157-21B6-5028-31A6-3DBB46DA3A41}"/>
              </a:ext>
            </a:extLst>
          </p:cNvPr>
          <p:cNvSpPr txBox="1">
            <a:spLocks/>
          </p:cNvSpPr>
          <p:nvPr/>
        </p:nvSpPr>
        <p:spPr>
          <a:xfrm>
            <a:off x="1418958" y="118412"/>
            <a:ext cx="6595534" cy="493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+mn-ea"/>
                <a:ea typeface="+mn-ea"/>
              </a:rPr>
              <a:t>零件出庫成功提示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7C7F926-E546-FD49-18E7-2DC562780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79" y="877638"/>
            <a:ext cx="7725042" cy="510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53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67215-240B-921C-C9F2-4B37A1B41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0F1D-1634-C6B8-1639-789DE2B26EDC}"/>
              </a:ext>
            </a:extLst>
          </p:cNvPr>
          <p:cNvSpPr txBox="1">
            <a:spLocks/>
          </p:cNvSpPr>
          <p:nvPr/>
        </p:nvSpPr>
        <p:spPr>
          <a:xfrm>
            <a:off x="1418958" y="118412"/>
            <a:ext cx="6595534" cy="493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+mn-ea"/>
                <a:ea typeface="+mn-ea"/>
              </a:rPr>
              <a:t>庫存管理  篩選類別選擇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441700-0C07-EB92-4170-0CA243906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84" y="755706"/>
            <a:ext cx="7780631" cy="514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86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F5D0A-2A80-5CEA-4638-83C3677C5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D734-BD0E-1493-3D59-E3BD21EEC7BD}"/>
              </a:ext>
            </a:extLst>
          </p:cNvPr>
          <p:cNvSpPr txBox="1">
            <a:spLocks/>
          </p:cNvSpPr>
          <p:nvPr/>
        </p:nvSpPr>
        <p:spPr>
          <a:xfrm>
            <a:off x="1418958" y="118412"/>
            <a:ext cx="6595534" cy="493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+mn-ea"/>
                <a:ea typeface="+mn-ea"/>
              </a:rPr>
              <a:t>庫存管理  篩選關鍵字與類別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13D270-5D4F-3F4F-7A02-2BDCE534C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71" y="782832"/>
            <a:ext cx="7734058" cy="512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08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72F97-F347-A6C5-77D4-106753A0C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2C06-51E9-DD8C-E9D7-BF06C69402EC}"/>
              </a:ext>
            </a:extLst>
          </p:cNvPr>
          <p:cNvSpPr txBox="1">
            <a:spLocks/>
          </p:cNvSpPr>
          <p:nvPr/>
        </p:nvSpPr>
        <p:spPr>
          <a:xfrm>
            <a:off x="1418958" y="118412"/>
            <a:ext cx="6595534" cy="493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+mn-ea"/>
                <a:ea typeface="+mn-ea"/>
              </a:rPr>
              <a:t>歷史查詢  時間範圍選擇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20B371-A2B8-7EF6-99E5-4AC6B4EBD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26" y="888086"/>
            <a:ext cx="7749767" cy="517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56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58F54-F398-C271-F911-E6A278419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8D6A-FF7B-7641-8BB4-60FEBE2707C8}"/>
              </a:ext>
            </a:extLst>
          </p:cNvPr>
          <p:cNvSpPr txBox="1">
            <a:spLocks/>
          </p:cNvSpPr>
          <p:nvPr/>
        </p:nvSpPr>
        <p:spPr>
          <a:xfrm>
            <a:off x="1418958" y="118412"/>
            <a:ext cx="6595534" cy="493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+mn-ea"/>
                <a:ea typeface="+mn-ea"/>
              </a:rPr>
              <a:t>歷史查詢  篩選關鍵字與時間範圍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A5166C9-FEC0-07FD-E984-4C5F52E6D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80" y="874495"/>
            <a:ext cx="7712640" cy="510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67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AAF4F-47D7-4A6A-8C66-EE2AC1076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E9BE-232D-7571-0B23-777F54CD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465" y="2631367"/>
            <a:ext cx="6595534" cy="83256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n-ea"/>
                <a:ea typeface="+mn-ea"/>
              </a:rPr>
              <a:t>系統設計說明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9F5676-3C8A-7FEE-E8C5-C456DE81B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4378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ED22C-9024-6BCD-EE3A-39B870DAF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DCC10-5131-63F2-F1BA-D7CC82ABFE6E}"/>
              </a:ext>
            </a:extLst>
          </p:cNvPr>
          <p:cNvSpPr txBox="1">
            <a:spLocks/>
          </p:cNvSpPr>
          <p:nvPr/>
        </p:nvSpPr>
        <p:spPr>
          <a:xfrm>
            <a:off x="1418958" y="118412"/>
            <a:ext cx="6595534" cy="493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+mn-ea"/>
                <a:ea typeface="+mn-ea"/>
              </a:rPr>
              <a:t>系統架構圖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3167C16-E05F-43FF-6F38-3AF55464F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217" y="652595"/>
            <a:ext cx="6045566" cy="555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85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3BE73-7C11-2E67-29B6-5D6F9052C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8B49-8D06-6B57-0FBC-7A779620DCC7}"/>
              </a:ext>
            </a:extLst>
          </p:cNvPr>
          <p:cNvSpPr txBox="1">
            <a:spLocks/>
          </p:cNvSpPr>
          <p:nvPr/>
        </p:nvSpPr>
        <p:spPr>
          <a:xfrm>
            <a:off x="1418958" y="118412"/>
            <a:ext cx="6595534" cy="493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+mn-ea"/>
                <a:ea typeface="+mn-ea"/>
              </a:rPr>
              <a:t>類別圖 </a:t>
            </a:r>
            <a:r>
              <a:rPr lang="en-US" altLang="zh-TW" dirty="0">
                <a:latin typeface="+mn-ea"/>
                <a:ea typeface="+mn-ea"/>
              </a:rPr>
              <a:t>(UML)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42A38C-DFAB-A6B4-9CBE-60E6ABBA4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40" y="611793"/>
            <a:ext cx="7207119" cy="571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2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40069-486D-BCE5-1FC2-69DCC3A12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B583-68B9-DE9B-41EF-A9F062B0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研究目的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DE094-A002-DC69-B8C1-B1DE345D4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dirty="0"/>
              <a:t>建置一套具備入庫、出庫、歷史查詢、庫存告警等功能的桌面應用程式。</a:t>
            </a:r>
          </a:p>
          <a:p>
            <a:pPr lvl="0"/>
            <a:r>
              <a:rPr lang="zh-TW" altLang="zh-TW" dirty="0"/>
              <a:t>提供完整操作紀錄，以利稽核與追蹤管理。</a:t>
            </a:r>
          </a:p>
          <a:p>
            <a:pPr lvl="0"/>
            <a:r>
              <a:rPr lang="zh-TW" altLang="zh-TW" dirty="0"/>
              <a:t>界面清晰易懂，方便非資工背景使用者快速上手。</a:t>
            </a:r>
          </a:p>
        </p:txBody>
      </p:sp>
    </p:spTree>
    <p:extLst>
      <p:ext uri="{BB962C8B-B14F-4D97-AF65-F5344CB8AC3E}">
        <p14:creationId xmlns:p14="http://schemas.microsoft.com/office/powerpoint/2010/main" val="3172369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8432D2-D903-43F6-6991-72E6606B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動作流程</a:t>
            </a:r>
            <a:r>
              <a:rPr lang="zh-TW" altLang="zh-TW" dirty="0">
                <a:latin typeface="+mn-ea"/>
              </a:rPr>
              <a:t>圖</a:t>
            </a:r>
            <a:endParaRPr lang="zh-TW" altLang="en-US" dirty="0"/>
          </a:p>
        </p:txBody>
      </p:sp>
      <p:pic>
        <p:nvPicPr>
          <p:cNvPr id="5" name="內容版面配置區 4" descr="一張含有 文字, 圖表, 行, 平行 的圖片&#10;&#10;AI 產生的內容可能不正確。">
            <a:extLst>
              <a:ext uri="{FF2B5EF4-FFF2-40B4-BE49-F238E27FC236}">
                <a16:creationId xmlns:a16="http://schemas.microsoft.com/office/drawing/2014/main" id="{1C19588F-D79E-E675-03C7-E1894D0A6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740" y="2490788"/>
            <a:ext cx="6480457" cy="3444875"/>
          </a:xfrm>
        </p:spPr>
      </p:pic>
    </p:spTree>
    <p:extLst>
      <p:ext uri="{BB962C8B-B14F-4D97-AF65-F5344CB8AC3E}">
        <p14:creationId xmlns:p14="http://schemas.microsoft.com/office/powerpoint/2010/main" val="190103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8981B-9076-2AC0-CD03-7A4FE080B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409EF-BF75-B43E-A172-3391D01D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使用者操作功能互動</a:t>
            </a:r>
            <a:endParaRPr lang="zh-TW" altLang="en-US" dirty="0"/>
          </a:p>
        </p:txBody>
      </p:sp>
      <p:pic>
        <p:nvPicPr>
          <p:cNvPr id="5" name="內容版面配置區 4" descr="一張含有 文字, 寫生, 圖畫, 圖表 的圖片&#10;&#10;AI 產生的內容可能不正確。">
            <a:extLst>
              <a:ext uri="{FF2B5EF4-FFF2-40B4-BE49-F238E27FC236}">
                <a16:creationId xmlns:a16="http://schemas.microsoft.com/office/drawing/2014/main" id="{F9B9168D-948B-936B-6F22-CC1F2A2F9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740" y="2490788"/>
            <a:ext cx="6480457" cy="3444875"/>
          </a:xfrm>
        </p:spPr>
      </p:pic>
    </p:spTree>
    <p:extLst>
      <p:ext uri="{BB962C8B-B14F-4D97-AF65-F5344CB8AC3E}">
        <p14:creationId xmlns:p14="http://schemas.microsoft.com/office/powerpoint/2010/main" val="2987068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9DF68-76F5-AE5C-B90B-4643968C8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08-83A1-0C62-5DAC-5B21C8749721}"/>
              </a:ext>
            </a:extLst>
          </p:cNvPr>
          <p:cNvSpPr txBox="1">
            <a:spLocks/>
          </p:cNvSpPr>
          <p:nvPr/>
        </p:nvSpPr>
        <p:spPr>
          <a:xfrm>
            <a:off x="1418958" y="118412"/>
            <a:ext cx="6595534" cy="493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+mn-ea"/>
                <a:ea typeface="+mn-ea"/>
              </a:rPr>
              <a:t>系統操作流程圖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9A9C904-A342-948B-829F-B384187E2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71" y="677904"/>
            <a:ext cx="8182858" cy="59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58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F88E9-9383-08B3-8BDA-7460BB21D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768E657-77AF-B178-347D-490728E9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關鍵技術說明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B4B602C-3619-3727-D3B8-4A4D542AE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1600" b="1" dirty="0"/>
              <a:t>資料持久化採用</a:t>
            </a:r>
            <a:r>
              <a:rPr lang="en-US" altLang="zh-TW" sz="1600" b="1" dirty="0"/>
              <a:t> JSON </a:t>
            </a:r>
            <a:r>
              <a:rPr lang="zh-TW" altLang="zh-TW" sz="1600" b="1" dirty="0"/>
              <a:t>結構</a:t>
            </a:r>
            <a:br>
              <a:rPr lang="en-US" altLang="zh-TW" sz="1600" dirty="0"/>
            </a:br>
            <a:r>
              <a:rPr lang="zh-TW" altLang="zh-TW" sz="1600" dirty="0"/>
              <a:t>　透過</a:t>
            </a:r>
            <a:r>
              <a:rPr lang="en-US" altLang="zh-TW" sz="1600" dirty="0"/>
              <a:t> </a:t>
            </a:r>
            <a:r>
              <a:rPr lang="en-US" altLang="zh-TW" sz="1600" dirty="0" err="1"/>
              <a:t>System.Text.Json</a:t>
            </a:r>
            <a:r>
              <a:rPr lang="en-US" altLang="zh-TW" sz="1600" dirty="0"/>
              <a:t> </a:t>
            </a:r>
            <a:r>
              <a:rPr lang="zh-TW" altLang="zh-TW" sz="1600" dirty="0"/>
              <a:t>序列化與反序列化，實現</a:t>
            </a:r>
            <a:r>
              <a:rPr lang="en-US" altLang="zh-TW" sz="1600" dirty="0"/>
              <a:t> </a:t>
            </a:r>
            <a:r>
              <a:rPr lang="en-US" altLang="zh-TW" sz="1600" dirty="0" err="1"/>
              <a:t>parts.json</a:t>
            </a:r>
            <a:r>
              <a:rPr lang="en-US" altLang="zh-TW" sz="1600" dirty="0"/>
              <a:t> </a:t>
            </a:r>
            <a:r>
              <a:rPr lang="zh-TW" altLang="zh-TW" sz="1600" dirty="0"/>
              <a:t>和</a:t>
            </a:r>
            <a:r>
              <a:rPr lang="en-US" altLang="zh-TW" sz="1600" dirty="0"/>
              <a:t> </a:t>
            </a:r>
            <a:r>
              <a:rPr lang="en-US" altLang="zh-TW" sz="1600" dirty="0" err="1"/>
              <a:t>history.json</a:t>
            </a:r>
            <a:r>
              <a:rPr lang="en-US" altLang="zh-TW" sz="1600" dirty="0"/>
              <a:t> </a:t>
            </a:r>
            <a:r>
              <a:rPr lang="zh-TW" altLang="zh-TW" sz="1600" dirty="0"/>
              <a:t>的資料儲存與讀取，不需依賴資料庫即可實現持久化。</a:t>
            </a:r>
          </a:p>
          <a:p>
            <a:r>
              <a:rPr lang="zh-TW" altLang="zh-TW" sz="1600" b="1" dirty="0"/>
              <a:t>模組化視窗設計（</a:t>
            </a:r>
            <a:r>
              <a:rPr lang="en-US" altLang="zh-TW" sz="1600" b="1" dirty="0"/>
              <a:t>Form </a:t>
            </a:r>
            <a:r>
              <a:rPr lang="zh-TW" altLang="zh-TW" sz="1600" b="1" dirty="0"/>
              <a:t>類別分離）</a:t>
            </a:r>
            <a:br>
              <a:rPr lang="en-US" altLang="zh-TW" sz="1600" dirty="0"/>
            </a:br>
            <a:r>
              <a:rPr lang="zh-TW" altLang="zh-TW" sz="1600" dirty="0"/>
              <a:t>　各功能表單（如</a:t>
            </a:r>
            <a:r>
              <a:rPr lang="en-US" altLang="zh-TW" sz="1600" dirty="0"/>
              <a:t> </a:t>
            </a:r>
            <a:r>
              <a:rPr lang="en-US" altLang="zh-TW" sz="1600" dirty="0" err="1"/>
              <a:t>FormAddPart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FormEditPart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FormStockInEdit</a:t>
            </a:r>
            <a:r>
              <a:rPr lang="en-US" altLang="zh-TW" sz="1600" dirty="0"/>
              <a:t> </a:t>
            </a:r>
            <a:r>
              <a:rPr lang="zh-TW" altLang="zh-TW" sz="1600" dirty="0"/>
              <a:t>等）獨立開發，提升可維護性與重用性，並避免主畫面邏輯過度集中。</a:t>
            </a:r>
          </a:p>
          <a:p>
            <a:r>
              <a:rPr lang="zh-TW" altLang="zh-TW" sz="1600" b="1" dirty="0"/>
              <a:t>動態篩選與查詢功能</a:t>
            </a:r>
            <a:br>
              <a:rPr lang="en-US" altLang="zh-TW" sz="1600" dirty="0"/>
            </a:br>
            <a:r>
              <a:rPr lang="zh-TW" altLang="zh-TW" sz="1600" dirty="0"/>
              <a:t>　庫存管理與歷史紀錄皆支援欄位選擇與關鍵字篩選，歷史頁面並提供時間範圍查詢，透過</a:t>
            </a:r>
            <a:r>
              <a:rPr lang="en-US" altLang="zh-TW" sz="1600" dirty="0"/>
              <a:t> LINQ </a:t>
            </a:r>
            <a:r>
              <a:rPr lang="zh-TW" altLang="zh-TW" sz="1600" dirty="0"/>
              <a:t>實作資料集的即時過濾。</a:t>
            </a:r>
          </a:p>
          <a:p>
            <a:r>
              <a:rPr lang="zh-TW" altLang="zh-TW" sz="1500" b="1" dirty="0"/>
              <a:t>歷史變更自動記錄系統</a:t>
            </a:r>
            <a:br>
              <a:rPr lang="en-US" altLang="zh-TW" sz="1500" dirty="0"/>
            </a:br>
            <a:r>
              <a:rPr lang="zh-TW" altLang="zh-TW" sz="1500" dirty="0"/>
              <a:t>　所有操作（新增、編輯、入出庫）皆會自動產生對應的</a:t>
            </a:r>
            <a:r>
              <a:rPr lang="en-US" altLang="zh-TW" sz="1500" dirty="0"/>
              <a:t> </a:t>
            </a:r>
            <a:r>
              <a:rPr lang="en-US" altLang="zh-TW" sz="1500" dirty="0" err="1"/>
              <a:t>StockHistoryEntry</a:t>
            </a:r>
            <a:r>
              <a:rPr lang="en-US" altLang="zh-TW" sz="1500" dirty="0"/>
              <a:t> </a:t>
            </a:r>
            <a:r>
              <a:rPr lang="zh-TW" altLang="zh-TW" sz="1500" dirty="0"/>
              <a:t>並儲存，包含操作時間、人員、數量變動與備註，提供完整溯源能力。</a:t>
            </a:r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02642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572D2-7E26-B109-17F7-1AD90AE6F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AA273EE-A399-18D5-7F17-5E4EFCB4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關鍵技術說明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536AA0A-A1C8-1C5D-997F-E535E6AA2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1500" b="1" dirty="0"/>
              <a:t>資料表只讀綁定與欄寬固定邏輯</a:t>
            </a:r>
            <a:br>
              <a:rPr lang="en-US" altLang="zh-TW" sz="1500" dirty="0"/>
            </a:br>
            <a:r>
              <a:rPr lang="zh-TW" altLang="zh-TW" sz="1500" dirty="0"/>
              <a:t>　</a:t>
            </a:r>
            <a:r>
              <a:rPr lang="en-US" altLang="zh-TW" sz="1500" dirty="0" err="1"/>
              <a:t>DataGridView</a:t>
            </a:r>
            <a:r>
              <a:rPr lang="en-US" altLang="zh-TW" sz="1500" dirty="0"/>
              <a:t> </a:t>
            </a:r>
            <a:r>
              <a:rPr lang="zh-TW" altLang="zh-TW" sz="1500" dirty="0"/>
              <a:t>在顯示資料後自動設定為唯讀模式，避免使用者直接編輯造成資料錯誤，並自動調整欄寬以保持界面一致性。</a:t>
            </a:r>
            <a:endParaRPr lang="en-US" altLang="zh-TW" sz="1500" dirty="0"/>
          </a:p>
          <a:p>
            <a:endParaRPr lang="zh-TW" altLang="zh-TW" sz="1500" dirty="0"/>
          </a:p>
          <a:p>
            <a:r>
              <a:rPr lang="zh-TW" altLang="zh-TW" sz="1500" b="1" dirty="0"/>
              <a:t>欄位異動自動比對並產出變更敘述</a:t>
            </a:r>
            <a:br>
              <a:rPr lang="en-US" altLang="zh-TW" sz="1500" dirty="0"/>
            </a:br>
            <a:r>
              <a:rPr lang="zh-TW" altLang="zh-TW" sz="1500" dirty="0"/>
              <a:t>　編輯功能會比對前後內容，自動記錄異動欄位與內容差異（如「儲位</a:t>
            </a:r>
            <a:r>
              <a:rPr lang="en-US" altLang="zh-TW" sz="1500" dirty="0"/>
              <a:t>[</a:t>
            </a:r>
            <a:r>
              <a:rPr lang="zh-TW" altLang="zh-TW" sz="1500" dirty="0"/>
              <a:t>櫃</a:t>
            </a:r>
            <a:r>
              <a:rPr lang="en-US" altLang="zh-TW" sz="1500" dirty="0"/>
              <a:t>1→</a:t>
            </a:r>
            <a:r>
              <a:rPr lang="zh-TW" altLang="zh-TW" sz="1500" dirty="0"/>
              <a:t>櫃</a:t>
            </a:r>
            <a:r>
              <a:rPr lang="en-US" altLang="zh-TW" sz="1500" dirty="0"/>
              <a:t>A]</a:t>
            </a:r>
            <a:r>
              <a:rPr lang="zh-TW" altLang="zh-TW" sz="1500" dirty="0"/>
              <a:t>」），提升記錄可讀性與可追蹤性。</a:t>
            </a:r>
            <a:endParaRPr lang="en-US" altLang="zh-TW" sz="1500" dirty="0"/>
          </a:p>
          <a:p>
            <a:endParaRPr lang="zh-TW" altLang="zh-TW" sz="1500" dirty="0"/>
          </a:p>
          <a:p>
            <a:r>
              <a:rPr lang="zh-TW" altLang="zh-TW" sz="1500" b="1" dirty="0"/>
              <a:t>錯誤操作攔截與友善提示</a:t>
            </a:r>
            <a:br>
              <a:rPr lang="en-US" altLang="zh-TW" sz="1500" dirty="0"/>
            </a:br>
            <a:r>
              <a:rPr lang="zh-TW" altLang="zh-TW" sz="1500" dirty="0"/>
              <a:t>　例如出庫時數量不足、未勾選零件即操作等情況，皆有防呆機制與彈出提示，強化系統穩定性與使用者體驗。</a:t>
            </a:r>
          </a:p>
        </p:txBody>
      </p:sp>
    </p:spTree>
    <p:extLst>
      <p:ext uri="{BB962C8B-B14F-4D97-AF65-F5344CB8AC3E}">
        <p14:creationId xmlns:p14="http://schemas.microsoft.com/office/powerpoint/2010/main" val="1958367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資料結構設計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資料來源檔案系統以 </a:t>
            </a:r>
            <a:r>
              <a:rPr lang="en-US" altLang="zh-TW" dirty="0"/>
              <a:t>JSON </a:t>
            </a:r>
            <a:r>
              <a:rPr lang="zh-TW" altLang="en-US" dirty="0"/>
              <a:t>檔案作為資料儲存格式，所有零件與歷史紀錄都保存在本機</a:t>
            </a:r>
            <a:endParaRPr lang="en-US" altLang="zh-TW" dirty="0"/>
          </a:p>
          <a:p>
            <a:endParaRPr lang="en-US" altLang="zh-TW" dirty="0"/>
          </a:p>
          <a:p>
            <a:endParaRPr lang="zh-TW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9BBF7FC-FB14-8A02-DCC9-2A6A250B3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285741"/>
              </p:ext>
            </p:extLst>
          </p:nvPr>
        </p:nvGraphicFramePr>
        <p:xfrm>
          <a:off x="1176338" y="3664585"/>
          <a:ext cx="6799262" cy="10972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399631">
                  <a:extLst>
                    <a:ext uri="{9D8B030D-6E8A-4147-A177-3AD203B41FA5}">
                      <a16:colId xmlns:a16="http://schemas.microsoft.com/office/drawing/2014/main" val="1443929737"/>
                    </a:ext>
                  </a:extLst>
                </a:gridCol>
                <a:gridCol w="3399631">
                  <a:extLst>
                    <a:ext uri="{9D8B030D-6E8A-4147-A177-3AD203B41FA5}">
                      <a16:colId xmlns:a16="http://schemas.microsoft.com/office/drawing/2014/main" val="9544438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/>
                        <a:t>檔案名稱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611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parts.json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儲存目前所有零件的基本資訊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4853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history.json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儲存所有出入庫操作的歷史紀錄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6630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E4B4E-781E-217C-1CA1-B1EFE5037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3E5B-B19A-ADEF-6ADA-0144346E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零件資料結構（</a:t>
            </a:r>
            <a:r>
              <a:rPr lang="en-US" altLang="zh-TW" dirty="0"/>
              <a:t>Part</a:t>
            </a:r>
            <a:r>
              <a:rPr lang="zh-TW" altLang="en-US" dirty="0"/>
              <a:t>）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1D61-B061-4D34-F729-C72F16AE8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66" y="2490135"/>
            <a:ext cx="6798736" cy="3444997"/>
          </a:xfrm>
        </p:spPr>
        <p:txBody>
          <a:bodyPr>
            <a:normAutofit fontScale="70000" lnSpcReduction="20000"/>
          </a:bodyPr>
          <a:lstStyle/>
          <a:p>
            <a:pPr algn="l">
              <a:buFont typeface="Wingdings" panose="05000000000000000000" pitchFamily="2" charset="2"/>
              <a:buChar char="Ø"/>
              <a:defRPr sz="2000"/>
            </a:pPr>
            <a:r>
              <a:rPr lang="zh-TW" altLang="en-US" dirty="0"/>
              <a:t>對應 </a:t>
            </a:r>
            <a:r>
              <a:rPr lang="en-US" altLang="zh-TW" dirty="0"/>
              <a:t>C# </a:t>
            </a:r>
            <a:r>
              <a:rPr lang="zh-TW" altLang="en-US" dirty="0"/>
              <a:t>中的 </a:t>
            </a:r>
            <a:r>
              <a:rPr lang="en-US" altLang="zh-TW" dirty="0"/>
              <a:t>Part </a:t>
            </a:r>
            <a:r>
              <a:rPr lang="zh-TW" altLang="en-US" dirty="0"/>
              <a:t>類別，儲存每一項零件的狀態：</a:t>
            </a:r>
            <a:endParaRPr lang="en-US" dirty="0"/>
          </a:p>
          <a:p>
            <a:pPr algn="l">
              <a:buFont typeface="Wingdings" panose="05000000000000000000" pitchFamily="2" charset="2"/>
              <a:buChar char="Ø"/>
              <a:defRPr sz="2000"/>
            </a:pPr>
            <a:r>
              <a:rPr dirty="0" err="1"/>
              <a:t>格式範例</a:t>
            </a:r>
            <a:r>
              <a:rPr dirty="0"/>
              <a:t>：</a:t>
            </a:r>
          </a:p>
          <a:p>
            <a:pPr marL="0" indent="0">
              <a:buNone/>
              <a:defRPr sz="2000"/>
            </a:pPr>
            <a:r>
              <a:rPr lang="en-US" dirty="0"/>
              <a:t>	{</a:t>
            </a:r>
          </a:p>
          <a:p>
            <a:pPr marL="0" indent="0">
              <a:buNone/>
              <a:defRPr sz="2000"/>
            </a:pPr>
            <a:r>
              <a:rPr lang="en-US" dirty="0"/>
              <a:t>  "</a:t>
            </a:r>
            <a:r>
              <a:rPr lang="en-US" dirty="0" err="1"/>
              <a:t>PartNumber</a:t>
            </a:r>
            <a:r>
              <a:rPr lang="en-US" dirty="0"/>
              <a:t>": "A001",</a:t>
            </a:r>
          </a:p>
          <a:p>
            <a:pPr marL="0" indent="0">
              <a:buNone/>
              <a:defRPr sz="2000"/>
            </a:pPr>
            <a:r>
              <a:rPr lang="en-US" dirty="0"/>
              <a:t>  "</a:t>
            </a:r>
            <a:r>
              <a:rPr lang="en-US" dirty="0" err="1"/>
              <a:t>PartName</a:t>
            </a:r>
            <a:r>
              <a:rPr lang="en-US" dirty="0"/>
              <a:t>": "</a:t>
            </a:r>
            <a:r>
              <a:rPr lang="zh-TW" altLang="en-US" dirty="0"/>
              <a:t>螺絲</a:t>
            </a:r>
            <a:r>
              <a:rPr lang="en-US" altLang="zh-TW" dirty="0"/>
              <a:t>",</a:t>
            </a:r>
          </a:p>
          <a:p>
            <a:pPr marL="0" indent="0">
              <a:buNone/>
              <a:defRPr sz="2000"/>
            </a:pPr>
            <a:r>
              <a:rPr lang="en-US" altLang="zh-TW" dirty="0"/>
              <a:t>  "</a:t>
            </a:r>
            <a:r>
              <a:rPr lang="en-US" dirty="0" err="1"/>
              <a:t>StorageLocation</a:t>
            </a:r>
            <a:r>
              <a:rPr lang="en-US" dirty="0"/>
              <a:t>": "</a:t>
            </a:r>
            <a:r>
              <a:rPr lang="zh-TW" altLang="en-US" dirty="0"/>
              <a:t>櫃</a:t>
            </a:r>
            <a:r>
              <a:rPr lang="en-US" altLang="zh-TW" dirty="0"/>
              <a:t>1",</a:t>
            </a:r>
          </a:p>
          <a:p>
            <a:pPr marL="0" indent="0">
              <a:buNone/>
              <a:defRPr sz="2000"/>
            </a:pPr>
            <a:r>
              <a:rPr lang="en-US" altLang="zh-TW" dirty="0"/>
              <a:t>  "</a:t>
            </a:r>
            <a:r>
              <a:rPr lang="en-US" dirty="0"/>
              <a:t>Quantity": 100,</a:t>
            </a:r>
          </a:p>
          <a:p>
            <a:pPr marL="0" indent="0">
              <a:buNone/>
              <a:defRPr sz="2000"/>
            </a:pPr>
            <a:r>
              <a:rPr lang="en-US" dirty="0"/>
              <a:t>  "</a:t>
            </a:r>
            <a:r>
              <a:rPr lang="en-US" dirty="0" err="1"/>
              <a:t>LowerLimit</a:t>
            </a:r>
            <a:r>
              <a:rPr lang="en-US" dirty="0"/>
              <a:t>": 20,</a:t>
            </a:r>
          </a:p>
          <a:p>
            <a:pPr marL="0" indent="0">
              <a:buNone/>
              <a:defRPr sz="2000"/>
            </a:pPr>
            <a:r>
              <a:rPr lang="en-US" dirty="0"/>
              <a:t>  "</a:t>
            </a:r>
            <a:r>
              <a:rPr lang="en-US" dirty="0" err="1"/>
              <a:t>UpperLimit</a:t>
            </a:r>
            <a:r>
              <a:rPr lang="en-US" dirty="0"/>
              <a:t>": 200,</a:t>
            </a:r>
          </a:p>
          <a:p>
            <a:pPr marL="0" indent="0">
              <a:buNone/>
              <a:defRPr sz="2000"/>
            </a:pPr>
            <a:r>
              <a:rPr lang="en-US" dirty="0"/>
              <a:t>  "Note": "</a:t>
            </a:r>
            <a:r>
              <a:rPr lang="zh-TW" altLang="en-US" dirty="0"/>
              <a:t>測試用</a:t>
            </a:r>
            <a:r>
              <a:rPr lang="en-US" altLang="zh-TW" dirty="0"/>
              <a:t>"</a:t>
            </a:r>
          </a:p>
          <a:p>
            <a:pPr marL="0" indent="0">
              <a:buNone/>
              <a:defRPr sz="2000"/>
            </a:pPr>
            <a:r>
              <a:rPr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9186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D83F0-F37E-B103-1885-82BF47DC1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D740-1506-B04A-5AD2-BFD14198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出入庫紀錄結構（</a:t>
            </a:r>
            <a:r>
              <a:rPr lang="en-US" altLang="zh-TW" dirty="0" err="1"/>
              <a:t>StockHistoryEntry</a:t>
            </a:r>
            <a:r>
              <a:rPr lang="zh-TW" altLang="en-US" dirty="0"/>
              <a:t>）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C94F-49AC-4942-4BEE-F4F9EDD66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66" y="2490135"/>
            <a:ext cx="6798736" cy="3444997"/>
          </a:xfrm>
        </p:spPr>
        <p:txBody>
          <a:bodyPr>
            <a:normAutofit fontScale="92500" lnSpcReduction="20000"/>
          </a:bodyPr>
          <a:lstStyle/>
          <a:p>
            <a:pPr algn="l">
              <a:buFont typeface="Wingdings" panose="05000000000000000000" pitchFamily="2" charset="2"/>
              <a:buChar char="Ø"/>
              <a:defRPr sz="2000"/>
            </a:pPr>
            <a:r>
              <a:rPr dirty="0" err="1"/>
              <a:t>格式範例</a:t>
            </a:r>
            <a:r>
              <a:rPr dirty="0"/>
              <a:t>：</a:t>
            </a:r>
          </a:p>
          <a:p>
            <a:pPr marL="0" indent="0">
              <a:buNone/>
              <a:defRPr sz="2000"/>
            </a:pPr>
            <a:r>
              <a:rPr lang="en-US" dirty="0"/>
              <a:t>	{</a:t>
            </a:r>
          </a:p>
          <a:p>
            <a:pPr marL="0" indent="0">
              <a:buNone/>
              <a:defRPr sz="2000"/>
            </a:pPr>
            <a:r>
              <a:rPr lang="en-US" dirty="0"/>
              <a:t>  "Timestamp": "2024-06-09T10:30:00",</a:t>
            </a:r>
          </a:p>
          <a:p>
            <a:pPr marL="0" indent="0">
              <a:buNone/>
              <a:defRPr sz="2000"/>
            </a:pPr>
            <a:r>
              <a:rPr lang="en-US" dirty="0"/>
              <a:t>  "</a:t>
            </a:r>
            <a:r>
              <a:rPr lang="en-US" dirty="0" err="1"/>
              <a:t>PartNumber</a:t>
            </a:r>
            <a:r>
              <a:rPr lang="en-US" dirty="0"/>
              <a:t>": "A001",</a:t>
            </a:r>
          </a:p>
          <a:p>
            <a:pPr marL="0" indent="0">
              <a:buNone/>
              <a:defRPr sz="2000"/>
            </a:pPr>
            <a:r>
              <a:rPr lang="en-US" dirty="0"/>
              <a:t>  "</a:t>
            </a:r>
            <a:r>
              <a:rPr lang="en-US" dirty="0" err="1"/>
              <a:t>OperationType</a:t>
            </a:r>
            <a:r>
              <a:rPr lang="en-US" dirty="0"/>
              <a:t>": "</a:t>
            </a:r>
            <a:r>
              <a:rPr lang="zh-TW" altLang="en-US" dirty="0"/>
              <a:t>入庫</a:t>
            </a:r>
            <a:r>
              <a:rPr lang="en-US" altLang="zh-TW" dirty="0"/>
              <a:t>",</a:t>
            </a:r>
          </a:p>
          <a:p>
            <a:pPr marL="0" indent="0">
              <a:buNone/>
              <a:defRPr sz="2000"/>
            </a:pPr>
            <a:r>
              <a:rPr lang="en-US" altLang="zh-TW" dirty="0"/>
              <a:t>  "</a:t>
            </a:r>
            <a:r>
              <a:rPr lang="en-US" dirty="0" err="1"/>
              <a:t>QuantityChanged</a:t>
            </a:r>
            <a:r>
              <a:rPr lang="en-US" dirty="0"/>
              <a:t>": 50,</a:t>
            </a:r>
          </a:p>
          <a:p>
            <a:pPr marL="0" indent="0">
              <a:buNone/>
              <a:defRPr sz="2000"/>
            </a:pPr>
            <a:r>
              <a:rPr lang="en-US" dirty="0"/>
              <a:t>  "Operator": "Admin",</a:t>
            </a:r>
          </a:p>
          <a:p>
            <a:pPr marL="0" indent="0">
              <a:buNone/>
              <a:defRPr sz="2000"/>
            </a:pPr>
            <a:r>
              <a:rPr lang="en-US" dirty="0"/>
              <a:t>  "Note": "</a:t>
            </a:r>
            <a:r>
              <a:rPr lang="zh-TW" altLang="en-US" dirty="0"/>
              <a:t>補貨</a:t>
            </a:r>
            <a:r>
              <a:rPr lang="en-US" altLang="zh-TW" dirty="0"/>
              <a:t>"</a:t>
            </a:r>
          </a:p>
          <a:p>
            <a:pPr marL="0" indent="0">
              <a:buNone/>
              <a:defRPr sz="2000"/>
            </a:pPr>
            <a:r>
              <a:rPr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1635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 err="1"/>
              <a:t>程式設計亮點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彈出視窗使用</a:t>
            </a:r>
            <a:r>
              <a:rPr lang="en-US" altLang="zh-TW" dirty="0"/>
              <a:t> public property </a:t>
            </a:r>
            <a:r>
              <a:rPr lang="zh-TW" altLang="zh-TW" dirty="0"/>
              <a:t>封裝欄位</a:t>
            </a:r>
          </a:p>
          <a:p>
            <a:r>
              <a:rPr lang="en-US" altLang="zh-TW" dirty="0"/>
              <a:t> </a:t>
            </a:r>
            <a:r>
              <a:rPr lang="zh-TW" altLang="zh-TW" dirty="0"/>
              <a:t>操作即時記錄與儲存</a:t>
            </a:r>
          </a:p>
          <a:p>
            <a:r>
              <a:rPr lang="en-US" altLang="zh-TW" dirty="0"/>
              <a:t> JSON </a:t>
            </a:r>
            <a:r>
              <a:rPr lang="zh-TW" altLang="zh-TW" dirty="0"/>
              <a:t>儲存簡單易維護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2F876-05A6-98B3-34E8-EF9967A24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B17B-3D81-06CD-8DDD-9E36A3F8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結語與未來展望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B5C79-DC0D-8B8F-012F-D036D0701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系統適合中小型單位使用</a:t>
            </a:r>
          </a:p>
          <a:p>
            <a:r>
              <a:rPr lang="zh-TW" altLang="zh-TW" dirty="0"/>
              <a:t>可加入</a:t>
            </a:r>
            <a:r>
              <a:rPr lang="en-US" altLang="zh-TW" dirty="0"/>
              <a:t> Excel </a:t>
            </a:r>
            <a:r>
              <a:rPr lang="zh-TW" altLang="zh-TW" dirty="0"/>
              <a:t>匯出與報表功能</a:t>
            </a:r>
          </a:p>
          <a:p>
            <a:r>
              <a:rPr lang="zh-TW" altLang="zh-TW" dirty="0"/>
              <a:t>日後可加上帳號登入與權限管理</a:t>
            </a:r>
            <a:endParaRPr lang="en-US" altLang="zh-TW" dirty="0"/>
          </a:p>
          <a:p>
            <a:r>
              <a:rPr lang="zh-TW" altLang="en-US" dirty="0"/>
              <a:t>外來可以擴充支援 </a:t>
            </a:r>
            <a:r>
              <a:rPr lang="en-US" altLang="zh-TW" dirty="0"/>
              <a:t>SQLite </a:t>
            </a:r>
            <a:r>
              <a:rPr lang="zh-TW" altLang="en-US" dirty="0"/>
              <a:t>或雲端資料庫，增強擴充性與穩定性</a:t>
            </a:r>
          </a:p>
          <a:p>
            <a:r>
              <a:rPr lang="zh-TW" altLang="en-US" dirty="0"/>
              <a:t>可以推出手機查詢版本，便於現場操作與查詢</a:t>
            </a:r>
          </a:p>
        </p:txBody>
      </p:sp>
    </p:spTree>
    <p:extLst>
      <p:ext uri="{BB962C8B-B14F-4D97-AF65-F5344CB8AC3E}">
        <p14:creationId xmlns:p14="http://schemas.microsoft.com/office/powerpoint/2010/main" val="66274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E0714-AEBE-AB6F-AC98-3BE5D598C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5EE1-3128-7ADB-5447-68B02D1B5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問題陳述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BF84C-FD74-918B-0999-6A6C66933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zh-TW" altLang="en-US" dirty="0"/>
              <a:t>現行手動記錄或分散檔案管理方式，缺乏即時性與一致性，無法有效處理如下問題：</a:t>
            </a:r>
            <a:endParaRPr lang="en-US" altLang="zh-TW" dirty="0"/>
          </a:p>
          <a:p>
            <a:pPr marL="0" lvl="0" indent="0">
              <a:buNone/>
            </a:pPr>
            <a:endParaRPr lang="zh-TW" altLang="en-US" dirty="0"/>
          </a:p>
          <a:p>
            <a:pPr lvl="0"/>
            <a:r>
              <a:rPr lang="zh-TW" altLang="en-US" dirty="0"/>
              <a:t>零件資訊更新不同步</a:t>
            </a:r>
          </a:p>
          <a:p>
            <a:pPr lvl="0"/>
            <a:r>
              <a:rPr lang="zh-TW" altLang="en-US" dirty="0"/>
              <a:t>入出庫變動無法回溯查證</a:t>
            </a:r>
          </a:p>
          <a:p>
            <a:pPr lvl="0"/>
            <a:r>
              <a:rPr lang="zh-TW" altLang="en-US" dirty="0"/>
              <a:t>缺貨</a:t>
            </a:r>
            <a:r>
              <a:rPr lang="en-US" altLang="zh-TW" dirty="0"/>
              <a:t>/</a:t>
            </a:r>
            <a:r>
              <a:rPr lang="zh-TW" altLang="en-US" dirty="0"/>
              <a:t>過庫警示不明確</a:t>
            </a:r>
          </a:p>
        </p:txBody>
      </p:sp>
    </p:spTree>
    <p:extLst>
      <p:ext uri="{BB962C8B-B14F-4D97-AF65-F5344CB8AC3E}">
        <p14:creationId xmlns:p14="http://schemas.microsoft.com/office/powerpoint/2010/main" val="3172406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54DDAC2-B3D6-76F7-8718-5B747DB4D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謝謝聆聽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DEC1B64C-FE14-9990-5D53-C2AA60EBE9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855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45EBE-2B09-3A4E-8B8B-E01BB02E1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38E9-4481-74BF-34AC-6CE188B3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預期貢獻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90EFE-E3D3-D18A-BF50-0A4B233A1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本系統以實作為導向，期望提供：</a:t>
            </a:r>
            <a:endParaRPr lang="en-US" altLang="zh-TW" dirty="0"/>
          </a:p>
          <a:p>
            <a:pPr marL="0" indent="0">
              <a:buNone/>
            </a:pPr>
            <a:endParaRPr lang="zh-TW" altLang="zh-TW" dirty="0"/>
          </a:p>
          <a:p>
            <a:pPr lvl="0"/>
            <a:r>
              <a:rPr lang="zh-TW" altLang="zh-TW" dirty="0"/>
              <a:t>一套可快速部署與實際使用的庫存管理工具</a:t>
            </a:r>
          </a:p>
          <a:p>
            <a:pPr lvl="0"/>
            <a:r>
              <a:rPr lang="zh-TW" altLang="zh-TW" dirty="0"/>
              <a:t>清楚的系統結構與可擴充的模組邏輯</a:t>
            </a:r>
          </a:p>
          <a:p>
            <a:pPr lvl="0"/>
            <a:r>
              <a:rPr lang="zh-TW" altLang="zh-TW" dirty="0"/>
              <a:t>提供學習資料供後續學生參考或再發展</a:t>
            </a:r>
          </a:p>
          <a:p>
            <a:pPr marL="0" lvl="0" indent="0">
              <a:buNone/>
            </a:pP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429114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系統簡介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858038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  <a:defRPr sz="2000"/>
            </a:pPr>
            <a:r>
              <a:rPr dirty="0"/>
              <a:t>Windows Forms </a:t>
            </a:r>
            <a:r>
              <a:rPr dirty="0" err="1"/>
              <a:t>應用程式</a:t>
            </a:r>
            <a:endParaRPr dirty="0"/>
          </a:p>
          <a:p>
            <a:pPr marL="0" indent="0" algn="l">
              <a:buNone/>
              <a:defRPr sz="2000"/>
            </a:pPr>
            <a:r>
              <a:rPr lang="zh-TW" altLang="en-US" dirty="0"/>
              <a:t>提供零件庫存與出入庫管理介面</a:t>
            </a:r>
            <a:br>
              <a:rPr lang="en-US" dirty="0"/>
            </a:br>
            <a:endParaRPr dirty="0"/>
          </a:p>
          <a:p>
            <a:pPr marL="0" indent="0" algn="l">
              <a:buNone/>
              <a:defRPr sz="2000"/>
            </a:pPr>
            <a:r>
              <a:rPr dirty="0" err="1"/>
              <a:t>功能包含</a:t>
            </a:r>
            <a:r>
              <a:rPr dirty="0"/>
              <a:t>：</a:t>
            </a:r>
          </a:p>
          <a:p>
            <a:pPr algn="l">
              <a:buFont typeface="Wingdings" panose="05000000000000000000" pitchFamily="2" charset="2"/>
              <a:buChar char="Ø"/>
              <a:defRPr sz="2000"/>
            </a:pPr>
            <a:r>
              <a:rPr lang="zh-TW" altLang="en-US" dirty="0"/>
              <a:t>零件庫存快速預覽</a:t>
            </a:r>
            <a:endParaRPr dirty="0"/>
          </a:p>
          <a:p>
            <a:pPr algn="l">
              <a:buFont typeface="Wingdings" panose="05000000000000000000" pitchFamily="2" charset="2"/>
              <a:buChar char="Ø"/>
              <a:defRPr sz="2000"/>
            </a:pPr>
            <a:r>
              <a:rPr lang="zh-TW" altLang="en-US" dirty="0"/>
              <a:t>數量告急警示</a:t>
            </a:r>
            <a:endParaRPr dirty="0"/>
          </a:p>
          <a:p>
            <a:pPr algn="l">
              <a:buFont typeface="Wingdings" panose="05000000000000000000" pitchFamily="2" charset="2"/>
              <a:buChar char="Ø"/>
              <a:defRPr sz="2000"/>
            </a:pPr>
            <a:r>
              <a:rPr dirty="0" err="1"/>
              <a:t>自動儲存與讀取</a:t>
            </a:r>
            <a:endParaRPr dirty="0"/>
          </a:p>
          <a:p>
            <a:pPr algn="l">
              <a:buFont typeface="Wingdings" panose="05000000000000000000" pitchFamily="2" charset="2"/>
              <a:buChar char="Ø"/>
              <a:defRPr sz="2000"/>
            </a:pPr>
            <a:r>
              <a:rPr lang="zh-TW" altLang="en-US" dirty="0"/>
              <a:t>新增、刪除、編輯與零件出入庫操作</a:t>
            </a:r>
            <a:endParaRPr lang="en-US" altLang="zh-TW" dirty="0"/>
          </a:p>
          <a:p>
            <a:pPr algn="l">
              <a:buFont typeface="Wingdings" panose="05000000000000000000" pitchFamily="2" charset="2"/>
              <a:buChar char="Ø"/>
              <a:defRPr sz="2000"/>
            </a:pPr>
            <a:r>
              <a:rPr lang="zh-TW" altLang="en-US" dirty="0"/>
              <a:t>搜尋關鍵字與時間範圍篩選</a:t>
            </a:r>
            <a:endParaRPr dirty="0"/>
          </a:p>
          <a:p>
            <a:pPr algn="l">
              <a:buFont typeface="Wingdings" panose="05000000000000000000" pitchFamily="2" charset="2"/>
              <a:buChar char="Ø"/>
              <a:defRPr sz="2000"/>
            </a:pPr>
            <a:r>
              <a:rPr dirty="0" err="1"/>
              <a:t>資料使用</a:t>
            </a:r>
            <a:r>
              <a:rPr dirty="0"/>
              <a:t> JSON </a:t>
            </a:r>
            <a:r>
              <a:rPr dirty="0" err="1"/>
              <a:t>檔案保存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D367F-C764-4511-99F8-B2D58D837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689C-3EDC-2771-9998-D0F6EEE3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+mn-ea"/>
                <a:ea typeface="+mn-ea"/>
              </a:rPr>
              <a:t>使用者介面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632B7FA-D334-8381-C09E-D4687F2F4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zh-TW" sz="4000" dirty="0">
                <a:latin typeface="+mn-ea"/>
              </a:rPr>
              <a:t>與操作畫面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0039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2F8B5-85FD-A873-5304-7F5BABE5C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BB43-EF3A-4B1B-9C1E-B2585430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主頁一、庫存總覽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0E4946-B820-7B91-BE5F-2E951E716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/>
              <a:t>顯示最近 </a:t>
            </a:r>
            <a:r>
              <a:rPr lang="en-US" altLang="zh-TW" dirty="0"/>
              <a:t>20 </a:t>
            </a:r>
            <a:r>
              <a:rPr lang="zh-TW" altLang="en-US" dirty="0"/>
              <a:t>筆入出庫紀錄、顯示告急零件（低於下限）</a:t>
            </a:r>
          </a:p>
          <a:p>
            <a:r>
              <a:rPr lang="zh-TW" altLang="en-US" dirty="0"/>
              <a:t>從 </a:t>
            </a:r>
            <a:r>
              <a:rPr lang="en-US" altLang="zh-TW" dirty="0"/>
              <a:t>JSON </a:t>
            </a:r>
            <a:r>
              <a:rPr lang="zh-TW" altLang="en-US" dirty="0"/>
              <a:t>載入 </a:t>
            </a:r>
            <a:r>
              <a:rPr lang="en-US" altLang="zh-TW" dirty="0"/>
              <a:t>parts </a:t>
            </a:r>
            <a:r>
              <a:rPr lang="zh-TW" altLang="en-US" dirty="0"/>
              <a:t>與 </a:t>
            </a:r>
            <a:r>
              <a:rPr lang="en-US" altLang="zh-TW" dirty="0"/>
              <a:t>history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3445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0A9E476-6468-427E-ADC4-6476A520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73" y="677525"/>
            <a:ext cx="8303854" cy="5502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84E987-ECB2-E765-B041-200E6037AF4C}"/>
              </a:ext>
            </a:extLst>
          </p:cNvPr>
          <p:cNvSpPr txBox="1">
            <a:spLocks/>
          </p:cNvSpPr>
          <p:nvPr/>
        </p:nvSpPr>
        <p:spPr>
          <a:xfrm>
            <a:off x="1418958" y="118412"/>
            <a:ext cx="6595534" cy="493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+mn-ea"/>
                <a:ea typeface="+mn-ea"/>
              </a:rPr>
              <a:t>總覽頁面</a:t>
            </a:r>
          </a:p>
        </p:txBody>
      </p:sp>
    </p:spTree>
    <p:extLst>
      <p:ext uri="{BB962C8B-B14F-4D97-AF65-F5344CB8AC3E}">
        <p14:creationId xmlns:p14="http://schemas.microsoft.com/office/powerpoint/2010/main" val="1251834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657</TotalTime>
  <Words>1008</Words>
  <Application>Microsoft Office PowerPoint</Application>
  <PresentationFormat>如螢幕大小 (4:3)</PresentationFormat>
  <Paragraphs>119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5" baseType="lpstr">
      <vt:lpstr>Arial</vt:lpstr>
      <vt:lpstr>Garamond</vt:lpstr>
      <vt:lpstr>Times New Roman</vt:lpstr>
      <vt:lpstr>Wingdings</vt:lpstr>
      <vt:lpstr>有機</vt:lpstr>
      <vt:lpstr>InventoryManager 庫存管理系統</vt:lpstr>
      <vt:lpstr>研究背景與動機</vt:lpstr>
      <vt:lpstr>研究目的</vt:lpstr>
      <vt:lpstr>問題陳述</vt:lpstr>
      <vt:lpstr>預期貢獻</vt:lpstr>
      <vt:lpstr>系統簡介</vt:lpstr>
      <vt:lpstr>使用者介面</vt:lpstr>
      <vt:lpstr>主頁一、庫存總覽</vt:lpstr>
      <vt:lpstr>PowerPoint 簡報</vt:lpstr>
      <vt:lpstr>主頁二、庫存管理</vt:lpstr>
      <vt:lpstr>PowerPoint 簡報</vt:lpstr>
      <vt:lpstr>主頁三、歷史紀錄</vt:lpstr>
      <vt:lpstr>PowerPoint 簡報</vt:lpstr>
      <vt:lpstr>視窗操作與功能說明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系統設計說明</vt:lpstr>
      <vt:lpstr>PowerPoint 簡報</vt:lpstr>
      <vt:lpstr>PowerPoint 簡報</vt:lpstr>
      <vt:lpstr>動作流程圖</vt:lpstr>
      <vt:lpstr>使用者操作功能互動</vt:lpstr>
      <vt:lpstr>PowerPoint 簡報</vt:lpstr>
      <vt:lpstr>關鍵技術說明</vt:lpstr>
      <vt:lpstr>關鍵技術說明</vt:lpstr>
      <vt:lpstr>資料結構設計</vt:lpstr>
      <vt:lpstr>零件資料結構（Part）</vt:lpstr>
      <vt:lpstr>出入庫紀錄結構（StockHistoryEntry）</vt:lpstr>
      <vt:lpstr> 程式設計亮點</vt:lpstr>
      <vt:lpstr>結語與未來展望</vt:lpstr>
      <vt:lpstr>謝謝聆聽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浩宇 王</cp:lastModifiedBy>
  <cp:revision>19</cp:revision>
  <dcterms:created xsi:type="dcterms:W3CDTF">2013-01-27T09:14:16Z</dcterms:created>
  <dcterms:modified xsi:type="dcterms:W3CDTF">2025-06-16T04:17:57Z</dcterms:modified>
  <cp:category/>
</cp:coreProperties>
</file>