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Barlow"/>
      <p:regular r:id="rId15"/>
    </p:embeddedFont>
    <p:embeddedFont>
      <p:font typeface="Barlow"/>
      <p:regular r:id="rId16"/>
    </p:embeddedFont>
    <p:embeddedFont>
      <p:font typeface="Barlow"/>
      <p:regular r:id="rId17"/>
    </p:embeddedFont>
    <p:embeddedFont>
      <p:font typeface="Barlow"/>
      <p:regular r:id="rId18"/>
    </p:embeddedFont>
    <p:embeddedFont>
      <p:font typeface="Montserrat"/>
      <p:regular r:id="rId19"/>
    </p:embeddedFont>
    <p:embeddedFont>
      <p:font typeface="Montserrat"/>
      <p:regular r:id="rId20"/>
    </p:embeddedFont>
    <p:embeddedFont>
      <p:font typeface="Montserrat"/>
      <p:regular r:id="rId21"/>
    </p:embeddedFont>
    <p:embeddedFont>
      <p:font typeface="Montserrat"/>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slideLayout" Target="../slideLayouts/slideLayout8.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2199442"/>
            <a:ext cx="7627382" cy="1425416"/>
          </a:xfrm>
          <a:prstGeom prst="rect">
            <a:avLst/>
          </a:prstGeom>
          <a:noFill/>
          <a:ln/>
        </p:spPr>
        <p:txBody>
          <a:bodyPr wrap="squar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Smart Agriculture Platform: Empowering Farmers with AI</a:t>
            </a:r>
            <a:endParaRPr lang="en-US" sz="4450" dirty="0"/>
          </a:p>
        </p:txBody>
      </p:sp>
      <p:sp>
        <p:nvSpPr>
          <p:cNvPr id="4" name="Text 1"/>
          <p:cNvSpPr/>
          <p:nvPr/>
        </p:nvSpPr>
        <p:spPr>
          <a:xfrm>
            <a:off x="6244709" y="3949779"/>
            <a:ext cx="7627382" cy="208026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This presentation explores the innovative Smart Agriculture Platform, a comprehensive solution designed to optimize farming practices through machine learning. We will delve into its core functionalities, highlighting the algorithms and techniques that drive its powerful crop and fertilizer recommendation systems, alongside its robust marketplace and weather intelligence features.</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58058" y="517803"/>
            <a:ext cx="11169253" cy="618530"/>
          </a:xfrm>
          <a:prstGeom prst="rect">
            <a:avLst/>
          </a:prstGeom>
          <a:noFill/>
          <a:ln/>
        </p:spPr>
        <p:txBody>
          <a:bodyPr wrap="none" lIns="0" tIns="0" rIns="0" bIns="0" rtlCol="0" anchor="t"/>
          <a:lstStyle/>
          <a:p>
            <a:pPr algn="l" indent="0" marL="0">
              <a:lnSpc>
                <a:spcPts val="4850"/>
              </a:lnSpc>
              <a:buNone/>
            </a:pPr>
            <a:r>
              <a:rPr lang="en-US" sz="3850" b="1" dirty="0">
                <a:solidFill>
                  <a:srgbClr val="9998FF"/>
                </a:solidFill>
                <a:latin typeface="Barlow Bold" pitchFamily="34" charset="0"/>
                <a:ea typeface="Barlow Bold" pitchFamily="34" charset="-122"/>
                <a:cs typeface="Barlow Bold" pitchFamily="34" charset="-120"/>
              </a:rPr>
              <a:t>Leveraging Machine Learning for Crop Optimization</a:t>
            </a:r>
            <a:endParaRPr lang="en-US" sz="3850" dirty="0"/>
          </a:p>
        </p:txBody>
      </p:sp>
      <p:pic>
        <p:nvPicPr>
          <p:cNvPr id="3" name="Image 0" descr="preencoded.png">    </p:cNvPr>
          <p:cNvPicPr>
            <a:picLocks noChangeAspect="1"/>
          </p:cNvPicPr>
          <p:nvPr/>
        </p:nvPicPr>
        <p:blipFill>
          <a:blip r:embed="rId1"/>
          <a:stretch>
            <a:fillRect/>
          </a:stretch>
        </p:blipFill>
        <p:spPr>
          <a:xfrm>
            <a:off x="658058" y="1512332"/>
            <a:ext cx="940118" cy="1399461"/>
          </a:xfrm>
          <a:prstGeom prst="rect">
            <a:avLst/>
          </a:prstGeom>
        </p:spPr>
      </p:pic>
      <p:sp>
        <p:nvSpPr>
          <p:cNvPr id="4" name="Text 1"/>
          <p:cNvSpPr/>
          <p:nvPr/>
        </p:nvSpPr>
        <p:spPr>
          <a:xfrm>
            <a:off x="1786176" y="1700332"/>
            <a:ext cx="3526155" cy="309205"/>
          </a:xfrm>
          <a:prstGeom prst="rect">
            <a:avLst/>
          </a:prstGeom>
          <a:noFill/>
          <a:ln/>
        </p:spPr>
        <p:txBody>
          <a:bodyPr wrap="none" lIns="0" tIns="0" rIns="0" bIns="0" rtlCol="0" anchor="t"/>
          <a:lstStyle/>
          <a:p>
            <a:pPr algn="l" indent="0" marL="0">
              <a:lnSpc>
                <a:spcPts val="2400"/>
              </a:lnSpc>
              <a:buNone/>
            </a:pPr>
            <a:r>
              <a:rPr lang="en-US" sz="1900" b="1" dirty="0">
                <a:solidFill>
                  <a:srgbClr val="EEEFF5"/>
                </a:solidFill>
                <a:latin typeface="Barlow Bold" pitchFamily="34" charset="0"/>
                <a:ea typeface="Barlow Bold" pitchFamily="34" charset="-122"/>
                <a:cs typeface="Barlow Bold" pitchFamily="34" charset="-120"/>
              </a:rPr>
              <a:t>Data Collection &amp; Preprocessing</a:t>
            </a:r>
            <a:endParaRPr lang="en-US" sz="1900" dirty="0"/>
          </a:p>
        </p:txBody>
      </p:sp>
      <p:sp>
        <p:nvSpPr>
          <p:cNvPr id="5" name="Text 2"/>
          <p:cNvSpPr/>
          <p:nvPr/>
        </p:nvSpPr>
        <p:spPr>
          <a:xfrm>
            <a:off x="1786176" y="2122289"/>
            <a:ext cx="12186166" cy="601504"/>
          </a:xfrm>
          <a:prstGeom prst="rect">
            <a:avLst/>
          </a:prstGeom>
          <a:noFill/>
          <a:ln/>
        </p:spPr>
        <p:txBody>
          <a:bodyPr wrap="square" lIns="0" tIns="0" rIns="0" bIns="0" rtlCol="0" anchor="t"/>
          <a:lstStyle/>
          <a:p>
            <a:pPr algn="l" indent="0" marL="0">
              <a:lnSpc>
                <a:spcPts val="2350"/>
              </a:lnSpc>
              <a:buNone/>
            </a:pPr>
            <a:r>
              <a:rPr lang="en-US" sz="1450" dirty="0">
                <a:solidFill>
                  <a:srgbClr val="EEEFF5"/>
                </a:solidFill>
                <a:latin typeface="Montserrat" pitchFamily="34" charset="0"/>
                <a:ea typeface="Montserrat" pitchFamily="34" charset="-122"/>
                <a:cs typeface="Montserrat" pitchFamily="34" charset="-120"/>
              </a:rPr>
              <a:t>Gathering extensive datasets on soil composition (N, P, K, pH), temperature, humidity, and rainfall is the first critical step. This diverse data is cleaned and prepared to ensure accuracy and consistency for model training.</a:t>
            </a:r>
            <a:endParaRPr lang="en-US" sz="1450" dirty="0"/>
          </a:p>
        </p:txBody>
      </p:sp>
      <p:pic>
        <p:nvPicPr>
          <p:cNvPr id="6" name="Image 1" descr="preencoded.png">    </p:cNvPr>
          <p:cNvPicPr>
            <a:picLocks noChangeAspect="1"/>
          </p:cNvPicPr>
          <p:nvPr/>
        </p:nvPicPr>
        <p:blipFill>
          <a:blip r:embed="rId2"/>
          <a:stretch>
            <a:fillRect/>
          </a:stretch>
        </p:blipFill>
        <p:spPr>
          <a:xfrm>
            <a:off x="658058" y="2911792"/>
            <a:ext cx="940118" cy="1700213"/>
          </a:xfrm>
          <a:prstGeom prst="rect">
            <a:avLst/>
          </a:prstGeom>
        </p:spPr>
      </p:pic>
      <p:sp>
        <p:nvSpPr>
          <p:cNvPr id="7" name="Text 3"/>
          <p:cNvSpPr/>
          <p:nvPr/>
        </p:nvSpPr>
        <p:spPr>
          <a:xfrm>
            <a:off x="1786176" y="3099792"/>
            <a:ext cx="3204329" cy="309205"/>
          </a:xfrm>
          <a:prstGeom prst="rect">
            <a:avLst/>
          </a:prstGeom>
          <a:noFill/>
          <a:ln/>
        </p:spPr>
        <p:txBody>
          <a:bodyPr wrap="none" lIns="0" tIns="0" rIns="0" bIns="0" rtlCol="0" anchor="t"/>
          <a:lstStyle/>
          <a:p>
            <a:pPr algn="l" indent="0" marL="0">
              <a:lnSpc>
                <a:spcPts val="2400"/>
              </a:lnSpc>
              <a:buNone/>
            </a:pPr>
            <a:r>
              <a:rPr lang="en-US" sz="1900" b="1" dirty="0">
                <a:solidFill>
                  <a:srgbClr val="EEEFF5"/>
                </a:solidFill>
                <a:latin typeface="Barlow Bold" pitchFamily="34" charset="0"/>
                <a:ea typeface="Barlow Bold" pitchFamily="34" charset="-122"/>
                <a:cs typeface="Barlow Bold" pitchFamily="34" charset="-120"/>
              </a:rPr>
              <a:t>Crop Recommendation Model</a:t>
            </a:r>
            <a:endParaRPr lang="en-US" sz="1900" dirty="0"/>
          </a:p>
        </p:txBody>
      </p:sp>
      <p:sp>
        <p:nvSpPr>
          <p:cNvPr id="8" name="Text 4"/>
          <p:cNvSpPr/>
          <p:nvPr/>
        </p:nvSpPr>
        <p:spPr>
          <a:xfrm>
            <a:off x="1786176" y="3521750"/>
            <a:ext cx="12186166" cy="902256"/>
          </a:xfrm>
          <a:prstGeom prst="rect">
            <a:avLst/>
          </a:prstGeom>
          <a:noFill/>
          <a:ln/>
        </p:spPr>
        <p:txBody>
          <a:bodyPr wrap="square" lIns="0" tIns="0" rIns="0" bIns="0" rtlCol="0" anchor="t"/>
          <a:lstStyle/>
          <a:p>
            <a:pPr algn="l" indent="0" marL="0">
              <a:lnSpc>
                <a:spcPts val="2350"/>
              </a:lnSpc>
              <a:buNone/>
            </a:pPr>
            <a:r>
              <a:rPr lang="en-US" sz="1450" dirty="0">
                <a:solidFill>
                  <a:srgbClr val="EEEFF5"/>
                </a:solidFill>
                <a:latin typeface="Montserrat" pitchFamily="34" charset="0"/>
                <a:ea typeface="Montserrat" pitchFamily="34" charset="-122"/>
                <a:cs typeface="Montserrat" pitchFamily="34" charset="-120"/>
              </a:rPr>
              <a:t>The platform uses a pre-trained machine learning model, specifically a classification algorithm like Random Forest or Support Vector Machine. This model learns patterns from historical data to predict the most suitable crop for given environmental conditions, maximizing yield potential.</a:t>
            </a:r>
            <a:endParaRPr lang="en-US" sz="1450" dirty="0"/>
          </a:p>
        </p:txBody>
      </p:sp>
      <p:pic>
        <p:nvPicPr>
          <p:cNvPr id="9" name="Image 2" descr="preencoded.png">    </p:cNvPr>
          <p:cNvPicPr>
            <a:picLocks noChangeAspect="1"/>
          </p:cNvPicPr>
          <p:nvPr/>
        </p:nvPicPr>
        <p:blipFill>
          <a:blip r:embed="rId3"/>
          <a:stretch>
            <a:fillRect/>
          </a:stretch>
        </p:blipFill>
        <p:spPr>
          <a:xfrm>
            <a:off x="658058" y="4612005"/>
            <a:ext cx="940118" cy="1700213"/>
          </a:xfrm>
          <a:prstGeom prst="rect">
            <a:avLst/>
          </a:prstGeom>
        </p:spPr>
      </p:pic>
      <p:sp>
        <p:nvSpPr>
          <p:cNvPr id="10" name="Text 5"/>
          <p:cNvSpPr/>
          <p:nvPr/>
        </p:nvSpPr>
        <p:spPr>
          <a:xfrm>
            <a:off x="1786176" y="4800005"/>
            <a:ext cx="2474238" cy="309205"/>
          </a:xfrm>
          <a:prstGeom prst="rect">
            <a:avLst/>
          </a:prstGeom>
          <a:noFill/>
          <a:ln/>
        </p:spPr>
        <p:txBody>
          <a:bodyPr wrap="none" lIns="0" tIns="0" rIns="0" bIns="0" rtlCol="0" anchor="t"/>
          <a:lstStyle/>
          <a:p>
            <a:pPr algn="l" indent="0" marL="0">
              <a:lnSpc>
                <a:spcPts val="2400"/>
              </a:lnSpc>
              <a:buNone/>
            </a:pPr>
            <a:r>
              <a:rPr lang="en-US" sz="1900" b="1" dirty="0">
                <a:solidFill>
                  <a:srgbClr val="EEEFF5"/>
                </a:solidFill>
                <a:latin typeface="Barlow Bold" pitchFamily="34" charset="0"/>
                <a:ea typeface="Barlow Bold" pitchFamily="34" charset="-122"/>
                <a:cs typeface="Barlow Bold" pitchFamily="34" charset="-120"/>
              </a:rPr>
              <a:t>Prediction &amp; Analysis</a:t>
            </a:r>
            <a:endParaRPr lang="en-US" sz="1900" dirty="0"/>
          </a:p>
        </p:txBody>
      </p:sp>
      <p:sp>
        <p:nvSpPr>
          <p:cNvPr id="11" name="Text 6"/>
          <p:cNvSpPr/>
          <p:nvPr/>
        </p:nvSpPr>
        <p:spPr>
          <a:xfrm>
            <a:off x="1786176" y="5221962"/>
            <a:ext cx="12186166" cy="902256"/>
          </a:xfrm>
          <a:prstGeom prst="rect">
            <a:avLst/>
          </a:prstGeom>
          <a:noFill/>
          <a:ln/>
        </p:spPr>
        <p:txBody>
          <a:bodyPr wrap="square" lIns="0" tIns="0" rIns="0" bIns="0" rtlCol="0" anchor="t"/>
          <a:lstStyle/>
          <a:p>
            <a:pPr algn="l" indent="0" marL="0">
              <a:lnSpc>
                <a:spcPts val="2350"/>
              </a:lnSpc>
              <a:buNone/>
            </a:pPr>
            <a:r>
              <a:rPr lang="en-US" sz="1450" dirty="0">
                <a:solidFill>
                  <a:srgbClr val="EEEFF5"/>
                </a:solidFill>
                <a:latin typeface="Montserrat" pitchFamily="34" charset="0"/>
                <a:ea typeface="Montserrat" pitchFamily="34" charset="-122"/>
                <a:cs typeface="Montserrat" pitchFamily="34" charset="-120"/>
              </a:rPr>
              <a:t>Farmers input their current soil and climate parameters. The model processes this data to provide a precise crop recommendation, alongside an analysis summary detailing the influential factors and a cultivation guide for the recommended crop.</a:t>
            </a:r>
            <a:endParaRPr lang="en-US" sz="1450" dirty="0"/>
          </a:p>
        </p:txBody>
      </p:sp>
      <p:pic>
        <p:nvPicPr>
          <p:cNvPr id="12" name="Image 3" descr="preencoded.png">    </p:cNvPr>
          <p:cNvPicPr>
            <a:picLocks noChangeAspect="1"/>
          </p:cNvPicPr>
          <p:nvPr/>
        </p:nvPicPr>
        <p:blipFill>
          <a:blip r:embed="rId4"/>
          <a:stretch>
            <a:fillRect/>
          </a:stretch>
        </p:blipFill>
        <p:spPr>
          <a:xfrm>
            <a:off x="658058" y="6312218"/>
            <a:ext cx="940118" cy="1399461"/>
          </a:xfrm>
          <a:prstGeom prst="rect">
            <a:avLst/>
          </a:prstGeom>
        </p:spPr>
      </p:pic>
      <p:sp>
        <p:nvSpPr>
          <p:cNvPr id="13" name="Text 7"/>
          <p:cNvSpPr/>
          <p:nvPr/>
        </p:nvSpPr>
        <p:spPr>
          <a:xfrm>
            <a:off x="1786176" y="6500217"/>
            <a:ext cx="2642949" cy="309205"/>
          </a:xfrm>
          <a:prstGeom prst="rect">
            <a:avLst/>
          </a:prstGeom>
          <a:noFill/>
          <a:ln/>
        </p:spPr>
        <p:txBody>
          <a:bodyPr wrap="none" lIns="0" tIns="0" rIns="0" bIns="0" rtlCol="0" anchor="t"/>
          <a:lstStyle/>
          <a:p>
            <a:pPr algn="l" indent="0" marL="0">
              <a:lnSpc>
                <a:spcPts val="2400"/>
              </a:lnSpc>
              <a:buNone/>
            </a:pPr>
            <a:r>
              <a:rPr lang="en-US" sz="1900" b="1" dirty="0">
                <a:solidFill>
                  <a:srgbClr val="EEEFF5"/>
                </a:solidFill>
                <a:latin typeface="Barlow Bold" pitchFamily="34" charset="0"/>
                <a:ea typeface="Barlow Bold" pitchFamily="34" charset="-122"/>
                <a:cs typeface="Barlow Bold" pitchFamily="34" charset="-120"/>
              </a:rPr>
              <a:t>Alternative Suggestions</a:t>
            </a:r>
            <a:endParaRPr lang="en-US" sz="1900" dirty="0"/>
          </a:p>
        </p:txBody>
      </p:sp>
      <p:sp>
        <p:nvSpPr>
          <p:cNvPr id="14" name="Text 8"/>
          <p:cNvSpPr/>
          <p:nvPr/>
        </p:nvSpPr>
        <p:spPr>
          <a:xfrm>
            <a:off x="1786176" y="6922175"/>
            <a:ext cx="12186166" cy="601504"/>
          </a:xfrm>
          <a:prstGeom prst="rect">
            <a:avLst/>
          </a:prstGeom>
          <a:noFill/>
          <a:ln/>
        </p:spPr>
        <p:txBody>
          <a:bodyPr wrap="square" lIns="0" tIns="0" rIns="0" bIns="0" rtlCol="0" anchor="t"/>
          <a:lstStyle/>
          <a:p>
            <a:pPr algn="l" indent="0" marL="0">
              <a:lnSpc>
                <a:spcPts val="2350"/>
              </a:lnSpc>
              <a:buNone/>
            </a:pPr>
            <a:r>
              <a:rPr lang="en-US" sz="1450" dirty="0">
                <a:solidFill>
                  <a:srgbClr val="EEEFF5"/>
                </a:solidFill>
                <a:latin typeface="Montserrat" pitchFamily="34" charset="0"/>
                <a:ea typeface="Montserrat" pitchFamily="34" charset="-122"/>
                <a:cs typeface="Montserrat" pitchFamily="34" charset="-120"/>
              </a:rPr>
              <a:t>To offer flexibility, the system also presents alternative crop recommendations with suitability percentages, allowing farmers to make informed decisions based on their specific needs and market demands.</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1521976"/>
            <a:ext cx="11514892"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Intelligent Fertilizer Recommendation System</a:t>
            </a:r>
            <a:endParaRPr lang="en-US" sz="4450" dirty="0"/>
          </a:p>
        </p:txBody>
      </p:sp>
      <p:sp>
        <p:nvSpPr>
          <p:cNvPr id="3" name="Shape 1"/>
          <p:cNvSpPr/>
          <p:nvPr/>
        </p:nvSpPr>
        <p:spPr>
          <a:xfrm>
            <a:off x="758309" y="2667953"/>
            <a:ext cx="4226838" cy="4039672"/>
          </a:xfrm>
          <a:prstGeom prst="roundRect">
            <a:avLst>
              <a:gd name="adj" fmla="val 4827"/>
            </a:avLst>
          </a:prstGeom>
          <a:solidFill>
            <a:srgbClr val="282C32"/>
          </a:solidFill>
          <a:ln/>
          <a:effectLst>
            <a:outerShdw sx="100000" sy="100000" kx="0" ky="0" algn="bl" rotWithShape="0" blurRad="53340" dist="26670" dir="13500000">
              <a:srgbClr val="ffffff">
                <a:alpha val="10000"/>
              </a:srgbClr>
            </a:outerShdw>
          </a:effectLst>
        </p:spPr>
      </p:sp>
      <p:sp>
        <p:nvSpPr>
          <p:cNvPr id="4" name="Text 2"/>
          <p:cNvSpPr/>
          <p:nvPr/>
        </p:nvSpPr>
        <p:spPr>
          <a:xfrm>
            <a:off x="974884" y="2884527"/>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Nutrient Analysis</a:t>
            </a:r>
            <a:endParaRPr lang="en-US" sz="2200" dirty="0"/>
          </a:p>
        </p:txBody>
      </p:sp>
      <p:sp>
        <p:nvSpPr>
          <p:cNvPr id="5" name="Text 3"/>
          <p:cNvSpPr/>
          <p:nvPr/>
        </p:nvSpPr>
        <p:spPr>
          <a:xfrm>
            <a:off x="974884" y="3370659"/>
            <a:ext cx="3793688" cy="277368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The fertilizer recommendation module takes into account current soil nutrient levels (N, P, K, pH), crop type, and growth stage. It identifies deficiencies by comparing current levels against optimal nutrient requirements for the selected crop.</a:t>
            </a:r>
            <a:endParaRPr lang="en-US" sz="1700" dirty="0"/>
          </a:p>
        </p:txBody>
      </p:sp>
      <p:sp>
        <p:nvSpPr>
          <p:cNvPr id="6" name="Shape 4"/>
          <p:cNvSpPr/>
          <p:nvPr/>
        </p:nvSpPr>
        <p:spPr>
          <a:xfrm>
            <a:off x="5201722" y="2667953"/>
            <a:ext cx="4226838" cy="4039672"/>
          </a:xfrm>
          <a:prstGeom prst="roundRect">
            <a:avLst>
              <a:gd name="adj" fmla="val 4827"/>
            </a:avLst>
          </a:prstGeom>
          <a:solidFill>
            <a:srgbClr val="282C32"/>
          </a:solidFill>
          <a:ln/>
          <a:effectLst>
            <a:outerShdw sx="100000" sy="100000" kx="0" ky="0" algn="bl" rotWithShape="0" blurRad="53340" dist="26670" dir="13500000">
              <a:srgbClr val="ffffff">
                <a:alpha val="10000"/>
              </a:srgbClr>
            </a:outerShdw>
          </a:effectLst>
        </p:spPr>
      </p:sp>
      <p:sp>
        <p:nvSpPr>
          <p:cNvPr id="7" name="Text 5"/>
          <p:cNvSpPr/>
          <p:nvPr/>
        </p:nvSpPr>
        <p:spPr>
          <a:xfrm>
            <a:off x="5418296" y="2884527"/>
            <a:ext cx="2959060"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ML-Powered Prediction</a:t>
            </a:r>
            <a:endParaRPr lang="en-US" sz="2200" dirty="0"/>
          </a:p>
        </p:txBody>
      </p:sp>
      <p:sp>
        <p:nvSpPr>
          <p:cNvPr id="8" name="Text 6"/>
          <p:cNvSpPr/>
          <p:nvPr/>
        </p:nvSpPr>
        <p:spPr>
          <a:xfrm>
            <a:off x="5418296" y="3370659"/>
            <a:ext cx="3793688" cy="312039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A pre-trained machine learning model, likely a regression or classification algorithm, is employed to predict the optimal fertilizer type. This model is trained on a dataset correlating soil properties, crop types, and environmental factors with effective fertilizer treatments.</a:t>
            </a:r>
            <a:endParaRPr lang="en-US" sz="1700" dirty="0"/>
          </a:p>
        </p:txBody>
      </p:sp>
      <p:sp>
        <p:nvSpPr>
          <p:cNvPr id="9" name="Shape 7"/>
          <p:cNvSpPr/>
          <p:nvPr/>
        </p:nvSpPr>
        <p:spPr>
          <a:xfrm>
            <a:off x="9645134" y="2667953"/>
            <a:ext cx="4226957" cy="4039672"/>
          </a:xfrm>
          <a:prstGeom prst="roundRect">
            <a:avLst>
              <a:gd name="adj" fmla="val 4827"/>
            </a:avLst>
          </a:prstGeom>
          <a:solidFill>
            <a:srgbClr val="282C32"/>
          </a:solidFill>
          <a:ln/>
          <a:effectLst>
            <a:outerShdw sx="100000" sy="100000" kx="0" ky="0" algn="bl" rotWithShape="0" blurRad="53340" dist="26670" dir="13500000">
              <a:srgbClr val="ffffff">
                <a:alpha val="10000"/>
              </a:srgbClr>
            </a:outerShdw>
          </a:effectLst>
        </p:spPr>
      </p:sp>
      <p:sp>
        <p:nvSpPr>
          <p:cNvPr id="10" name="Text 8"/>
          <p:cNvSpPr/>
          <p:nvPr/>
        </p:nvSpPr>
        <p:spPr>
          <a:xfrm>
            <a:off x="9861709" y="2884527"/>
            <a:ext cx="358354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Application Schedule &amp; Cost</a:t>
            </a:r>
            <a:endParaRPr lang="en-US" sz="2200" dirty="0"/>
          </a:p>
        </p:txBody>
      </p:sp>
      <p:sp>
        <p:nvSpPr>
          <p:cNvPr id="11" name="Text 9"/>
          <p:cNvSpPr/>
          <p:nvPr/>
        </p:nvSpPr>
        <p:spPr>
          <a:xfrm>
            <a:off x="9861709" y="3370659"/>
            <a:ext cx="3793807" cy="277368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Beyond just recommending a fertilizer, the system provides a detailed application schedule based on the crop's growth stage and estimated nutrient needs. It also calculates an estimated cost, helping farmers manage their budget effectively.</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807482"/>
            <a:ext cx="10419755"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Key Machine Learning Algorithms Utilized</a:t>
            </a:r>
            <a:endParaRPr lang="en-US" sz="4450" dirty="0"/>
          </a:p>
        </p:txBody>
      </p:sp>
      <p:pic>
        <p:nvPicPr>
          <p:cNvPr id="3" name="Image 0" descr="preencoded.png">    </p:cNvPr>
          <p:cNvPicPr>
            <a:picLocks noChangeAspect="1"/>
          </p:cNvPicPr>
          <p:nvPr/>
        </p:nvPicPr>
        <p:blipFill>
          <a:blip r:embed="rId1"/>
          <a:stretch>
            <a:fillRect/>
          </a:stretch>
        </p:blipFill>
        <p:spPr>
          <a:xfrm>
            <a:off x="758309" y="1953458"/>
            <a:ext cx="541615" cy="541615"/>
          </a:xfrm>
          <a:prstGeom prst="rect">
            <a:avLst/>
          </a:prstGeom>
        </p:spPr>
      </p:pic>
      <p:sp>
        <p:nvSpPr>
          <p:cNvPr id="4" name="Text 1"/>
          <p:cNvSpPr/>
          <p:nvPr/>
        </p:nvSpPr>
        <p:spPr>
          <a:xfrm>
            <a:off x="758309" y="2765822"/>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Random Forest</a:t>
            </a:r>
            <a:endParaRPr lang="en-US" sz="2200" dirty="0"/>
          </a:p>
        </p:txBody>
      </p:sp>
      <p:sp>
        <p:nvSpPr>
          <p:cNvPr id="5" name="Text 2"/>
          <p:cNvSpPr/>
          <p:nvPr/>
        </p:nvSpPr>
        <p:spPr>
          <a:xfrm>
            <a:off x="758309" y="3251954"/>
            <a:ext cx="3075384" cy="41605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Often used for both classification (crop recommendation) and regression (fertilizer prediction), Random Forest leverages an ensemble of decision trees. It excels at handling complex datasets and provides robust predictions by averaging the output of multiple trees, reducing overfitting.</a:t>
            </a:r>
            <a:endParaRPr lang="en-US" sz="1700" dirty="0"/>
          </a:p>
        </p:txBody>
      </p:sp>
      <p:pic>
        <p:nvPicPr>
          <p:cNvPr id="6" name="Image 1" descr="preencoded.png">    </p:cNvPr>
          <p:cNvPicPr>
            <a:picLocks noChangeAspect="1"/>
          </p:cNvPicPr>
          <p:nvPr/>
        </p:nvPicPr>
        <p:blipFill>
          <a:blip r:embed="rId2"/>
          <a:stretch>
            <a:fillRect/>
          </a:stretch>
        </p:blipFill>
        <p:spPr>
          <a:xfrm>
            <a:off x="4104442" y="1953458"/>
            <a:ext cx="541615" cy="541615"/>
          </a:xfrm>
          <a:prstGeom prst="rect">
            <a:avLst/>
          </a:prstGeom>
        </p:spPr>
      </p:pic>
      <p:sp>
        <p:nvSpPr>
          <p:cNvPr id="7" name="Text 3"/>
          <p:cNvSpPr/>
          <p:nvPr/>
        </p:nvSpPr>
        <p:spPr>
          <a:xfrm>
            <a:off x="4104442" y="2765822"/>
            <a:ext cx="3075384" cy="712470"/>
          </a:xfrm>
          <a:prstGeom prst="rect">
            <a:avLst/>
          </a:prstGeom>
          <a:noFill/>
          <a:ln/>
        </p:spPr>
        <p:txBody>
          <a:bodyPr wrap="squar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Support Vector Machines (SVM)</a:t>
            </a:r>
            <a:endParaRPr lang="en-US" sz="2200" dirty="0"/>
          </a:p>
        </p:txBody>
      </p:sp>
      <p:sp>
        <p:nvSpPr>
          <p:cNvPr id="8" name="Text 4"/>
          <p:cNvSpPr/>
          <p:nvPr/>
        </p:nvSpPr>
        <p:spPr>
          <a:xfrm>
            <a:off x="4104442" y="3608189"/>
            <a:ext cx="3075384" cy="381381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SVMs are powerful for classification tasks, making them suitable for crop recommendation. They work by finding the optimal hyperplane that best separates different classes in a high-dimensional feature space, proving effective even with limited data.</a:t>
            </a:r>
            <a:endParaRPr lang="en-US" sz="1700" dirty="0"/>
          </a:p>
        </p:txBody>
      </p:sp>
      <p:pic>
        <p:nvPicPr>
          <p:cNvPr id="9" name="Image 2" descr="preencoded.png">    </p:cNvPr>
          <p:cNvPicPr>
            <a:picLocks noChangeAspect="1"/>
          </p:cNvPicPr>
          <p:nvPr/>
        </p:nvPicPr>
        <p:blipFill>
          <a:blip r:embed="rId3"/>
          <a:stretch>
            <a:fillRect/>
          </a:stretch>
        </p:blipFill>
        <p:spPr>
          <a:xfrm>
            <a:off x="7450574" y="1953458"/>
            <a:ext cx="541615" cy="541615"/>
          </a:xfrm>
          <a:prstGeom prst="rect">
            <a:avLst/>
          </a:prstGeom>
        </p:spPr>
      </p:pic>
      <p:sp>
        <p:nvSpPr>
          <p:cNvPr id="10" name="Text 5"/>
          <p:cNvSpPr/>
          <p:nvPr/>
        </p:nvSpPr>
        <p:spPr>
          <a:xfrm>
            <a:off x="7450574" y="2765822"/>
            <a:ext cx="288000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Regression Algorithms</a:t>
            </a:r>
            <a:endParaRPr lang="en-US" sz="2200" dirty="0"/>
          </a:p>
        </p:txBody>
      </p:sp>
      <p:sp>
        <p:nvSpPr>
          <p:cNvPr id="11" name="Text 6"/>
          <p:cNvSpPr/>
          <p:nvPr/>
        </p:nvSpPr>
        <p:spPr>
          <a:xfrm>
            <a:off x="7450574" y="3251954"/>
            <a:ext cx="3075384" cy="346710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For tasks like predicting the optimal quantity of nutrients or yield, various regression algorithms (e.g., Linear Regression, Ridge Regression, Gradient Boosting) are employed. These models predict continuous values based on input features.</a:t>
            </a:r>
            <a:endParaRPr lang="en-US" sz="1700" dirty="0"/>
          </a:p>
        </p:txBody>
      </p:sp>
      <p:pic>
        <p:nvPicPr>
          <p:cNvPr id="12" name="Image 3" descr="preencoded.png">    </p:cNvPr>
          <p:cNvPicPr>
            <a:picLocks noChangeAspect="1"/>
          </p:cNvPicPr>
          <p:nvPr/>
        </p:nvPicPr>
        <p:blipFill>
          <a:blip r:embed="rId4"/>
          <a:stretch>
            <a:fillRect/>
          </a:stretch>
        </p:blipFill>
        <p:spPr>
          <a:xfrm>
            <a:off x="10796707" y="1953458"/>
            <a:ext cx="541615" cy="541615"/>
          </a:xfrm>
          <a:prstGeom prst="rect">
            <a:avLst/>
          </a:prstGeom>
        </p:spPr>
      </p:pic>
      <p:sp>
        <p:nvSpPr>
          <p:cNvPr id="13" name="Text 7"/>
          <p:cNvSpPr/>
          <p:nvPr/>
        </p:nvSpPr>
        <p:spPr>
          <a:xfrm>
            <a:off x="10796707" y="2765822"/>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Time Series Analysis</a:t>
            </a:r>
            <a:endParaRPr lang="en-US" sz="2200" dirty="0"/>
          </a:p>
        </p:txBody>
      </p:sp>
      <p:sp>
        <p:nvSpPr>
          <p:cNvPr id="14" name="Text 8"/>
          <p:cNvSpPr/>
          <p:nvPr/>
        </p:nvSpPr>
        <p:spPr>
          <a:xfrm>
            <a:off x="10796707" y="3251954"/>
            <a:ext cx="3075384" cy="381381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While not explicitly mentioned for recommendations, time series models (like ARIMA or Prophet) could be integrated for predicting future crop prices or weather patterns, enhancing the platform's predictive capabilities for market trends.</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30314"/>
          </a:xfrm>
          <a:prstGeom prst="rect">
            <a:avLst/>
          </a:prstGeom>
        </p:spPr>
      </p:pic>
      <p:sp>
        <p:nvSpPr>
          <p:cNvPr id="3" name="Text 0"/>
          <p:cNvSpPr/>
          <p:nvPr/>
        </p:nvSpPr>
        <p:spPr>
          <a:xfrm>
            <a:off x="6133148" y="508159"/>
            <a:ext cx="7850505" cy="1215628"/>
          </a:xfrm>
          <a:prstGeom prst="rect">
            <a:avLst/>
          </a:prstGeom>
          <a:noFill/>
          <a:ln/>
        </p:spPr>
        <p:txBody>
          <a:bodyPr wrap="square" lIns="0" tIns="0" rIns="0" bIns="0" rtlCol="0" anchor="t"/>
          <a:lstStyle/>
          <a:p>
            <a:pPr algn="l" indent="0" marL="0">
              <a:lnSpc>
                <a:spcPts val="4750"/>
              </a:lnSpc>
              <a:buNone/>
            </a:pPr>
            <a:r>
              <a:rPr lang="en-US" sz="3800" b="1" dirty="0">
                <a:solidFill>
                  <a:srgbClr val="9998FF"/>
                </a:solidFill>
                <a:latin typeface="Barlow Bold" pitchFamily="34" charset="0"/>
                <a:ea typeface="Barlow Bold" pitchFamily="34" charset="-122"/>
                <a:cs typeface="Barlow Bold" pitchFamily="34" charset="-120"/>
              </a:rPr>
              <a:t>Integrating Real-time Weather Intelligence</a:t>
            </a:r>
            <a:endParaRPr lang="en-US" sz="3800" dirty="0"/>
          </a:p>
        </p:txBody>
      </p:sp>
      <p:sp>
        <p:nvSpPr>
          <p:cNvPr id="4" name="Shape 1"/>
          <p:cNvSpPr/>
          <p:nvPr/>
        </p:nvSpPr>
        <p:spPr>
          <a:xfrm>
            <a:off x="6341031" y="2000964"/>
            <a:ext cx="22860" cy="5721191"/>
          </a:xfrm>
          <a:prstGeom prst="roundRect">
            <a:avLst>
              <a:gd name="adj" fmla="val 727520"/>
            </a:avLst>
          </a:prstGeom>
          <a:solidFill>
            <a:srgbClr val="60646A"/>
          </a:solidFill>
          <a:ln/>
        </p:spPr>
      </p:sp>
      <p:sp>
        <p:nvSpPr>
          <p:cNvPr id="5" name="Shape 2"/>
          <p:cNvSpPr/>
          <p:nvPr/>
        </p:nvSpPr>
        <p:spPr>
          <a:xfrm>
            <a:off x="6526054" y="2197418"/>
            <a:ext cx="554355" cy="22860"/>
          </a:xfrm>
          <a:prstGeom prst="roundRect">
            <a:avLst>
              <a:gd name="adj" fmla="val 727520"/>
            </a:avLst>
          </a:prstGeom>
          <a:solidFill>
            <a:srgbClr val="60646A"/>
          </a:solidFill>
          <a:ln/>
        </p:spPr>
      </p:sp>
      <p:sp>
        <p:nvSpPr>
          <p:cNvPr id="6" name="Shape 3"/>
          <p:cNvSpPr/>
          <p:nvPr/>
        </p:nvSpPr>
        <p:spPr>
          <a:xfrm>
            <a:off x="6133148" y="2000964"/>
            <a:ext cx="415766" cy="415766"/>
          </a:xfrm>
          <a:prstGeom prst="roundRect">
            <a:avLst>
              <a:gd name="adj" fmla="val 40001"/>
            </a:avLst>
          </a:prstGeom>
          <a:solidFill>
            <a:srgbClr val="282C32"/>
          </a:solidFill>
          <a:ln/>
          <a:effectLst>
            <a:outerShdw sx="100000" sy="100000" kx="0" ky="0" algn="bl" rotWithShape="0" blurRad="45720" dist="22860" dir="13500000">
              <a:srgbClr val="ffffff">
                <a:alpha val="10000"/>
              </a:srgbClr>
            </a:outerShdw>
          </a:effectLst>
        </p:spPr>
      </p:sp>
      <p:sp>
        <p:nvSpPr>
          <p:cNvPr id="7" name="Text 4"/>
          <p:cNvSpPr/>
          <p:nvPr/>
        </p:nvSpPr>
        <p:spPr>
          <a:xfrm>
            <a:off x="6195179" y="2026503"/>
            <a:ext cx="291703" cy="364688"/>
          </a:xfrm>
          <a:prstGeom prst="rect">
            <a:avLst/>
          </a:prstGeom>
          <a:noFill/>
          <a:ln/>
        </p:spPr>
        <p:txBody>
          <a:bodyPr wrap="none" lIns="0" tIns="0" rIns="0" bIns="0" rtlCol="0" anchor="t"/>
          <a:lstStyle/>
          <a:p>
            <a:pPr algn="ctr" indent="0" marL="0">
              <a:lnSpc>
                <a:spcPts val="2250"/>
              </a:lnSpc>
              <a:buNone/>
            </a:pPr>
            <a:r>
              <a:rPr lang="en-US" sz="2250" b="1" dirty="0">
                <a:solidFill>
                  <a:srgbClr val="EEEFF5"/>
                </a:solidFill>
                <a:latin typeface="Barlow Bold" pitchFamily="34" charset="0"/>
                <a:ea typeface="Barlow Bold" pitchFamily="34" charset="-122"/>
                <a:cs typeface="Barlow Bold" pitchFamily="34" charset="-120"/>
              </a:rPr>
              <a:t>1</a:t>
            </a:r>
            <a:endParaRPr lang="en-US" sz="2250" dirty="0"/>
          </a:p>
        </p:txBody>
      </p:sp>
      <p:sp>
        <p:nvSpPr>
          <p:cNvPr id="8" name="Text 5"/>
          <p:cNvSpPr/>
          <p:nvPr/>
        </p:nvSpPr>
        <p:spPr>
          <a:xfrm>
            <a:off x="7264956" y="2064425"/>
            <a:ext cx="2431375" cy="303848"/>
          </a:xfrm>
          <a:prstGeom prst="rect">
            <a:avLst/>
          </a:prstGeom>
          <a:noFill/>
          <a:ln/>
        </p:spPr>
        <p:txBody>
          <a:bodyPr wrap="none" lIns="0" tIns="0" rIns="0" bIns="0" rtlCol="0" anchor="t"/>
          <a:lstStyle/>
          <a:p>
            <a:pPr algn="l" indent="0" marL="0">
              <a:lnSpc>
                <a:spcPts val="2350"/>
              </a:lnSpc>
              <a:buNone/>
            </a:pPr>
            <a:r>
              <a:rPr lang="en-US" sz="1900" b="1" dirty="0">
                <a:solidFill>
                  <a:srgbClr val="EEEFF5"/>
                </a:solidFill>
                <a:latin typeface="Barlow Bold" pitchFamily="34" charset="0"/>
                <a:ea typeface="Barlow Bold" pitchFamily="34" charset="-122"/>
                <a:cs typeface="Barlow Bold" pitchFamily="34" charset="-120"/>
              </a:rPr>
              <a:t>Location-Based Data</a:t>
            </a:r>
            <a:endParaRPr lang="en-US" sz="1900" dirty="0"/>
          </a:p>
        </p:txBody>
      </p:sp>
      <p:sp>
        <p:nvSpPr>
          <p:cNvPr id="9" name="Text 6"/>
          <p:cNvSpPr/>
          <p:nvPr/>
        </p:nvSpPr>
        <p:spPr>
          <a:xfrm>
            <a:off x="7264956" y="2479119"/>
            <a:ext cx="6718697" cy="1182529"/>
          </a:xfrm>
          <a:prstGeom prst="rect">
            <a:avLst/>
          </a:prstGeom>
          <a:noFill/>
          <a:ln/>
        </p:spPr>
        <p:txBody>
          <a:bodyPr wrap="square" lIns="0" tIns="0" rIns="0" bIns="0" rtlCol="0" anchor="t"/>
          <a:lstStyle/>
          <a:p>
            <a:pPr algn="l" indent="0" marL="0">
              <a:lnSpc>
                <a:spcPts val="2300"/>
              </a:lnSpc>
              <a:buNone/>
            </a:pPr>
            <a:r>
              <a:rPr lang="en-US" sz="1450" dirty="0">
                <a:solidFill>
                  <a:srgbClr val="EEEFF5"/>
                </a:solidFill>
                <a:latin typeface="Montserrat" pitchFamily="34" charset="0"/>
                <a:ea typeface="Montserrat" pitchFamily="34" charset="-122"/>
                <a:cs typeface="Montserrat" pitchFamily="34" charset="-120"/>
              </a:rPr>
              <a:t>The platform integrates with external weather APIs (e.g., OpenWeatherMap) to fetch real-time weather data based on the farmer's latitude and longitude. This provides crucial information like temperature, humidity, pressure, and wind speed.</a:t>
            </a:r>
            <a:endParaRPr lang="en-US" sz="1450" dirty="0"/>
          </a:p>
        </p:txBody>
      </p:sp>
      <p:sp>
        <p:nvSpPr>
          <p:cNvPr id="10" name="Shape 7"/>
          <p:cNvSpPr/>
          <p:nvPr/>
        </p:nvSpPr>
        <p:spPr>
          <a:xfrm>
            <a:off x="6526054" y="4227671"/>
            <a:ext cx="554355" cy="22860"/>
          </a:xfrm>
          <a:prstGeom prst="roundRect">
            <a:avLst>
              <a:gd name="adj" fmla="val 727520"/>
            </a:avLst>
          </a:prstGeom>
          <a:solidFill>
            <a:srgbClr val="60646A"/>
          </a:solidFill>
          <a:ln/>
        </p:spPr>
      </p:sp>
      <p:sp>
        <p:nvSpPr>
          <p:cNvPr id="11" name="Shape 8"/>
          <p:cNvSpPr/>
          <p:nvPr/>
        </p:nvSpPr>
        <p:spPr>
          <a:xfrm>
            <a:off x="6133148" y="4031218"/>
            <a:ext cx="415766" cy="415766"/>
          </a:xfrm>
          <a:prstGeom prst="roundRect">
            <a:avLst>
              <a:gd name="adj" fmla="val 40001"/>
            </a:avLst>
          </a:prstGeom>
          <a:solidFill>
            <a:srgbClr val="282C32"/>
          </a:solidFill>
          <a:ln/>
          <a:effectLst>
            <a:outerShdw sx="100000" sy="100000" kx="0" ky="0" algn="bl" rotWithShape="0" blurRad="45720" dist="22860" dir="13500000">
              <a:srgbClr val="ffffff">
                <a:alpha val="10000"/>
              </a:srgbClr>
            </a:outerShdw>
          </a:effectLst>
        </p:spPr>
      </p:sp>
      <p:sp>
        <p:nvSpPr>
          <p:cNvPr id="12" name="Text 9"/>
          <p:cNvSpPr/>
          <p:nvPr/>
        </p:nvSpPr>
        <p:spPr>
          <a:xfrm>
            <a:off x="6195179" y="4056757"/>
            <a:ext cx="291703" cy="364688"/>
          </a:xfrm>
          <a:prstGeom prst="rect">
            <a:avLst/>
          </a:prstGeom>
          <a:noFill/>
          <a:ln/>
        </p:spPr>
        <p:txBody>
          <a:bodyPr wrap="none" lIns="0" tIns="0" rIns="0" bIns="0" rtlCol="0" anchor="t"/>
          <a:lstStyle/>
          <a:p>
            <a:pPr algn="ctr" indent="0" marL="0">
              <a:lnSpc>
                <a:spcPts val="2250"/>
              </a:lnSpc>
              <a:buNone/>
            </a:pPr>
            <a:r>
              <a:rPr lang="en-US" sz="2250" b="1" dirty="0">
                <a:solidFill>
                  <a:srgbClr val="EEEFF5"/>
                </a:solidFill>
                <a:latin typeface="Barlow Bold" pitchFamily="34" charset="0"/>
                <a:ea typeface="Barlow Bold" pitchFamily="34" charset="-122"/>
                <a:cs typeface="Barlow Bold" pitchFamily="34" charset="-120"/>
              </a:rPr>
              <a:t>2</a:t>
            </a:r>
            <a:endParaRPr lang="en-US" sz="2250" dirty="0"/>
          </a:p>
        </p:txBody>
      </p:sp>
      <p:sp>
        <p:nvSpPr>
          <p:cNvPr id="13" name="Text 10"/>
          <p:cNvSpPr/>
          <p:nvPr/>
        </p:nvSpPr>
        <p:spPr>
          <a:xfrm>
            <a:off x="7264956" y="4094678"/>
            <a:ext cx="3345299" cy="303848"/>
          </a:xfrm>
          <a:prstGeom prst="rect">
            <a:avLst/>
          </a:prstGeom>
          <a:noFill/>
          <a:ln/>
        </p:spPr>
        <p:txBody>
          <a:bodyPr wrap="none" lIns="0" tIns="0" rIns="0" bIns="0" rtlCol="0" anchor="t"/>
          <a:lstStyle/>
          <a:p>
            <a:pPr algn="l" indent="0" marL="0">
              <a:lnSpc>
                <a:spcPts val="2350"/>
              </a:lnSpc>
              <a:buNone/>
            </a:pPr>
            <a:r>
              <a:rPr lang="en-US" sz="1900" b="1" dirty="0">
                <a:solidFill>
                  <a:srgbClr val="EEEFF5"/>
                </a:solidFill>
                <a:latin typeface="Barlow Bold" pitchFamily="34" charset="0"/>
                <a:ea typeface="Barlow Bold" pitchFamily="34" charset="-122"/>
                <a:cs typeface="Barlow Bold" pitchFamily="34" charset="-120"/>
              </a:rPr>
              <a:t>Agricultural Recommendations</a:t>
            </a:r>
            <a:endParaRPr lang="en-US" sz="1900" dirty="0"/>
          </a:p>
        </p:txBody>
      </p:sp>
      <p:sp>
        <p:nvSpPr>
          <p:cNvPr id="14" name="Text 11"/>
          <p:cNvSpPr/>
          <p:nvPr/>
        </p:nvSpPr>
        <p:spPr>
          <a:xfrm>
            <a:off x="7264956" y="4509373"/>
            <a:ext cx="6718697" cy="1182529"/>
          </a:xfrm>
          <a:prstGeom prst="rect">
            <a:avLst/>
          </a:prstGeom>
          <a:noFill/>
          <a:ln/>
        </p:spPr>
        <p:txBody>
          <a:bodyPr wrap="square" lIns="0" tIns="0" rIns="0" bIns="0" rtlCol="0" anchor="t"/>
          <a:lstStyle/>
          <a:p>
            <a:pPr algn="l" indent="0" marL="0">
              <a:lnSpc>
                <a:spcPts val="2300"/>
              </a:lnSpc>
              <a:buNone/>
            </a:pPr>
            <a:r>
              <a:rPr lang="en-US" sz="1450" dirty="0">
                <a:solidFill>
                  <a:srgbClr val="EEEFF5"/>
                </a:solidFill>
                <a:latin typeface="Montserrat" pitchFamily="34" charset="0"/>
                <a:ea typeface="Montserrat" pitchFamily="34" charset="-122"/>
                <a:cs typeface="Montserrat" pitchFamily="34" charset="-120"/>
              </a:rPr>
              <a:t>Based on the fetched weather data, the system generates immediate agricultural recommendations. For instance, high temperature triggers irrigation alerts, while low humidity prompts increased watering frequency.</a:t>
            </a:r>
            <a:endParaRPr lang="en-US" sz="1450" dirty="0"/>
          </a:p>
        </p:txBody>
      </p:sp>
      <p:sp>
        <p:nvSpPr>
          <p:cNvPr id="15" name="Shape 12"/>
          <p:cNvSpPr/>
          <p:nvPr/>
        </p:nvSpPr>
        <p:spPr>
          <a:xfrm>
            <a:off x="6526054" y="6257925"/>
            <a:ext cx="554355" cy="22860"/>
          </a:xfrm>
          <a:prstGeom prst="roundRect">
            <a:avLst>
              <a:gd name="adj" fmla="val 727520"/>
            </a:avLst>
          </a:prstGeom>
          <a:solidFill>
            <a:srgbClr val="60646A"/>
          </a:solidFill>
          <a:ln/>
        </p:spPr>
      </p:sp>
      <p:sp>
        <p:nvSpPr>
          <p:cNvPr id="16" name="Shape 13"/>
          <p:cNvSpPr/>
          <p:nvPr/>
        </p:nvSpPr>
        <p:spPr>
          <a:xfrm>
            <a:off x="6133148" y="6061472"/>
            <a:ext cx="415766" cy="415766"/>
          </a:xfrm>
          <a:prstGeom prst="roundRect">
            <a:avLst>
              <a:gd name="adj" fmla="val 40001"/>
            </a:avLst>
          </a:prstGeom>
          <a:solidFill>
            <a:srgbClr val="282C32"/>
          </a:solidFill>
          <a:ln/>
          <a:effectLst>
            <a:outerShdw sx="100000" sy="100000" kx="0" ky="0" algn="bl" rotWithShape="0" blurRad="45720" dist="22860" dir="13500000">
              <a:srgbClr val="ffffff">
                <a:alpha val="10000"/>
              </a:srgbClr>
            </a:outerShdw>
          </a:effectLst>
        </p:spPr>
      </p:sp>
      <p:sp>
        <p:nvSpPr>
          <p:cNvPr id="17" name="Text 14"/>
          <p:cNvSpPr/>
          <p:nvPr/>
        </p:nvSpPr>
        <p:spPr>
          <a:xfrm>
            <a:off x="6195179" y="6087011"/>
            <a:ext cx="291703" cy="364688"/>
          </a:xfrm>
          <a:prstGeom prst="rect">
            <a:avLst/>
          </a:prstGeom>
          <a:noFill/>
          <a:ln/>
        </p:spPr>
        <p:txBody>
          <a:bodyPr wrap="none" lIns="0" tIns="0" rIns="0" bIns="0" rtlCol="0" anchor="t"/>
          <a:lstStyle/>
          <a:p>
            <a:pPr algn="ctr" indent="0" marL="0">
              <a:lnSpc>
                <a:spcPts val="2250"/>
              </a:lnSpc>
              <a:buNone/>
            </a:pPr>
            <a:r>
              <a:rPr lang="en-US" sz="2250" b="1" dirty="0">
                <a:solidFill>
                  <a:srgbClr val="EEEFF5"/>
                </a:solidFill>
                <a:latin typeface="Barlow Bold" pitchFamily="34" charset="0"/>
                <a:ea typeface="Barlow Bold" pitchFamily="34" charset="-122"/>
                <a:cs typeface="Barlow Bold" pitchFamily="34" charset="-120"/>
              </a:rPr>
              <a:t>3</a:t>
            </a:r>
            <a:endParaRPr lang="en-US" sz="2250" dirty="0"/>
          </a:p>
        </p:txBody>
      </p:sp>
      <p:sp>
        <p:nvSpPr>
          <p:cNvPr id="18" name="Text 15"/>
          <p:cNvSpPr/>
          <p:nvPr/>
        </p:nvSpPr>
        <p:spPr>
          <a:xfrm>
            <a:off x="7264956" y="6124932"/>
            <a:ext cx="2431375" cy="303848"/>
          </a:xfrm>
          <a:prstGeom prst="rect">
            <a:avLst/>
          </a:prstGeom>
          <a:noFill/>
          <a:ln/>
        </p:spPr>
        <p:txBody>
          <a:bodyPr wrap="none" lIns="0" tIns="0" rIns="0" bIns="0" rtlCol="0" anchor="t"/>
          <a:lstStyle/>
          <a:p>
            <a:pPr algn="l" indent="0" marL="0">
              <a:lnSpc>
                <a:spcPts val="2350"/>
              </a:lnSpc>
              <a:buNone/>
            </a:pPr>
            <a:r>
              <a:rPr lang="en-US" sz="1900" b="1" dirty="0">
                <a:solidFill>
                  <a:srgbClr val="EEEFF5"/>
                </a:solidFill>
                <a:latin typeface="Barlow Bold" pitchFamily="34" charset="0"/>
                <a:ea typeface="Barlow Bold" pitchFamily="34" charset="-122"/>
                <a:cs typeface="Barlow Bold" pitchFamily="34" charset="-120"/>
              </a:rPr>
              <a:t>7-Day Forecast</a:t>
            </a:r>
            <a:endParaRPr lang="en-US" sz="1900" dirty="0"/>
          </a:p>
        </p:txBody>
      </p:sp>
      <p:sp>
        <p:nvSpPr>
          <p:cNvPr id="19" name="Text 16"/>
          <p:cNvSpPr/>
          <p:nvPr/>
        </p:nvSpPr>
        <p:spPr>
          <a:xfrm>
            <a:off x="7264956" y="6539627"/>
            <a:ext cx="6718697" cy="1182529"/>
          </a:xfrm>
          <a:prstGeom prst="rect">
            <a:avLst/>
          </a:prstGeom>
          <a:noFill/>
          <a:ln/>
        </p:spPr>
        <p:txBody>
          <a:bodyPr wrap="square" lIns="0" tIns="0" rIns="0" bIns="0" rtlCol="0" anchor="t"/>
          <a:lstStyle/>
          <a:p>
            <a:pPr algn="l" indent="0" marL="0">
              <a:lnSpc>
                <a:spcPts val="2300"/>
              </a:lnSpc>
              <a:buNone/>
            </a:pPr>
            <a:r>
              <a:rPr lang="en-US" sz="1450" dirty="0">
                <a:solidFill>
                  <a:srgbClr val="EEEFF5"/>
                </a:solidFill>
                <a:latin typeface="Montserrat" pitchFamily="34" charset="0"/>
                <a:ea typeface="Montserrat" pitchFamily="34" charset="-122"/>
                <a:cs typeface="Montserrat" pitchFamily="34" charset="-120"/>
              </a:rPr>
              <a:t>A mock 7-day forecast feature provides farmers with a glimpse into future weather conditions, including high/low temperatures, humidity, and general conditions (sunny, rainy, cloudy), aiding in proactive planning.</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309" y="736640"/>
            <a:ext cx="11033165"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Dynamic Marketplace and Price Comparison</a:t>
            </a:r>
            <a:endParaRPr lang="en-US" sz="4450" dirty="0"/>
          </a:p>
        </p:txBody>
      </p:sp>
      <p:sp>
        <p:nvSpPr>
          <p:cNvPr id="3" name="Text 1"/>
          <p:cNvSpPr/>
          <p:nvPr/>
        </p:nvSpPr>
        <p:spPr>
          <a:xfrm>
            <a:off x="758309" y="1990844"/>
            <a:ext cx="3261955"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Marketplace Functionality</a:t>
            </a:r>
            <a:endParaRPr lang="en-US" sz="2200" dirty="0"/>
          </a:p>
        </p:txBody>
      </p:sp>
      <p:sp>
        <p:nvSpPr>
          <p:cNvPr id="4" name="Text 2"/>
          <p:cNvSpPr/>
          <p:nvPr/>
        </p:nvSpPr>
        <p:spPr>
          <a:xfrm>
            <a:off x="758309" y="2563654"/>
            <a:ext cx="4018359" cy="242697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The platform offers a comprehensive marketplace where farmers can list their crops for sale and buyers can browse available produce. It includes filters for searching, category selection, and sorting by price or newest listings.</a:t>
            </a:r>
            <a:endParaRPr lang="en-US" sz="1700" dirty="0"/>
          </a:p>
        </p:txBody>
      </p:sp>
      <p:sp>
        <p:nvSpPr>
          <p:cNvPr id="5" name="Text 3"/>
          <p:cNvSpPr/>
          <p:nvPr/>
        </p:nvSpPr>
        <p:spPr>
          <a:xfrm>
            <a:off x="758309" y="5185529"/>
            <a:ext cx="4018359"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Browse and search available crops</a:t>
            </a:r>
            <a:endParaRPr lang="en-US" sz="1700" dirty="0"/>
          </a:p>
        </p:txBody>
      </p:sp>
      <p:sp>
        <p:nvSpPr>
          <p:cNvPr id="6" name="Text 4"/>
          <p:cNvSpPr/>
          <p:nvPr/>
        </p:nvSpPr>
        <p:spPr>
          <a:xfrm>
            <a:off x="758309" y="5954673"/>
            <a:ext cx="4018359"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List new crops with details and images</a:t>
            </a:r>
            <a:endParaRPr lang="en-US" sz="1700" dirty="0"/>
          </a:p>
        </p:txBody>
      </p:sp>
      <p:sp>
        <p:nvSpPr>
          <p:cNvPr id="7" name="Text 5"/>
          <p:cNvSpPr/>
          <p:nvPr/>
        </p:nvSpPr>
        <p:spPr>
          <a:xfrm>
            <a:off x="758309" y="6723817"/>
            <a:ext cx="4018359"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Manage existing crop listings (edit/delete)</a:t>
            </a:r>
            <a:endParaRPr lang="en-US" sz="1700" dirty="0"/>
          </a:p>
        </p:txBody>
      </p:sp>
      <p:sp>
        <p:nvSpPr>
          <p:cNvPr id="8" name="Text 6"/>
          <p:cNvSpPr/>
          <p:nvPr/>
        </p:nvSpPr>
        <p:spPr>
          <a:xfrm>
            <a:off x="5312926" y="1990844"/>
            <a:ext cx="3423880"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Price Comparison &amp; Trends</a:t>
            </a:r>
            <a:endParaRPr lang="en-US" sz="2200" dirty="0"/>
          </a:p>
        </p:txBody>
      </p:sp>
      <p:sp>
        <p:nvSpPr>
          <p:cNvPr id="9" name="Text 7"/>
          <p:cNvSpPr/>
          <p:nvPr/>
        </p:nvSpPr>
        <p:spPr>
          <a:xfrm>
            <a:off x="5312926" y="2563654"/>
            <a:ext cx="4018359" cy="312039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An essential feature for informed decision-making, the price comparison module displays current market prices for various crops, showing changes from previous weeks. It also generates interactive line charts for price trends over time, providing valuable insights into market dynamics.</a:t>
            </a:r>
            <a:endParaRPr lang="en-US" sz="1700" dirty="0"/>
          </a:p>
        </p:txBody>
      </p:sp>
      <p:sp>
        <p:nvSpPr>
          <p:cNvPr id="10" name="Text 8"/>
          <p:cNvSpPr/>
          <p:nvPr/>
        </p:nvSpPr>
        <p:spPr>
          <a:xfrm>
            <a:off x="5312926" y="5878949"/>
            <a:ext cx="4018359"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Current market price overview</a:t>
            </a:r>
            <a:endParaRPr lang="en-US" sz="1700" dirty="0"/>
          </a:p>
        </p:txBody>
      </p:sp>
      <p:sp>
        <p:nvSpPr>
          <p:cNvPr id="11" name="Text 9"/>
          <p:cNvSpPr/>
          <p:nvPr/>
        </p:nvSpPr>
        <p:spPr>
          <a:xfrm>
            <a:off x="5312926" y="6301383"/>
            <a:ext cx="4018359"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Historical price trend visualization</a:t>
            </a:r>
            <a:endParaRPr lang="en-US" sz="1700" dirty="0"/>
          </a:p>
        </p:txBody>
      </p:sp>
      <p:sp>
        <p:nvSpPr>
          <p:cNvPr id="12" name="Text 10"/>
          <p:cNvSpPr/>
          <p:nvPr/>
        </p:nvSpPr>
        <p:spPr>
          <a:xfrm>
            <a:off x="5312926" y="6723817"/>
            <a:ext cx="4018359"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Regional price comparison across markets</a:t>
            </a:r>
            <a:endParaRPr lang="en-US" sz="1700" dirty="0"/>
          </a:p>
        </p:txBody>
      </p:sp>
      <p:sp>
        <p:nvSpPr>
          <p:cNvPr id="13" name="Text 11"/>
          <p:cNvSpPr/>
          <p:nvPr/>
        </p:nvSpPr>
        <p:spPr>
          <a:xfrm>
            <a:off x="9867543" y="1990844"/>
            <a:ext cx="3491151"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Order Management &amp; Alerts</a:t>
            </a:r>
            <a:endParaRPr lang="en-US" sz="2200" dirty="0"/>
          </a:p>
        </p:txBody>
      </p:sp>
      <p:sp>
        <p:nvSpPr>
          <p:cNvPr id="14" name="Text 12"/>
          <p:cNvSpPr/>
          <p:nvPr/>
        </p:nvSpPr>
        <p:spPr>
          <a:xfrm>
            <a:off x="9867543" y="2563654"/>
            <a:ext cx="4018359" cy="277368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The platform streamlines order management for both buyers and sellers, tracking purchases and sales. Users can also set up price alerts, receiving notifications when a specific crop's price drops below or rises above a target, enabling timely transactions.</a:t>
            </a:r>
            <a:endParaRPr lang="en-US" sz="1700" dirty="0"/>
          </a:p>
        </p:txBody>
      </p:sp>
      <p:sp>
        <p:nvSpPr>
          <p:cNvPr id="15" name="Text 13"/>
          <p:cNvSpPr/>
          <p:nvPr/>
        </p:nvSpPr>
        <p:spPr>
          <a:xfrm>
            <a:off x="9867543" y="5532239"/>
            <a:ext cx="4018359"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Track purchase and sales orders</a:t>
            </a:r>
            <a:endParaRPr lang="en-US" sz="1700" dirty="0"/>
          </a:p>
        </p:txBody>
      </p:sp>
      <p:sp>
        <p:nvSpPr>
          <p:cNvPr id="16" name="Text 14"/>
          <p:cNvSpPr/>
          <p:nvPr/>
        </p:nvSpPr>
        <p:spPr>
          <a:xfrm>
            <a:off x="9867543" y="5954673"/>
            <a:ext cx="4018359"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Set custom price alerts</a:t>
            </a:r>
            <a:endParaRPr lang="en-US" sz="1700" dirty="0"/>
          </a:p>
        </p:txBody>
      </p:sp>
      <p:sp>
        <p:nvSpPr>
          <p:cNvPr id="17" name="Text 15"/>
          <p:cNvSpPr/>
          <p:nvPr/>
        </p:nvSpPr>
        <p:spPr>
          <a:xfrm>
            <a:off x="9867543" y="6377107"/>
            <a:ext cx="4018359"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Confirm or cancel orders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06028" y="890707"/>
            <a:ext cx="8622863" cy="569714"/>
          </a:xfrm>
          <a:prstGeom prst="rect">
            <a:avLst/>
          </a:prstGeom>
          <a:noFill/>
          <a:ln/>
        </p:spPr>
        <p:txBody>
          <a:bodyPr wrap="none" lIns="0" tIns="0" rIns="0" bIns="0" rtlCol="0" anchor="t"/>
          <a:lstStyle/>
          <a:p>
            <a:pPr algn="l" indent="0" marL="0">
              <a:lnSpc>
                <a:spcPts val="4450"/>
              </a:lnSpc>
              <a:buNone/>
            </a:pPr>
            <a:r>
              <a:rPr lang="en-US" sz="3550" b="1" dirty="0">
                <a:solidFill>
                  <a:srgbClr val="9998FF"/>
                </a:solidFill>
                <a:latin typeface="Barlow Bold" pitchFamily="34" charset="0"/>
                <a:ea typeface="Barlow Bold" pitchFamily="34" charset="-122"/>
                <a:cs typeface="Barlow Bold" pitchFamily="34" charset="-120"/>
              </a:rPr>
              <a:t>Data Management and User Authentication</a:t>
            </a:r>
            <a:endParaRPr lang="en-US" sz="3550" dirty="0"/>
          </a:p>
        </p:txBody>
      </p:sp>
      <p:pic>
        <p:nvPicPr>
          <p:cNvPr id="3" name="Image 0" descr="preencoded.png">    </p:cNvPr>
          <p:cNvPicPr>
            <a:picLocks noChangeAspect="1"/>
          </p:cNvPicPr>
          <p:nvPr/>
        </p:nvPicPr>
        <p:blipFill>
          <a:blip r:embed="rId1"/>
          <a:stretch>
            <a:fillRect/>
          </a:stretch>
        </p:blipFill>
        <p:spPr>
          <a:xfrm>
            <a:off x="2853571" y="1806654"/>
            <a:ext cx="2213967" cy="1565672"/>
          </a:xfrm>
          <a:prstGeom prst="rect">
            <a:avLst/>
          </a:prstGeom>
        </p:spPr>
      </p:pic>
      <p:pic>
        <p:nvPicPr>
          <p:cNvPr id="4" name="Image 1" descr="preencoded.png">    </p:cNvPr>
          <p:cNvPicPr>
            <a:picLocks noChangeAspect="1"/>
          </p:cNvPicPr>
          <p:nvPr/>
        </p:nvPicPr>
        <p:blipFill>
          <a:blip r:embed="rId2"/>
          <a:stretch>
            <a:fillRect/>
          </a:stretch>
        </p:blipFill>
        <p:spPr>
          <a:xfrm>
            <a:off x="3838813" y="2646164"/>
            <a:ext cx="243483" cy="304324"/>
          </a:xfrm>
          <a:prstGeom prst="rect">
            <a:avLst/>
          </a:prstGeom>
        </p:spPr>
      </p:pic>
      <p:sp>
        <p:nvSpPr>
          <p:cNvPr id="5" name="Text 1"/>
          <p:cNvSpPr/>
          <p:nvPr/>
        </p:nvSpPr>
        <p:spPr>
          <a:xfrm>
            <a:off x="5240655" y="1979771"/>
            <a:ext cx="2792492" cy="284798"/>
          </a:xfrm>
          <a:prstGeom prst="rect">
            <a:avLst/>
          </a:prstGeom>
          <a:noFill/>
          <a:ln/>
        </p:spPr>
        <p:txBody>
          <a:bodyPr wrap="none" lIns="0" tIns="0" rIns="0" bIns="0" rtlCol="0" anchor="t"/>
          <a:lstStyle/>
          <a:p>
            <a:pPr algn="l" indent="0" marL="0">
              <a:lnSpc>
                <a:spcPts val="2200"/>
              </a:lnSpc>
              <a:buNone/>
            </a:pPr>
            <a:r>
              <a:rPr lang="en-US" sz="1750" b="1" dirty="0">
                <a:solidFill>
                  <a:srgbClr val="EEEFF5"/>
                </a:solidFill>
                <a:latin typeface="Barlow Bold" pitchFamily="34" charset="0"/>
                <a:ea typeface="Barlow Bold" pitchFamily="34" charset="-122"/>
                <a:cs typeface="Barlow Bold" pitchFamily="34" charset="-120"/>
              </a:rPr>
              <a:t>Secure User Authentication</a:t>
            </a:r>
            <a:endParaRPr lang="en-US" sz="1750" dirty="0"/>
          </a:p>
        </p:txBody>
      </p:sp>
      <p:sp>
        <p:nvSpPr>
          <p:cNvPr id="6" name="Text 2"/>
          <p:cNvSpPr/>
          <p:nvPr/>
        </p:nvSpPr>
        <p:spPr>
          <a:xfrm>
            <a:off x="5240655" y="2368391"/>
            <a:ext cx="8610600" cy="830818"/>
          </a:xfrm>
          <a:prstGeom prst="rect">
            <a:avLst/>
          </a:prstGeom>
          <a:noFill/>
          <a:ln/>
        </p:spPr>
        <p:txBody>
          <a:bodyPr wrap="square" lIns="0" tIns="0" rIns="0" bIns="0" rtlCol="0" anchor="t"/>
          <a:lstStyle/>
          <a:p>
            <a:pPr algn="l" indent="0" marL="0">
              <a:lnSpc>
                <a:spcPts val="2150"/>
              </a:lnSpc>
              <a:buNone/>
            </a:pPr>
            <a:r>
              <a:rPr lang="en-US" sz="1350" dirty="0">
                <a:solidFill>
                  <a:srgbClr val="EEEFF5"/>
                </a:solidFill>
                <a:latin typeface="Montserrat" pitchFamily="34" charset="0"/>
                <a:ea typeface="Montserrat" pitchFamily="34" charset="-122"/>
                <a:cs typeface="Montserrat" pitchFamily="34" charset="-120"/>
              </a:rPr>
              <a:t>The platform ensures secure access through a robust login/registration system using phone numbers. User sessions are managed to maintain continuity and personalize the experience for each farmer.</a:t>
            </a:r>
            <a:endParaRPr lang="en-US" sz="1350" dirty="0"/>
          </a:p>
        </p:txBody>
      </p:sp>
      <p:sp>
        <p:nvSpPr>
          <p:cNvPr id="7" name="Shape 3"/>
          <p:cNvSpPr/>
          <p:nvPr/>
        </p:nvSpPr>
        <p:spPr>
          <a:xfrm>
            <a:off x="5110758" y="3384352"/>
            <a:ext cx="8870394" cy="11430"/>
          </a:xfrm>
          <a:prstGeom prst="roundRect">
            <a:avLst>
              <a:gd name="adj" fmla="val 1363560"/>
            </a:avLst>
          </a:prstGeom>
          <a:solidFill>
            <a:srgbClr val="60646A"/>
          </a:solidFill>
          <a:ln/>
        </p:spPr>
      </p:sp>
      <p:pic>
        <p:nvPicPr>
          <p:cNvPr id="8" name="Image 2" descr="preencoded.png">    </p:cNvPr>
          <p:cNvPicPr>
            <a:picLocks noChangeAspect="1"/>
          </p:cNvPicPr>
          <p:nvPr/>
        </p:nvPicPr>
        <p:blipFill>
          <a:blip r:embed="rId3"/>
          <a:stretch>
            <a:fillRect/>
          </a:stretch>
        </p:blipFill>
        <p:spPr>
          <a:xfrm>
            <a:off x="1746528" y="3415546"/>
            <a:ext cx="4428053" cy="1565672"/>
          </a:xfrm>
          <a:prstGeom prst="rect">
            <a:avLst/>
          </a:prstGeom>
        </p:spPr>
      </p:pic>
      <p:pic>
        <p:nvPicPr>
          <p:cNvPr id="9" name="Image 3" descr="preencoded.png">    </p:cNvPr>
          <p:cNvPicPr>
            <a:picLocks noChangeAspect="1"/>
          </p:cNvPicPr>
          <p:nvPr/>
        </p:nvPicPr>
        <p:blipFill>
          <a:blip r:embed="rId4"/>
          <a:stretch>
            <a:fillRect/>
          </a:stretch>
        </p:blipFill>
        <p:spPr>
          <a:xfrm>
            <a:off x="3838813" y="4046220"/>
            <a:ext cx="243483" cy="304324"/>
          </a:xfrm>
          <a:prstGeom prst="rect">
            <a:avLst/>
          </a:prstGeom>
        </p:spPr>
      </p:pic>
      <p:sp>
        <p:nvSpPr>
          <p:cNvPr id="10" name="Text 4"/>
          <p:cNvSpPr/>
          <p:nvPr/>
        </p:nvSpPr>
        <p:spPr>
          <a:xfrm>
            <a:off x="6347698" y="3588663"/>
            <a:ext cx="2832140" cy="284798"/>
          </a:xfrm>
          <a:prstGeom prst="rect">
            <a:avLst/>
          </a:prstGeom>
          <a:noFill/>
          <a:ln/>
        </p:spPr>
        <p:txBody>
          <a:bodyPr wrap="none" lIns="0" tIns="0" rIns="0" bIns="0" rtlCol="0" anchor="t"/>
          <a:lstStyle/>
          <a:p>
            <a:pPr algn="l" indent="0" marL="0">
              <a:lnSpc>
                <a:spcPts val="2200"/>
              </a:lnSpc>
              <a:buNone/>
            </a:pPr>
            <a:r>
              <a:rPr lang="en-US" sz="1750" b="1" dirty="0">
                <a:solidFill>
                  <a:srgbClr val="EEEFF5"/>
                </a:solidFill>
                <a:latin typeface="Barlow Bold" pitchFamily="34" charset="0"/>
                <a:ea typeface="Barlow Bold" pitchFamily="34" charset="-122"/>
                <a:cs typeface="Barlow Bold" pitchFamily="34" charset="-120"/>
              </a:rPr>
              <a:t>SQLite Database Integration</a:t>
            </a:r>
            <a:endParaRPr lang="en-US" sz="1750" dirty="0"/>
          </a:p>
        </p:txBody>
      </p:sp>
      <p:sp>
        <p:nvSpPr>
          <p:cNvPr id="11" name="Text 5"/>
          <p:cNvSpPr/>
          <p:nvPr/>
        </p:nvSpPr>
        <p:spPr>
          <a:xfrm>
            <a:off x="6347698" y="3977283"/>
            <a:ext cx="7503557" cy="830818"/>
          </a:xfrm>
          <a:prstGeom prst="rect">
            <a:avLst/>
          </a:prstGeom>
          <a:noFill/>
          <a:ln/>
        </p:spPr>
        <p:txBody>
          <a:bodyPr wrap="square" lIns="0" tIns="0" rIns="0" bIns="0" rtlCol="0" anchor="t"/>
          <a:lstStyle/>
          <a:p>
            <a:pPr algn="l" indent="0" marL="0">
              <a:lnSpc>
                <a:spcPts val="2150"/>
              </a:lnSpc>
              <a:buNone/>
            </a:pPr>
            <a:r>
              <a:rPr lang="en-US" sz="1350" dirty="0">
                <a:solidFill>
                  <a:srgbClr val="EEEFF5"/>
                </a:solidFill>
                <a:latin typeface="Montserrat" pitchFamily="34" charset="0"/>
                <a:ea typeface="Montserrat" pitchFamily="34" charset="-122"/>
                <a:cs typeface="Montserrat" pitchFamily="34" charset="-120"/>
              </a:rPr>
              <a:t>A local SQLite database is used to store all critical application data, including user profiles, crop listings, order details, and historical price information. This ensures data persistence and efficient retrieval.</a:t>
            </a:r>
            <a:endParaRPr lang="en-US" sz="1350" dirty="0"/>
          </a:p>
        </p:txBody>
      </p:sp>
      <p:sp>
        <p:nvSpPr>
          <p:cNvPr id="12" name="Shape 6"/>
          <p:cNvSpPr/>
          <p:nvPr/>
        </p:nvSpPr>
        <p:spPr>
          <a:xfrm>
            <a:off x="6217801" y="4993243"/>
            <a:ext cx="7763351" cy="11430"/>
          </a:xfrm>
          <a:prstGeom prst="roundRect">
            <a:avLst>
              <a:gd name="adj" fmla="val 1363560"/>
            </a:avLst>
          </a:prstGeom>
          <a:solidFill>
            <a:srgbClr val="60646A"/>
          </a:solidFill>
          <a:ln/>
        </p:spPr>
      </p:sp>
      <p:pic>
        <p:nvPicPr>
          <p:cNvPr id="13" name="Image 4" descr="preencoded.png">    </p:cNvPr>
          <p:cNvPicPr>
            <a:picLocks noChangeAspect="1"/>
          </p:cNvPicPr>
          <p:nvPr/>
        </p:nvPicPr>
        <p:blipFill>
          <a:blip r:embed="rId5"/>
          <a:stretch>
            <a:fillRect/>
          </a:stretch>
        </p:blipFill>
        <p:spPr>
          <a:xfrm>
            <a:off x="639485" y="5024438"/>
            <a:ext cx="6642021" cy="1565672"/>
          </a:xfrm>
          <a:prstGeom prst="rect">
            <a:avLst/>
          </a:prstGeom>
        </p:spPr>
      </p:pic>
      <p:pic>
        <p:nvPicPr>
          <p:cNvPr id="14" name="Image 5" descr="preencoded.png">    </p:cNvPr>
          <p:cNvPicPr>
            <a:picLocks noChangeAspect="1"/>
          </p:cNvPicPr>
          <p:nvPr/>
        </p:nvPicPr>
        <p:blipFill>
          <a:blip r:embed="rId6"/>
          <a:stretch>
            <a:fillRect/>
          </a:stretch>
        </p:blipFill>
        <p:spPr>
          <a:xfrm>
            <a:off x="3838694" y="5655112"/>
            <a:ext cx="243483" cy="304324"/>
          </a:xfrm>
          <a:prstGeom prst="rect">
            <a:avLst/>
          </a:prstGeom>
        </p:spPr>
      </p:pic>
      <p:sp>
        <p:nvSpPr>
          <p:cNvPr id="15" name="Text 7"/>
          <p:cNvSpPr/>
          <p:nvPr/>
        </p:nvSpPr>
        <p:spPr>
          <a:xfrm>
            <a:off x="7454622" y="5197554"/>
            <a:ext cx="2278499" cy="284798"/>
          </a:xfrm>
          <a:prstGeom prst="rect">
            <a:avLst/>
          </a:prstGeom>
          <a:noFill/>
          <a:ln/>
        </p:spPr>
        <p:txBody>
          <a:bodyPr wrap="none" lIns="0" tIns="0" rIns="0" bIns="0" rtlCol="0" anchor="t"/>
          <a:lstStyle/>
          <a:p>
            <a:pPr algn="l" indent="0" marL="0">
              <a:lnSpc>
                <a:spcPts val="2200"/>
              </a:lnSpc>
              <a:buNone/>
            </a:pPr>
            <a:r>
              <a:rPr lang="en-US" sz="1750" b="1" dirty="0">
                <a:solidFill>
                  <a:srgbClr val="EEEFF5"/>
                </a:solidFill>
                <a:latin typeface="Barlow Bold" pitchFamily="34" charset="0"/>
                <a:ea typeface="Barlow Bold" pitchFamily="34" charset="-122"/>
                <a:cs typeface="Barlow Bold" pitchFamily="34" charset="-120"/>
              </a:rPr>
              <a:t>Database Initialization</a:t>
            </a:r>
            <a:endParaRPr lang="en-US" sz="1750" dirty="0"/>
          </a:p>
        </p:txBody>
      </p:sp>
      <p:sp>
        <p:nvSpPr>
          <p:cNvPr id="16" name="Text 8"/>
          <p:cNvSpPr/>
          <p:nvPr/>
        </p:nvSpPr>
        <p:spPr>
          <a:xfrm>
            <a:off x="7454622" y="5586174"/>
            <a:ext cx="6396633" cy="830818"/>
          </a:xfrm>
          <a:prstGeom prst="rect">
            <a:avLst/>
          </a:prstGeom>
          <a:noFill/>
          <a:ln/>
        </p:spPr>
        <p:txBody>
          <a:bodyPr wrap="square" lIns="0" tIns="0" rIns="0" bIns="0" rtlCol="0" anchor="t"/>
          <a:lstStyle/>
          <a:p>
            <a:pPr algn="l" indent="0" marL="0">
              <a:lnSpc>
                <a:spcPts val="2150"/>
              </a:lnSpc>
              <a:buNone/>
            </a:pPr>
            <a:r>
              <a:rPr lang="en-US" sz="1350" dirty="0">
                <a:solidFill>
                  <a:srgbClr val="EEEFF5"/>
                </a:solidFill>
                <a:latin typeface="Montserrat" pitchFamily="34" charset="0"/>
                <a:ea typeface="Montserrat" pitchFamily="34" charset="-122"/>
                <a:cs typeface="Montserrat" pitchFamily="34" charset="-120"/>
              </a:rPr>
              <a:t>Upon first run, the system automatically initializes the database, creating necessary tables like "users," "crops," "orders," and "price_history" to set up the foundational data structure for the platform.</a:t>
            </a:r>
            <a:endParaRPr lang="en-US" sz="1350" dirty="0"/>
          </a:p>
        </p:txBody>
      </p:sp>
      <p:sp>
        <p:nvSpPr>
          <p:cNvPr id="17" name="Text 9"/>
          <p:cNvSpPr/>
          <p:nvPr/>
        </p:nvSpPr>
        <p:spPr>
          <a:xfrm>
            <a:off x="606028" y="6784896"/>
            <a:ext cx="13418344" cy="553879"/>
          </a:xfrm>
          <a:prstGeom prst="rect">
            <a:avLst/>
          </a:prstGeom>
          <a:noFill/>
          <a:ln/>
        </p:spPr>
        <p:txBody>
          <a:bodyPr wrap="square" lIns="0" tIns="0" rIns="0" bIns="0" rtlCol="0" anchor="t"/>
          <a:lstStyle/>
          <a:p>
            <a:pPr algn="l" indent="0" marL="0">
              <a:lnSpc>
                <a:spcPts val="2150"/>
              </a:lnSpc>
              <a:buNone/>
            </a:pPr>
            <a:r>
              <a:rPr lang="en-US" sz="1350" dirty="0">
                <a:solidFill>
                  <a:srgbClr val="EEEFF5"/>
                </a:solidFill>
                <a:latin typeface="Montserrat" pitchFamily="34" charset="0"/>
                <a:ea typeface="Montserrat" pitchFamily="34" charset="-122"/>
                <a:cs typeface="Montserrat" pitchFamily="34" charset="-120"/>
              </a:rPr>
              <a:t>This foundational layer provides the security and data integrity necessary for the Smart Agriculture Platform to function reliably, safeguarding user information and enabling seamless operations.</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1483400"/>
            <a:ext cx="9503093"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Future Enhancements and Next Steps</a:t>
            </a:r>
            <a:endParaRPr lang="en-US" sz="4450" dirty="0"/>
          </a:p>
        </p:txBody>
      </p:sp>
      <p:sp>
        <p:nvSpPr>
          <p:cNvPr id="3" name="Text 1"/>
          <p:cNvSpPr/>
          <p:nvPr/>
        </p:nvSpPr>
        <p:spPr>
          <a:xfrm>
            <a:off x="758309" y="2629376"/>
            <a:ext cx="13113782" cy="104013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Advanced Predictive Analytics:</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Implement more sophisticated machine learning models for yield prediction, disease detection, and pest forecasting, leveraging image recognition and sensor data. This can include CNNs for image analysis of crop health.</a:t>
            </a:r>
            <a:endParaRPr lang="en-US" sz="1700" dirty="0"/>
          </a:p>
        </p:txBody>
      </p:sp>
      <p:sp>
        <p:nvSpPr>
          <p:cNvPr id="4" name="Text 2"/>
          <p:cNvSpPr/>
          <p:nvPr/>
        </p:nvSpPr>
        <p:spPr>
          <a:xfrm>
            <a:off x="758309" y="3745230"/>
            <a:ext cx="1311378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IoT Integration:</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Connect with smart sensors and IoT devices in the field to collect real-time soil moisture, nutrient levels, and microclimate data, feeding directly into the recommendation models for even greater accuracy.</a:t>
            </a:r>
            <a:endParaRPr lang="en-US" sz="1700" dirty="0"/>
          </a:p>
        </p:txBody>
      </p:sp>
      <p:sp>
        <p:nvSpPr>
          <p:cNvPr id="5" name="Text 3"/>
          <p:cNvSpPr/>
          <p:nvPr/>
        </p:nvSpPr>
        <p:spPr>
          <a:xfrm>
            <a:off x="758309" y="4514374"/>
            <a:ext cx="1311378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Blockchain for Supply Chain Transparency:</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Explore blockchain technology to ensure transparent and traceable supply chains, enhancing trust and authenticity in the marketplace.</a:t>
            </a:r>
            <a:endParaRPr lang="en-US" sz="1700" dirty="0"/>
          </a:p>
        </p:txBody>
      </p:sp>
      <p:sp>
        <p:nvSpPr>
          <p:cNvPr id="6" name="Text 4"/>
          <p:cNvSpPr/>
          <p:nvPr/>
        </p:nvSpPr>
        <p:spPr>
          <a:xfrm>
            <a:off x="758309" y="5283518"/>
            <a:ext cx="1311378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Personalized Farmer Dashboards:</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Develop highly customizable dashboards allowing farmers to visualize their specific farm data, track progress, and receive tailored insights based on their unique farming practices and goals.</a:t>
            </a:r>
            <a:endParaRPr lang="en-US" sz="1700" dirty="0"/>
          </a:p>
        </p:txBody>
      </p:sp>
      <p:sp>
        <p:nvSpPr>
          <p:cNvPr id="7" name="Text 5"/>
          <p:cNvSpPr/>
          <p:nvPr/>
        </p:nvSpPr>
        <p:spPr>
          <a:xfrm>
            <a:off x="758309" y="6052661"/>
            <a:ext cx="1311378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EEEFF5"/>
                </a:solidFill>
                <a:latin typeface="Montserrat" pitchFamily="34" charset="0"/>
                <a:ea typeface="Montserrat" pitchFamily="34" charset="-122"/>
                <a:cs typeface="Montserrat" pitchFamily="34" charset="-120"/>
              </a:rPr>
              <a:t>Community and Collaboration Features:</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Introduce forums or chat functionalities for farmers to share knowledge, discuss challenges, and collaborate on best practices, fostering a supportive agricultural community.</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2025-06-11T16:44:27Z</dcterms:created>
  <dcterms:modified xsi:type="dcterms:W3CDTF">2025-06-11T16:44:27Z</dcterms:modified>
</cp:coreProperties>
</file>