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452" r:id="rId2"/>
    <p:sldId id="476" r:id="rId3"/>
    <p:sldId id="482" r:id="rId4"/>
    <p:sldId id="486" r:id="rId5"/>
    <p:sldId id="48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078A5-C383-4906-B357-48706FAEB6AE}"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432B3-8C61-4C0F-8F0A-59014DC9CD9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48B2F8-7E5E-400F-9C31-ADD59DFAA78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48B2F8-7E5E-400F-9C31-ADD59DFAA78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522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48B2F8-7E5E-400F-9C31-ADD59DFAA78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929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48B2F8-7E5E-400F-9C31-ADD59DFAA78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934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48B2F8-7E5E-400F-9C31-ADD59DFAA78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557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D26F03-9C84-44CE-BEBF-1935BD4A6F7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D26F03-9C84-44CE-BEBF-1935BD4A6F7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D26F03-9C84-44CE-BEBF-1935BD4A6F7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D26F03-9C84-44CE-BEBF-1935BD4A6F7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D26F03-9C84-44CE-BEBF-1935BD4A6F79}"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D26F03-9C84-44CE-BEBF-1935BD4A6F7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D26F03-9C84-44CE-BEBF-1935BD4A6F79}"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DF4CB5-58BD-4A38-A7B9-D90C7D6AAB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D26F03-9C84-44CE-BEBF-1935BD4A6F79}"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DF4CB5-58BD-4A38-A7B9-D90C7D6AAB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26F03-9C84-44CE-BEBF-1935BD4A6F79}"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DF4CB5-58BD-4A38-A7B9-D90C7D6AAB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D26F03-9C84-44CE-BEBF-1935BD4A6F7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D26F03-9C84-44CE-BEBF-1935BD4A6F79}"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26F03-9C84-44CE-BEBF-1935BD4A6F79}" type="datetimeFigureOut">
              <a:rPr lang="en-US" smtClean="0"/>
              <a:t>11/9/2022</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F4CB5-58BD-4A38-A7B9-D90C7D6AAB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712" y="332659"/>
            <a:ext cx="6857360" cy="1440159"/>
          </a:xfrm>
        </p:spPr>
        <p:txBody>
          <a:bodyPr>
            <a:normAutofit fontScale="90000"/>
          </a:bodyPr>
          <a:lstStyle/>
          <a:p>
            <a:br>
              <a:rPr lang="en-US" sz="2700" b="1">
                <a:solidFill>
                  <a:srgbClr val="0070C0"/>
                </a:solidFill>
                <a:latin typeface="Arial" panose="020B0604020202020204" pitchFamily="34" charset="0"/>
                <a:cs typeface="Arial" panose="020B0604020202020204" pitchFamily="34" charset="0"/>
              </a:rPr>
            </a:br>
            <a:br>
              <a:rPr lang="en-US">
                <a:solidFill>
                  <a:srgbClr val="FF0000"/>
                </a:solidFill>
                <a:latin typeface="Arial" panose="020B0604020202020204" pitchFamily="34" charset="0"/>
                <a:cs typeface="Arial" panose="020B0604020202020204" pitchFamily="34" charset="0"/>
              </a:rPr>
            </a:br>
            <a:endParaRPr lang="en-US">
              <a:solidFill>
                <a:srgbClr val="FF0000"/>
              </a:solidFill>
              <a:latin typeface="Arial" panose="020B0604020202020204" pitchFamily="34" charset="0"/>
              <a:cs typeface="Arial" panose="020B0604020202020204"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5" y="0"/>
            <a:ext cx="12192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521087" y="980729"/>
            <a:ext cx="9013174" cy="101566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000" b="1">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rPr>
              <a:t> </a:t>
            </a:r>
            <a:endParaRPr lang="en-GB" sz="3000" b="1" dirty="0">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endParaRPr>
          </a:p>
          <a:p>
            <a:pPr algn="ctr"/>
            <a:r>
              <a:rPr lang="en-GB" sz="3000" b="1">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rPr>
              <a:t>	</a:t>
            </a:r>
            <a:endParaRPr lang="en-GB" sz="3000" b="1" dirty="0">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endParaRPr>
          </a:p>
        </p:txBody>
      </p:sp>
      <p:sp>
        <p:nvSpPr>
          <p:cNvPr id="12" name="TextBox 11"/>
          <p:cNvSpPr txBox="1"/>
          <p:nvPr/>
        </p:nvSpPr>
        <p:spPr>
          <a:xfrm>
            <a:off x="1976402" y="3591310"/>
            <a:ext cx="8152046" cy="1569660"/>
          </a:xfrm>
          <a:prstGeom prst="rect">
            <a:avLst/>
          </a:prstGeom>
          <a:noFill/>
        </p:spPr>
        <p:txBody>
          <a:bodyPr wrap="square" rtlCol="0">
            <a:spAutoFit/>
          </a:bodyPr>
          <a:lstStyle/>
          <a:p>
            <a:r>
              <a:rPr lang="en-GB" sz="2400" b="1">
                <a:solidFill>
                  <a:prstClr val="black"/>
                </a:solidFill>
                <a:latin typeface="Times New Roman" panose="02020603050405020304" pitchFamily="18" charset="0"/>
                <a:cs typeface="Times New Roman" panose="02020603050405020304" pitchFamily="18" charset="0"/>
              </a:rPr>
              <a:t>Giảng viên hướng dẫn: 	TS. Huỳnh Trọng Thưa</a:t>
            </a:r>
          </a:p>
          <a:p>
            <a:r>
              <a:rPr lang="en-GB" sz="2400" b="1">
                <a:solidFill>
                  <a:prstClr val="black"/>
                </a:solidFill>
                <a:latin typeface="Times New Roman" panose="02020603050405020304" pitchFamily="18" charset="0"/>
                <a:cs typeface="Times New Roman" panose="02020603050405020304" pitchFamily="18" charset="0"/>
              </a:rPr>
              <a:t>Họ và tên sinh viên: 		Lưu Văn Ngà			</a:t>
            </a:r>
          </a:p>
          <a:p>
            <a:r>
              <a:rPr lang="en-GB" sz="2400" b="1">
                <a:solidFill>
                  <a:prstClr val="black"/>
                </a:solidFill>
                <a:latin typeface="Times New Roman" panose="02020603050405020304" pitchFamily="18" charset="0"/>
                <a:cs typeface="Times New Roman" panose="02020603050405020304" pitchFamily="18" charset="0"/>
              </a:rPr>
              <a:t>Mã sinh viên: 		N18DCAT053</a:t>
            </a:r>
          </a:p>
          <a:p>
            <a:r>
              <a:rPr lang="en-GB" sz="2400" b="1">
                <a:solidFill>
                  <a:prstClr val="black"/>
                </a:solidFill>
                <a:latin typeface="Times New Roman" panose="02020603050405020304" pitchFamily="18" charset="0"/>
                <a:cs typeface="Times New Roman" panose="02020603050405020304" pitchFamily="18" charset="0"/>
              </a:rPr>
              <a:t>Lớp: 				D18CQAT01-N</a:t>
            </a:r>
          </a:p>
        </p:txBody>
      </p:sp>
      <p:sp>
        <p:nvSpPr>
          <p:cNvPr id="6" name="Rectangle 5"/>
          <p:cNvSpPr/>
          <p:nvPr/>
        </p:nvSpPr>
        <p:spPr>
          <a:xfrm>
            <a:off x="2719408" y="4650812"/>
            <a:ext cx="7272808" cy="122645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en-GB" sz="3000" b="1" dirty="0">
              <a:solidFill>
                <a:prstClr val="black"/>
              </a:solidFill>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0928" y="139585"/>
            <a:ext cx="879808" cy="945257"/>
          </a:xfrm>
          <a:prstGeom prst="rect">
            <a:avLst/>
          </a:prstGeom>
          <a:noFill/>
          <a:ln>
            <a:noFill/>
          </a:ln>
        </p:spPr>
      </p:pic>
      <p:sp>
        <p:nvSpPr>
          <p:cNvPr id="3" name="TextBox 2">
            <a:extLst>
              <a:ext uri="{FF2B5EF4-FFF2-40B4-BE49-F238E27FC236}">
                <a16:creationId xmlns:a16="http://schemas.microsoft.com/office/drawing/2014/main" id="{9A471660-5486-F5F4-FF1E-9AFFC93FAEFE}"/>
              </a:ext>
            </a:extLst>
          </p:cNvPr>
          <p:cNvSpPr txBox="1"/>
          <p:nvPr/>
        </p:nvSpPr>
        <p:spPr>
          <a:xfrm>
            <a:off x="2692057" y="422238"/>
            <a:ext cx="8152045" cy="923330"/>
          </a:xfrm>
          <a:prstGeom prst="rect">
            <a:avLst/>
          </a:prstGeom>
          <a:noFill/>
        </p:spPr>
        <p:txBody>
          <a:bodyPr wrap="square" rtlCol="0">
            <a:spAutoFit/>
          </a:bodyPr>
          <a:lstStyle/>
          <a:p>
            <a:pPr algn="ctr"/>
            <a:r>
              <a:rPr lang="en-GB" sz="3600" b="1">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rPr>
              <a:t>CHUYÊN ĐỀ AN TOÀN PHẦN MỀM</a:t>
            </a:r>
          </a:p>
          <a:p>
            <a:endParaRPr lang="en-US"/>
          </a:p>
        </p:txBody>
      </p:sp>
      <p:sp>
        <p:nvSpPr>
          <p:cNvPr id="4" name="TextBox 3">
            <a:extLst>
              <a:ext uri="{FF2B5EF4-FFF2-40B4-BE49-F238E27FC236}">
                <a16:creationId xmlns:a16="http://schemas.microsoft.com/office/drawing/2014/main" id="{5E1D9006-2EBB-8A09-C77F-1D2D5DDDD539}"/>
              </a:ext>
            </a:extLst>
          </p:cNvPr>
          <p:cNvSpPr txBox="1"/>
          <p:nvPr/>
        </p:nvSpPr>
        <p:spPr>
          <a:xfrm>
            <a:off x="2719408" y="2604692"/>
            <a:ext cx="6348392" cy="830997"/>
          </a:xfrm>
          <a:prstGeom prst="rect">
            <a:avLst/>
          </a:prstGeom>
          <a:noFill/>
        </p:spPr>
        <p:txBody>
          <a:bodyPr wrap="square" rtlCol="0">
            <a:spAutoFit/>
          </a:bodyPr>
          <a:lstStyle/>
          <a:p>
            <a:r>
              <a:rPr lang="en-GB" sz="2400" b="1">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rPr>
              <a:t>Đề tài: Viết công cụ chèn mã độc vào file excel</a:t>
            </a:r>
          </a:p>
          <a:p>
            <a:endParaRPr lang="en-US" sz="2400"/>
          </a:p>
        </p:txBody>
      </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712" y="332659"/>
            <a:ext cx="6857360" cy="1440159"/>
          </a:xfrm>
        </p:spPr>
        <p:txBody>
          <a:bodyPr>
            <a:normAutofit fontScale="90000"/>
          </a:bodyPr>
          <a:lstStyle/>
          <a:p>
            <a:br>
              <a:rPr lang="en-US" sz="2700" b="1">
                <a:solidFill>
                  <a:srgbClr val="0070C0"/>
                </a:solidFill>
                <a:latin typeface="Arial" panose="020B0604020202020204" pitchFamily="34" charset="0"/>
                <a:cs typeface="Arial" panose="020B0604020202020204" pitchFamily="34" charset="0"/>
              </a:rPr>
            </a:br>
            <a:br>
              <a:rPr lang="en-US">
                <a:solidFill>
                  <a:srgbClr val="FF0000"/>
                </a:solidFill>
                <a:latin typeface="Arial" panose="020B0604020202020204" pitchFamily="34" charset="0"/>
                <a:cs typeface="Arial" panose="020B0604020202020204" pitchFamily="34" charset="0"/>
              </a:rPr>
            </a:br>
            <a:endParaRPr lang="en-US">
              <a:solidFill>
                <a:srgbClr val="FF0000"/>
              </a:solidFill>
              <a:latin typeface="Arial" panose="020B0604020202020204" pitchFamily="34" charset="0"/>
              <a:cs typeface="Arial" panose="020B0604020202020204"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26720" y="306833"/>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rPr>
              <a:t>Tổng quan về macro</a:t>
            </a:r>
            <a:endParaRPr lang="en-GB" sz="3600" b="1" dirty="0">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endParaRPr>
          </a:p>
        </p:txBody>
      </p:sp>
      <p:sp>
        <p:nvSpPr>
          <p:cNvPr id="6" name="Rectangle 5"/>
          <p:cNvSpPr/>
          <p:nvPr/>
        </p:nvSpPr>
        <p:spPr>
          <a:xfrm>
            <a:off x="233680" y="-5887"/>
            <a:ext cx="11531600" cy="674725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354330" indent="-265430"/>
            <a:endParaRPr lang="en-GB" sz="2400" dirty="0">
              <a:solidFill>
                <a:prstClr val="black"/>
              </a:solidFill>
              <a:latin typeface="Calibri" panose="020F0502020204030204"/>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1015" y="22848"/>
            <a:ext cx="807800" cy="918893"/>
          </a:xfrm>
          <a:prstGeom prst="rect">
            <a:avLst/>
          </a:prstGeom>
          <a:noFill/>
          <a:ln>
            <a:noFill/>
          </a:ln>
        </p:spPr>
      </p:pic>
      <p:cxnSp>
        <p:nvCxnSpPr>
          <p:cNvPr id="4" name="Straight Connector 3"/>
          <p:cNvCxnSpPr/>
          <p:nvPr/>
        </p:nvCxnSpPr>
        <p:spPr>
          <a:xfrm>
            <a:off x="1803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0900C8-5933-2998-F439-93690D4D2A94}"/>
              </a:ext>
            </a:extLst>
          </p:cNvPr>
          <p:cNvSpPr txBox="1"/>
          <p:nvPr/>
        </p:nvSpPr>
        <p:spPr>
          <a:xfrm>
            <a:off x="819150" y="1313388"/>
            <a:ext cx="10667999" cy="4154984"/>
          </a:xfrm>
          <a:prstGeom prst="rect">
            <a:avLst/>
          </a:prstGeom>
          <a:noFill/>
        </p:spPr>
        <p:txBody>
          <a:bodyPr wrap="square" rtlCol="0">
            <a:spAutoFit/>
          </a:bodyPr>
          <a:lstStyle/>
          <a:p>
            <a:pPr marL="285750" indent="-285750">
              <a:buFont typeface="Wingdings" panose="05000000000000000000" pitchFamily="2" charset="2"/>
              <a:buChar char="q"/>
            </a:pPr>
            <a:r>
              <a:rPr lang="vi-VN" sz="2400" b="0" i="0">
                <a:solidFill>
                  <a:srgbClr val="1B1B1B"/>
                </a:solidFill>
                <a:effectLst/>
                <a:latin typeface="+mj-lt"/>
              </a:rPr>
              <a:t>Macro là tên gọi chung của những đoạn mã được thiết kế để bổ sung tính</a:t>
            </a:r>
            <a:r>
              <a:rPr lang="en-US" sz="2400" b="0" i="0">
                <a:solidFill>
                  <a:srgbClr val="1B1B1B"/>
                </a:solidFill>
                <a:effectLst/>
                <a:latin typeface="+mj-lt"/>
              </a:rPr>
              <a:t> </a:t>
            </a:r>
            <a:r>
              <a:rPr lang="vi-VN" sz="2400" b="0" i="0">
                <a:solidFill>
                  <a:srgbClr val="1B1B1B"/>
                </a:solidFill>
                <a:effectLst/>
                <a:latin typeface="+mj-lt"/>
              </a:rPr>
              <a:t>năng cho các file của Office. Chúng ta có thể cài đặt sẵn một số thao tác vào</a:t>
            </a:r>
            <a:r>
              <a:rPr lang="en-US" sz="2400" b="0" i="0">
                <a:solidFill>
                  <a:srgbClr val="1B1B1B"/>
                </a:solidFill>
                <a:effectLst/>
                <a:latin typeface="+mj-lt"/>
              </a:rPr>
              <a:t> </a:t>
            </a:r>
            <a:r>
              <a:rPr lang="vi-VN" sz="2400" b="0" i="0">
                <a:solidFill>
                  <a:srgbClr val="1B1B1B"/>
                </a:solidFill>
                <a:effectLst/>
                <a:latin typeface="+mj-lt"/>
              </a:rPr>
              <a:t>trong macro, và mỗi lần gọi macro là các phần cài sẵn lần lượt được thực hiện,giúp người sử dụng giảm bớt được công lặp đi lặp lại những thao tác giống</a:t>
            </a:r>
            <a:r>
              <a:rPr lang="en-US" sz="2400" b="0" i="0">
                <a:solidFill>
                  <a:srgbClr val="1B1B1B"/>
                </a:solidFill>
                <a:effectLst/>
                <a:latin typeface="+mj-lt"/>
              </a:rPr>
              <a:t> </a:t>
            </a:r>
            <a:r>
              <a:rPr lang="vi-VN" sz="2400" b="0" i="0">
                <a:solidFill>
                  <a:srgbClr val="1B1B1B"/>
                </a:solidFill>
                <a:effectLst/>
                <a:latin typeface="+mj-lt"/>
              </a:rPr>
              <a:t>nhau. Có thể hiểu nôm na việc dùng Macro giống như việc ta ghi lại các thao</a:t>
            </a:r>
            <a:r>
              <a:rPr lang="en-US" sz="2400" b="0" i="0">
                <a:solidFill>
                  <a:srgbClr val="1B1B1B"/>
                </a:solidFill>
                <a:effectLst/>
                <a:latin typeface="+mj-lt"/>
              </a:rPr>
              <a:t> </a:t>
            </a:r>
            <a:r>
              <a:rPr lang="vi-VN" sz="2400" b="0" i="0">
                <a:solidFill>
                  <a:srgbClr val="1B1B1B"/>
                </a:solidFill>
                <a:effectLst/>
                <a:latin typeface="+mj-lt"/>
              </a:rPr>
              <a:t>tác, để rồi sau đó cho tự động lặp lại các thao tác đó bằng một yêu cầu duy nhất.</a:t>
            </a:r>
            <a:endParaRPr lang="en-US" sz="2400" b="0" i="0">
              <a:solidFill>
                <a:srgbClr val="1B1B1B"/>
              </a:solidFill>
              <a:effectLst/>
              <a:latin typeface="+mj-lt"/>
            </a:endParaRPr>
          </a:p>
          <a:p>
            <a:pPr marL="285750" indent="-285750">
              <a:buFont typeface="Wingdings" panose="05000000000000000000" pitchFamily="2" charset="2"/>
              <a:buChar char="q"/>
            </a:pPr>
            <a:r>
              <a:rPr lang="vi-VN" sz="2400" b="0" i="0">
                <a:solidFill>
                  <a:srgbClr val="1B1B1B"/>
                </a:solidFill>
                <a:effectLst/>
                <a:latin typeface="+mj-lt"/>
              </a:rPr>
              <a:t>Macro là một tính năng rất hữu ích của bất kỳ một phần mềm văn phòng</a:t>
            </a:r>
            <a:r>
              <a:rPr lang="en-US" sz="2400" b="0" i="0">
                <a:solidFill>
                  <a:srgbClr val="1B1B1B"/>
                </a:solidFill>
                <a:effectLst/>
                <a:latin typeface="+mj-lt"/>
              </a:rPr>
              <a:t> </a:t>
            </a:r>
            <a:r>
              <a:rPr lang="vi-VN" sz="2400" b="0" i="0">
                <a:solidFill>
                  <a:srgbClr val="1B1B1B"/>
                </a:solidFill>
                <a:effectLst/>
                <a:latin typeface="+mj-lt"/>
              </a:rPr>
              <a:t>nào. Tính năng này nhằm giúp người sử dụng có thể tự động hóa một số tác vụ</a:t>
            </a:r>
            <a:r>
              <a:rPr lang="en-US" sz="2400" b="0" i="0">
                <a:solidFill>
                  <a:srgbClr val="1B1B1B"/>
                </a:solidFill>
                <a:effectLst/>
                <a:latin typeface="+mj-lt"/>
              </a:rPr>
              <a:t> </a:t>
            </a:r>
            <a:r>
              <a:rPr lang="vi-VN" sz="2400" b="0" i="0">
                <a:solidFill>
                  <a:srgbClr val="1B1B1B"/>
                </a:solidFill>
                <a:effectLst/>
                <a:latin typeface="+mj-lt"/>
              </a:rPr>
              <a:t>lặp đi lặp lại nhiều lần. Tuy nhiên, chính những tác vụ đó lại tiềm ẩn những mối</a:t>
            </a:r>
            <a:r>
              <a:rPr lang="en-US" sz="2400" b="0" i="0">
                <a:solidFill>
                  <a:srgbClr val="1B1B1B"/>
                </a:solidFill>
                <a:effectLst/>
                <a:latin typeface="+mj-lt"/>
              </a:rPr>
              <a:t> </a:t>
            </a:r>
            <a:r>
              <a:rPr lang="vi-VN" sz="2400" b="0" i="0">
                <a:solidFill>
                  <a:srgbClr val="1B1B1B"/>
                </a:solidFill>
                <a:effectLst/>
                <a:latin typeface="+mj-lt"/>
              </a:rPr>
              <a:t>nguy như chỉnh sửa hay xoá các tệp tin. Đây chính là lý do tại sao macro trở</a:t>
            </a:r>
            <a:r>
              <a:rPr lang="en-US" sz="2400" b="0" i="0">
                <a:solidFill>
                  <a:srgbClr val="1B1B1B"/>
                </a:solidFill>
                <a:effectLst/>
                <a:latin typeface="+mj-lt"/>
              </a:rPr>
              <a:t> </a:t>
            </a:r>
            <a:r>
              <a:rPr lang="vi-VN" sz="2400" b="0" i="0">
                <a:solidFill>
                  <a:srgbClr val="1B1B1B"/>
                </a:solidFill>
                <a:effectLst/>
                <a:latin typeface="+mj-lt"/>
              </a:rPr>
              <a:t>thành sở thích của những kẻ chuyên lập trình virus.</a:t>
            </a:r>
            <a:r>
              <a:rPr lang="en-US" sz="2400" b="0" i="0">
                <a:solidFill>
                  <a:srgbClr val="1B1B1B"/>
                </a:solidFill>
                <a:effectLst/>
                <a:latin typeface="+mj-lt"/>
              </a:rPr>
              <a:t>s</a:t>
            </a:r>
          </a:p>
        </p:txBody>
      </p:sp>
    </p:spTree>
    <p:extLst>
      <p:ext uri="{BB962C8B-B14F-4D97-AF65-F5344CB8AC3E}">
        <p14:creationId xmlns:p14="http://schemas.microsoft.com/office/powerpoint/2010/main" val="3839071396"/>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712" y="332659"/>
            <a:ext cx="6857360" cy="1440159"/>
          </a:xfrm>
        </p:spPr>
        <p:txBody>
          <a:bodyPr>
            <a:normAutofit fontScale="90000"/>
          </a:bodyPr>
          <a:lstStyle/>
          <a:p>
            <a:br>
              <a:rPr lang="en-US" sz="2700" b="1">
                <a:solidFill>
                  <a:srgbClr val="0070C0"/>
                </a:solidFill>
                <a:latin typeface="Arial" panose="020B0604020202020204" pitchFamily="34" charset="0"/>
                <a:cs typeface="Arial" panose="020B0604020202020204" pitchFamily="34" charset="0"/>
              </a:rPr>
            </a:br>
            <a:br>
              <a:rPr lang="en-US">
                <a:solidFill>
                  <a:srgbClr val="FF0000"/>
                </a:solidFill>
                <a:latin typeface="Arial" panose="020B0604020202020204" pitchFamily="34" charset="0"/>
                <a:cs typeface="Arial" panose="020B0604020202020204" pitchFamily="34" charset="0"/>
              </a:rPr>
            </a:br>
            <a:endParaRPr lang="en-US">
              <a:solidFill>
                <a:srgbClr val="FF0000"/>
              </a:solidFill>
              <a:latin typeface="Arial" panose="020B0604020202020204" pitchFamily="34" charset="0"/>
              <a:cs typeface="Arial" panose="020B0604020202020204"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26720" y="306833"/>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rPr>
              <a:t>Tổng quan về macro</a:t>
            </a:r>
            <a:endParaRPr lang="en-GB" sz="3600" b="1" dirty="0">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endParaRPr>
          </a:p>
        </p:txBody>
      </p:sp>
      <p:sp>
        <p:nvSpPr>
          <p:cNvPr id="6" name="Rectangle 5"/>
          <p:cNvSpPr/>
          <p:nvPr/>
        </p:nvSpPr>
        <p:spPr>
          <a:xfrm>
            <a:off x="233680" y="-5887"/>
            <a:ext cx="11531600" cy="674725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354330" indent="-265430"/>
            <a:endParaRPr lang="en-GB" sz="2400" dirty="0">
              <a:solidFill>
                <a:prstClr val="black"/>
              </a:solidFill>
              <a:latin typeface="Calibri" panose="020F0502020204030204"/>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1015" y="22848"/>
            <a:ext cx="807800" cy="918893"/>
          </a:xfrm>
          <a:prstGeom prst="rect">
            <a:avLst/>
          </a:prstGeom>
          <a:noFill/>
          <a:ln>
            <a:noFill/>
          </a:ln>
        </p:spPr>
      </p:pic>
      <p:cxnSp>
        <p:nvCxnSpPr>
          <p:cNvPr id="4" name="Straight Connector 3"/>
          <p:cNvCxnSpPr/>
          <p:nvPr/>
        </p:nvCxnSpPr>
        <p:spPr>
          <a:xfrm>
            <a:off x="1803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0900C8-5933-2998-F439-93690D4D2A94}"/>
              </a:ext>
            </a:extLst>
          </p:cNvPr>
          <p:cNvSpPr txBox="1"/>
          <p:nvPr/>
        </p:nvSpPr>
        <p:spPr>
          <a:xfrm>
            <a:off x="819151" y="1313388"/>
            <a:ext cx="10639424" cy="4154984"/>
          </a:xfrm>
          <a:prstGeom prst="rect">
            <a:avLst/>
          </a:prstGeom>
          <a:noFill/>
        </p:spPr>
        <p:txBody>
          <a:bodyPr wrap="square" rtlCol="0">
            <a:spAutoFit/>
          </a:bodyPr>
          <a:lstStyle/>
          <a:p>
            <a:pPr marL="285750" indent="-285750">
              <a:buFont typeface="Wingdings" panose="05000000000000000000" pitchFamily="2" charset="2"/>
              <a:buChar char="q"/>
            </a:pPr>
            <a:r>
              <a:rPr lang="vi-VN" sz="2400" b="0" i="0">
                <a:solidFill>
                  <a:srgbClr val="1B1B1B"/>
                </a:solidFill>
                <a:effectLst/>
                <a:latin typeface="+mj-lt"/>
              </a:rPr>
              <a:t>Những tài liệu Microsoft Office (Word, Excel, Power Point và các kiểu</a:t>
            </a:r>
            <a:r>
              <a:rPr lang="en-US" sz="2400" b="0" i="0">
                <a:solidFill>
                  <a:srgbClr val="1B1B1B"/>
                </a:solidFill>
                <a:effectLst/>
                <a:latin typeface="+mj-lt"/>
              </a:rPr>
              <a:t> khác) </a:t>
            </a:r>
            <a:r>
              <a:rPr lang="en-US" sz="2400" b="0" i="0">
                <a:solidFill>
                  <a:srgbClr val="1B1B1B"/>
                </a:solidFill>
                <a:effectLst/>
                <a:latin typeface="Times New Roman" panose="02020603050405020304" pitchFamily="18" charset="0"/>
                <a:cs typeface="Times New Roman" panose="02020603050405020304" pitchFamily="18" charset="0"/>
              </a:rPr>
              <a:t>có thể nhúng đoạn mã được viết bằng ngôn ngữ lập trình VBA(Visual Basic for Application)</a:t>
            </a:r>
          </a:p>
          <a:p>
            <a:pPr marL="285750" indent="-285750">
              <a:buFont typeface="Wingdings" panose="05000000000000000000" pitchFamily="2" charset="2"/>
              <a:buChar char="q"/>
            </a:pPr>
            <a:r>
              <a:rPr lang="vi-VN" sz="2400" b="0" i="0">
                <a:effectLst/>
                <a:latin typeface="+mj-lt"/>
              </a:rPr>
              <a:t>Những tài liệu Microsoft Office có tích hợp macro có thể gây nguy hiểm.Macro bản chất là một đoạn mã máy tính và xét về mặt lịch sử nó chính là nơi</a:t>
            </a:r>
            <a:r>
              <a:rPr lang="en-US" sz="2400" b="0" i="0">
                <a:effectLst/>
                <a:latin typeface="+mj-lt"/>
              </a:rPr>
              <a:t> </a:t>
            </a:r>
            <a:r>
              <a:rPr lang="vi-VN" sz="2400" b="0" i="0">
                <a:effectLst/>
                <a:latin typeface="+mj-lt"/>
              </a:rPr>
              <a:t>chứa những đoạn mã độc hại từ hacker có ý đồ xấu.</a:t>
            </a:r>
            <a:endParaRPr lang="en-US" sz="2400" b="0" i="0">
              <a:effectLst/>
              <a:latin typeface="+mj-lt"/>
            </a:endParaRPr>
          </a:p>
          <a:p>
            <a:pPr marL="285750" indent="-285750">
              <a:buFont typeface="Wingdings" panose="05000000000000000000" pitchFamily="2" charset="2"/>
              <a:buChar char="q"/>
            </a:pPr>
            <a:r>
              <a:rPr lang="vi-VN" sz="2400" b="0" i="0">
                <a:effectLst/>
                <a:latin typeface="+mj-lt"/>
              </a:rPr>
              <a:t>Bạn có thể ghi macro riêng cho mình bằng tính năng Macro Recorder.</a:t>
            </a:r>
            <a:r>
              <a:rPr lang="en-US" sz="2400" b="0" i="0">
                <a:effectLst/>
                <a:latin typeface="+mj-lt"/>
              </a:rPr>
              <a:t> </a:t>
            </a:r>
            <a:r>
              <a:rPr lang="vi-VN" sz="2400" b="0" i="0">
                <a:effectLst/>
                <a:latin typeface="+mj-lt"/>
              </a:rPr>
              <a:t>Cho phép bạn tự động lặp lại một nhiệm vụ nào đấy.</a:t>
            </a:r>
            <a:r>
              <a:rPr lang="en-US" sz="2400" b="0" i="0">
                <a:effectLst/>
                <a:latin typeface="+mj-lt"/>
              </a:rPr>
              <a:t>s</a:t>
            </a:r>
          </a:p>
          <a:p>
            <a:pPr marL="285750" indent="-285750">
              <a:buFont typeface="Wingdings" panose="05000000000000000000" pitchFamily="2" charset="2"/>
              <a:buChar char="q"/>
            </a:pPr>
            <a:r>
              <a:rPr lang="vi-VN" sz="2400" b="0" i="0">
                <a:effectLst/>
                <a:latin typeface="+mj-lt"/>
              </a:rPr>
              <a:t>Tuy nhiên với những kẻ xấu chúng lợi dụng mã VBA để tạo những macro</a:t>
            </a:r>
            <a:r>
              <a:rPr lang="en-US" sz="2400" b="0" i="0">
                <a:effectLst/>
                <a:latin typeface="+mj-lt"/>
              </a:rPr>
              <a:t> </a:t>
            </a:r>
            <a:r>
              <a:rPr lang="vi-VN" sz="2400" b="0" i="0">
                <a:effectLst/>
                <a:latin typeface="+mj-lt"/>
              </a:rPr>
              <a:t>độc hại. Chúng có thể nhúng những macro độc hại vào tại liệu Office sau đó</a:t>
            </a:r>
            <a:r>
              <a:rPr lang="en-US" sz="2400" b="0" i="0">
                <a:effectLst/>
                <a:latin typeface="+mj-lt"/>
              </a:rPr>
              <a:t> </a:t>
            </a:r>
            <a:r>
              <a:rPr lang="vi-VN" sz="2400" b="0" i="0">
                <a:effectLst/>
                <a:latin typeface="+mj-lt"/>
              </a:rPr>
              <a:t>phát tán qua mạng.</a:t>
            </a:r>
            <a:endParaRPr lang="en-US" sz="2400" b="0" i="0">
              <a:effectLst/>
              <a:latin typeface="+mj-lt"/>
            </a:endParaRPr>
          </a:p>
        </p:txBody>
      </p:sp>
    </p:spTree>
    <p:extLst>
      <p:ext uri="{BB962C8B-B14F-4D97-AF65-F5344CB8AC3E}">
        <p14:creationId xmlns:p14="http://schemas.microsoft.com/office/powerpoint/2010/main" val="299559006"/>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712" y="332659"/>
            <a:ext cx="6857360" cy="1440159"/>
          </a:xfrm>
        </p:spPr>
        <p:txBody>
          <a:bodyPr>
            <a:normAutofit fontScale="90000"/>
          </a:bodyPr>
          <a:lstStyle/>
          <a:p>
            <a:br>
              <a:rPr lang="en-US" sz="2700" b="1">
                <a:solidFill>
                  <a:srgbClr val="0070C0"/>
                </a:solidFill>
                <a:latin typeface="Arial" panose="020B0604020202020204" pitchFamily="34" charset="0"/>
                <a:cs typeface="Arial" panose="020B0604020202020204" pitchFamily="34" charset="0"/>
              </a:rPr>
            </a:br>
            <a:br>
              <a:rPr lang="en-US">
                <a:solidFill>
                  <a:srgbClr val="FF0000"/>
                </a:solidFill>
                <a:latin typeface="Arial" panose="020B0604020202020204" pitchFamily="34" charset="0"/>
                <a:cs typeface="Arial" panose="020B0604020202020204" pitchFamily="34" charset="0"/>
              </a:rPr>
            </a:br>
            <a:endParaRPr lang="en-US">
              <a:solidFill>
                <a:srgbClr val="FF0000"/>
              </a:solidFill>
              <a:latin typeface="Arial" panose="020B0604020202020204" pitchFamily="34" charset="0"/>
              <a:cs typeface="Arial" panose="020B0604020202020204"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92430" y="292623"/>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rPr>
              <a:t>Ps1encode</a:t>
            </a:r>
            <a:endParaRPr lang="en-GB" sz="3600" b="1" dirty="0">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endParaRPr>
          </a:p>
        </p:txBody>
      </p:sp>
      <p:sp>
        <p:nvSpPr>
          <p:cNvPr id="6" name="Rectangle 5"/>
          <p:cNvSpPr/>
          <p:nvPr/>
        </p:nvSpPr>
        <p:spPr>
          <a:xfrm>
            <a:off x="233680" y="-5887"/>
            <a:ext cx="11531600" cy="674725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354330" indent="-265430"/>
            <a:endParaRPr lang="en-GB" sz="2400" dirty="0">
              <a:solidFill>
                <a:prstClr val="black"/>
              </a:solidFill>
              <a:latin typeface="Calibri" panose="020F0502020204030204"/>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1015" y="22848"/>
            <a:ext cx="807800" cy="918893"/>
          </a:xfrm>
          <a:prstGeom prst="rect">
            <a:avLst/>
          </a:prstGeom>
          <a:noFill/>
          <a:ln>
            <a:noFill/>
          </a:ln>
        </p:spPr>
      </p:pic>
      <p:cxnSp>
        <p:nvCxnSpPr>
          <p:cNvPr id="4" name="Straight Connector 3"/>
          <p:cNvCxnSpPr/>
          <p:nvPr/>
        </p:nvCxnSpPr>
        <p:spPr>
          <a:xfrm>
            <a:off x="1803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0900C8-5933-2998-F439-93690D4D2A94}"/>
              </a:ext>
            </a:extLst>
          </p:cNvPr>
          <p:cNvSpPr txBox="1"/>
          <p:nvPr/>
        </p:nvSpPr>
        <p:spPr>
          <a:xfrm>
            <a:off x="819150" y="1313388"/>
            <a:ext cx="10458449" cy="1569660"/>
          </a:xfrm>
          <a:prstGeom prst="rect">
            <a:avLst/>
          </a:prstGeom>
          <a:noFill/>
        </p:spPr>
        <p:txBody>
          <a:bodyPr wrap="square" rtlCol="0">
            <a:spAutoFit/>
          </a:bodyPr>
          <a:lstStyle/>
          <a:p>
            <a:pPr marL="285750" indent="-285750">
              <a:buFont typeface="Wingdings" panose="05000000000000000000" pitchFamily="2" charset="2"/>
              <a:buChar char="q"/>
            </a:pPr>
            <a:r>
              <a:rPr lang="vi-VN" sz="2400" b="0" i="0">
                <a:solidFill>
                  <a:srgbClr val="252525"/>
                </a:solidFill>
                <a:effectLst/>
                <a:latin typeface="+mj-lt"/>
              </a:rPr>
              <a:t>ps1encode là một công cụ được viết bằng Ruby cho phép chúng ta tạo ra nhiều loại Backdoor với các phần mở rộng khác nhau</a:t>
            </a:r>
            <a:r>
              <a:rPr lang="en-US" sz="2400" b="0" i="0">
                <a:solidFill>
                  <a:srgbClr val="252525"/>
                </a:solidFill>
                <a:effectLst/>
                <a:latin typeface="+mj-lt"/>
              </a:rPr>
              <a:t>, </a:t>
            </a:r>
            <a:r>
              <a:rPr lang="en-US" sz="2400" b="0" i="0">
                <a:solidFill>
                  <a:srgbClr val="252525"/>
                </a:solidFill>
                <a:effectLst/>
                <a:latin typeface="Times New Roman" panose="02020603050405020304" pitchFamily="18" charset="0"/>
                <a:cs typeface="Times New Roman" panose="02020603050405020304" pitchFamily="18" charset="0"/>
              </a:rPr>
              <a:t>ví dụ: </a:t>
            </a:r>
            <a:r>
              <a:rPr lang="en-US" sz="2400" b="0" i="0">
                <a:solidFill>
                  <a:srgbClr val="24292F"/>
                </a:solidFill>
                <a:effectLst/>
                <a:latin typeface="Times New Roman" panose="02020603050405020304" pitchFamily="18" charset="0"/>
                <a:cs typeface="Times New Roman" panose="02020603050405020304" pitchFamily="18" charset="0"/>
              </a:rPr>
              <a:t>raw, cmd, vba, exe….</a:t>
            </a:r>
            <a:endParaRPr lang="en-US" sz="2400" b="0" i="0">
              <a:solidFill>
                <a:srgbClr val="252525"/>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vi-VN" sz="2400" b="0" i="0">
                <a:solidFill>
                  <a:srgbClr val="252525"/>
                </a:solidFill>
                <a:effectLst/>
                <a:latin typeface="+mj-lt"/>
              </a:rPr>
              <a:t>Lần này chúng ta phân tích vba để tạo macro mà chúng ta có thể sử dụng trong tài liệu excel</a:t>
            </a:r>
            <a:r>
              <a:rPr lang="en-US" sz="2400">
                <a:solidFill>
                  <a:srgbClr val="252525"/>
                </a:solidFill>
                <a:latin typeface="+mj-lt"/>
              </a:rPr>
              <a:t>.</a:t>
            </a:r>
            <a:endParaRPr lang="en-US" sz="2400" b="0" i="0">
              <a:solidFill>
                <a:srgbClr val="252525"/>
              </a:solidFill>
              <a:effectLst/>
              <a:latin typeface="+mj-lt"/>
            </a:endParaRPr>
          </a:p>
        </p:txBody>
      </p:sp>
    </p:spTree>
    <p:extLst>
      <p:ext uri="{BB962C8B-B14F-4D97-AF65-F5344CB8AC3E}">
        <p14:creationId xmlns:p14="http://schemas.microsoft.com/office/powerpoint/2010/main" val="2615055273"/>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712" y="332659"/>
            <a:ext cx="6857360" cy="1440159"/>
          </a:xfrm>
        </p:spPr>
        <p:txBody>
          <a:bodyPr>
            <a:normAutofit fontScale="90000"/>
          </a:bodyPr>
          <a:lstStyle/>
          <a:p>
            <a:br>
              <a:rPr lang="en-US" sz="2700" b="1">
                <a:solidFill>
                  <a:srgbClr val="0070C0"/>
                </a:solidFill>
                <a:latin typeface="Arial" panose="020B0604020202020204" pitchFamily="34" charset="0"/>
                <a:cs typeface="Arial" panose="020B0604020202020204" pitchFamily="34" charset="0"/>
              </a:rPr>
            </a:br>
            <a:br>
              <a:rPr lang="en-US">
                <a:solidFill>
                  <a:srgbClr val="FF0000"/>
                </a:solidFill>
                <a:latin typeface="Arial" panose="020B0604020202020204" pitchFamily="34" charset="0"/>
                <a:cs typeface="Arial" panose="020B0604020202020204" pitchFamily="34" charset="0"/>
              </a:rPr>
            </a:br>
            <a:endParaRPr lang="en-US">
              <a:solidFill>
                <a:srgbClr val="FF0000"/>
              </a:solidFill>
              <a:latin typeface="Arial" panose="020B0604020202020204" pitchFamily="34" charset="0"/>
              <a:cs typeface="Arial" panose="020B0604020202020204"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735"/>
            <a:ext cx="12192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017270" y="2721409"/>
            <a:ext cx="8683804" cy="707886"/>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4000" b="1">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rPr>
              <a:t>THANK YOU</a:t>
            </a:r>
            <a:endParaRPr lang="en-GB" sz="4000" b="1" dirty="0">
              <a:solidFill>
                <a:prstClr val="black"/>
              </a:solidFill>
              <a:effectLst>
                <a:glow rad="228600">
                  <a:srgbClr val="9BBB59">
                    <a:satMod val="175000"/>
                    <a:alpha val="40000"/>
                  </a:srgbClr>
                </a:glow>
              </a:effectLst>
              <a:latin typeface="Times New Roman" panose="02020603050405020304" pitchFamily="18" charset="0"/>
              <a:cs typeface="Times New Roman" panose="02020603050405020304" pitchFamily="18" charset="0"/>
            </a:endParaRPr>
          </a:p>
        </p:txBody>
      </p:sp>
      <p:sp>
        <p:nvSpPr>
          <p:cNvPr id="6" name="Rectangle 5"/>
          <p:cNvSpPr/>
          <p:nvPr/>
        </p:nvSpPr>
        <p:spPr>
          <a:xfrm>
            <a:off x="233680" y="-5887"/>
            <a:ext cx="11531600" cy="674725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354330" indent="-265430"/>
            <a:endParaRPr lang="en-GB" sz="2400" dirty="0">
              <a:solidFill>
                <a:prstClr val="black"/>
              </a:solidFill>
              <a:latin typeface="Calibri" panose="020F0502020204030204"/>
              <a:cs typeface="Times New Roman" panose="02020603050405020304" pitchFamily="18" charset="0"/>
            </a:endParaRPr>
          </a:p>
        </p:txBody>
      </p:sp>
    </p:spTree>
    <p:extLst>
      <p:ext uri="{BB962C8B-B14F-4D97-AF65-F5344CB8AC3E}">
        <p14:creationId xmlns:p14="http://schemas.microsoft.com/office/powerpoint/2010/main" val="4261254158"/>
      </p:ext>
    </p:extLst>
  </p:cSld>
  <p:clrMapOvr>
    <a:masterClrMapping/>
  </p:clrMapOvr>
  <p:transition spd="slow">
    <p:pull/>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488</Words>
  <Application>Microsoft Office PowerPoint</Application>
  <PresentationFormat>Widescreen</PresentationFormat>
  <Paragraphs>30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Times New Roman</vt:lpstr>
      <vt:lpstr>Wingdings</vt:lpstr>
      <vt:lpstr>1_Office Theme</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mot</dc:creator>
  <cp:lastModifiedBy>mot</cp:lastModifiedBy>
  <cp:revision>64</cp:revision>
  <dcterms:created xsi:type="dcterms:W3CDTF">2021-09-18T06:11:00Z</dcterms:created>
  <dcterms:modified xsi:type="dcterms:W3CDTF">2022-11-09T07:21:06Z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308C0F7E58214937A304B588E0F62606</vt:lpwstr>
  </property>
  <property fmtid="{D5CDD505-2E9C-101B-9397-08002B2CF9AE}" pid="3" name="KSOProductBuildVer">
    <vt:lpwstr>1033-11.2.0.10296</vt:lpwstr>
  </property>
</Properties>
</file>