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10451-B0BF-4F36-B7F2-38BF2A73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1A368-A137-4E28-8928-1D248945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FC285-DAE0-431E-933B-A484838A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752B6-59FD-4AE0-B779-9620D171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4AE57-8A0E-4F91-904C-C6A08895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3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BD258-44F9-433D-861A-F69C7D44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C26A7B-60E8-4543-AC00-72E1FB3FF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FCE19-A8D0-41E4-8234-CC424675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D054D-373D-4341-8259-2D79B392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376E3-FE23-46BD-A825-B3C9BF15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12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34C84-6B48-4757-93E7-6FAB25EDD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AB2EE1-7198-418F-966C-49F1ED48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FE9B4-17CF-4D7C-8C73-3F83B567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7C9157-7A43-47E0-AB28-5AE5ECFA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528C0E-1C30-4A9F-B9DC-78803930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5111-B6ED-42A6-94ED-644B537B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5BE46-2DA3-4AC1-9AA4-B64A077D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E6628-DE98-486C-AB41-4483E95C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CF948-AAA2-4877-9429-0397002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649E6-DD64-420C-B45F-3A4EF1C6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3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F5F6D-737F-4CF1-BC64-F39AD764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2996EC-7FAB-468C-BE77-C7D219B9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32A1F-B76C-4201-9F7F-0D5AC11B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273C1-A776-48B3-8971-6CB46FE7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4125D0-DBB2-4293-A14D-3D7290A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1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0BDC-6D0B-40C2-B8C2-7F188588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446DA-FB04-44C4-9FDD-B586178A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2112E-8B5F-4C23-A303-FBD2FF1E5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67B4A8-6C03-45B3-970E-7746F9C5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8BFE-A52E-44F1-9629-A1ACF04A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5062DE-FEF2-4944-A475-F561C02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B59C-CF77-4A5D-8BAB-84F47390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176C4-3861-41F6-9984-7789A480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520E4-4ED0-4510-AF97-AF699673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F4F3E4-D866-453B-8D2D-635445402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D0036A-6F51-42A3-9141-FF0E6B52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60D231-9BDD-4152-AF85-69396E1F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DE6291-5009-4352-B12C-632B38F0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18D1A7-F0EC-4FC5-9AA2-3976A5E6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5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6F079-E21F-46B9-8857-C10223F4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A2E68B-E581-4C14-BA3D-BBB5E2A5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747E7F-6BF5-4609-B08F-65ABA36F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72F945-AB39-4671-9AFA-8CFD3714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3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E08495-E54C-48D6-A644-C34969F5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AD943F-2E2B-4578-94E0-A2353F0B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049517-6885-43C3-8EAC-86112762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7B0A-165F-4A33-BB4E-231A857A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3CB3B-7101-4847-9C92-3762912B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AE1B1C-1082-4628-8E38-C0967530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7F696-84EC-4568-983E-530A101A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0F889E-FC54-4FBE-8D80-3A9E658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7A990-1518-42F0-A76C-2858AD13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5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5BE0-6885-4D80-9D7A-33A0EAC5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4CC6D5-2DDF-493D-A5E8-CC084E324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0F2BC8-AE40-49E2-B760-7E5C6DED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B28FDD-5F6B-4FEE-8ABF-5A8F655A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7990C-2285-4A2A-BD6C-69DD4358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A4E457-8B28-49F4-96BA-967A7F8C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31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85E078-9DD4-4C37-8972-11B3BC53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C1F4B-E62A-4D9F-A147-67BCE5A5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1FDDD-C3BE-4D25-ADD5-62C36B7BF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5FFB-C2C4-447E-9F24-8EF1831734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630A7-DEC2-4126-8778-0F0DDEED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FBA2C-055F-429E-9F37-711458BCE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D2EE-1C23-496E-8670-91A9FC7982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7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aixa de Opções: Curva e Inclinada para Baixo 4">
            <a:extLst>
              <a:ext uri="{FF2B5EF4-FFF2-40B4-BE49-F238E27FC236}">
                <a16:creationId xmlns:a16="http://schemas.microsoft.com/office/drawing/2014/main" id="{75DEFA4A-D4AA-42C6-8A1E-4165A7952545}"/>
              </a:ext>
            </a:extLst>
          </p:cNvPr>
          <p:cNvSpPr/>
          <p:nvPr/>
        </p:nvSpPr>
        <p:spPr>
          <a:xfrm>
            <a:off x="5066186" y="3327709"/>
            <a:ext cx="2059619" cy="777952"/>
          </a:xfrm>
          <a:prstGeom prst="ellipseRibb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BF7E5A-3A36-4DFC-A60E-03E04A8B4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709" y="1908699"/>
            <a:ext cx="9102571" cy="89992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erlin Sans FB Demi" panose="020E0802020502020306" pitchFamily="34" charset="0"/>
              </a:rPr>
              <a:t>Computador virtual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F37CE-0008-4866-AB83-C0F8FF5B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5072" y="3716685"/>
            <a:ext cx="881849" cy="375158"/>
          </a:xfrm>
        </p:spPr>
        <p:txBody>
          <a:bodyPr>
            <a:normAutofit fontScale="62500" lnSpcReduction="20000"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LINUX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9F29FD42-EEAF-4FBD-942B-F06F20431B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rgbClr val="FF0000">
              <a:alpha val="52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6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A651A8A-F189-469E-B26D-95F2129D418E}"/>
              </a:ext>
            </a:extLst>
          </p:cNvPr>
          <p:cNvSpPr/>
          <p:nvPr/>
        </p:nvSpPr>
        <p:spPr>
          <a:xfrm>
            <a:off x="0" y="0"/>
            <a:ext cx="5154407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E7224A-8D98-469A-8D1B-E68479F1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Passo final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5D84A-546E-4876-8AE5-5673BC80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32" y="2814222"/>
            <a:ext cx="4816875" cy="108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Espere a aplicação das configurações e vai estar pronto para uso.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7622DF-E47D-4664-8D9E-2452456F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57" y="784550"/>
            <a:ext cx="6066046" cy="4541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370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C1BF-5B16-4675-BAEB-A7085121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03" y="842168"/>
            <a:ext cx="8374293" cy="2852737"/>
          </a:xfrm>
        </p:spPr>
        <p:txBody>
          <a:bodyPr/>
          <a:lstStyle/>
          <a:p>
            <a:r>
              <a:rPr lang="pt-BR" dirty="0">
                <a:latin typeface="Berlin Sans FB" panose="020E0602020502020306" pitchFamily="34" charset="0"/>
              </a:rPr>
              <a:t>Comandos Linux </a:t>
            </a:r>
            <a:r>
              <a:rPr lang="pt-BR" dirty="0" err="1">
                <a:latin typeface="Berlin Sans FB" panose="020E0602020502020306" pitchFamily="34" charset="0"/>
              </a:rPr>
              <a:t>Ubunto</a:t>
            </a:r>
            <a:r>
              <a:rPr lang="pt-BR" dirty="0">
                <a:latin typeface="Berlin Sans FB" panose="020E0602020502020306" pitchFamily="34" charset="0"/>
              </a:rPr>
              <a:t> </a:t>
            </a: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1A8E031C-1A34-4F63-BAFD-FFD7A63033A6}"/>
              </a:ext>
            </a:extLst>
          </p:cNvPr>
          <p:cNvSpPr/>
          <p:nvPr/>
        </p:nvSpPr>
        <p:spPr>
          <a:xfrm>
            <a:off x="0" y="0"/>
            <a:ext cx="1083076" cy="2192784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5C87A283-12E5-4AD7-AC3D-BA8CA304922E}"/>
              </a:ext>
            </a:extLst>
          </p:cNvPr>
          <p:cNvSpPr/>
          <p:nvPr/>
        </p:nvSpPr>
        <p:spPr>
          <a:xfrm rot="10800000">
            <a:off x="11292396" y="5291090"/>
            <a:ext cx="899604" cy="1566909"/>
          </a:xfrm>
          <a:prstGeom prst="halfFram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-1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763479" y="816744"/>
            <a:ext cx="372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oper Black" panose="0208090404030B020404" pitchFamily="18" charset="0"/>
              </a:rPr>
              <a:t>1- Comando </a:t>
            </a:r>
            <a:r>
              <a:rPr lang="pt-BR" sz="2800" dirty="0" err="1">
                <a:latin typeface="Cooper Black" panose="0208090404030B020404" pitchFamily="18" charset="0"/>
              </a:rPr>
              <a:t>pwd</a:t>
            </a:r>
            <a:endParaRPr lang="pt-BR" sz="2800" dirty="0">
              <a:latin typeface="Cooper Black" panose="0208090404030B0204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763479" y="2663301"/>
            <a:ext cx="403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O comando</a:t>
            </a:r>
            <a:r>
              <a:rPr lang="pt-BR" b="1" dirty="0">
                <a:latin typeface="Berlin Sans FB" panose="020E0602020502020306" pitchFamily="34" charset="0"/>
              </a:rPr>
              <a:t> PWD </a:t>
            </a:r>
            <a:r>
              <a:rPr lang="pt-BR" dirty="0">
                <a:latin typeface="Berlin Sans FB" panose="020E0602020502020306" pitchFamily="34" charset="0"/>
              </a:rPr>
              <a:t>é utilizado</a:t>
            </a:r>
            <a:r>
              <a:rPr lang="pt-BR" b="1" dirty="0">
                <a:latin typeface="Berlin Sans FB" panose="020E0602020502020306" pitchFamily="34" charset="0"/>
              </a:rPr>
              <a:t> </a:t>
            </a:r>
            <a:r>
              <a:rPr lang="pt-BR" dirty="0">
                <a:latin typeface="Berlin Sans FB" panose="020E0602020502020306" pitchFamily="34" charset="0"/>
              </a:rPr>
              <a:t>para encontrar o caminho do diretório atual em que você está. Nele vai retornar um caminho completo, que é basicamente um caminho que começa com uma barra inclinada</a:t>
            </a:r>
            <a:r>
              <a:rPr lang="pt-BR" b="1" dirty="0">
                <a:latin typeface="Berlin Sans FB" panose="020E0602020502020306" pitchFamily="34" charset="0"/>
              </a:rPr>
              <a:t> (/)</a:t>
            </a:r>
            <a:r>
              <a:rPr lang="pt-BR" dirty="0">
                <a:latin typeface="Berlin Sans FB" panose="020E0602020502020306" pitchFamily="34" charset="0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508B8E-D96C-4BE1-ABD7-89698007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888" y="1588610"/>
            <a:ext cx="5692633" cy="3680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986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914399" y="1135727"/>
            <a:ext cx="372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2- Comando CD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25623" y="2275707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O comando </a:t>
            </a:r>
            <a:r>
              <a:rPr lang="pt-BR" b="1" dirty="0">
                <a:latin typeface="Berlin Sans FB" panose="020E0602020502020306" pitchFamily="34" charset="0"/>
              </a:rPr>
              <a:t>CD</a:t>
            </a:r>
            <a:r>
              <a:rPr lang="pt-BR" dirty="0">
                <a:latin typeface="Berlin Sans FB" panose="020E0602020502020306" pitchFamily="34" charset="0"/>
              </a:rPr>
              <a:t> é utilizado para mover-se de um diretório para outro.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34F4AC0-2DD4-41DA-B48A-6EA5D9A4834D}"/>
              </a:ext>
            </a:extLst>
          </p:cNvPr>
          <p:cNvSpPr txBox="1"/>
          <p:nvPr/>
        </p:nvSpPr>
        <p:spPr>
          <a:xfrm>
            <a:off x="825623" y="3844837"/>
            <a:ext cx="345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Dentre o </a:t>
            </a:r>
            <a:r>
              <a:rPr lang="pt-BR" b="1" dirty="0">
                <a:latin typeface="Berlin Sans FB" panose="020E0602020502020306" pitchFamily="34" charset="0"/>
              </a:rPr>
              <a:t>CD </a:t>
            </a:r>
            <a:r>
              <a:rPr lang="pt-BR" dirty="0">
                <a:latin typeface="Berlin Sans FB" panose="020E0602020502020306" pitchFamily="34" charset="0"/>
              </a:rPr>
              <a:t>temos o “..” que serve para voltarmos para uma página acima.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858D55-9B6C-49DF-8AFD-2C3CFAF95016}"/>
              </a:ext>
            </a:extLst>
          </p:cNvPr>
          <p:cNvSpPr txBox="1"/>
          <p:nvPr/>
        </p:nvSpPr>
        <p:spPr>
          <a:xfrm>
            <a:off x="825623" y="5175682"/>
            <a:ext cx="35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erlin Sans FB" panose="020E0602020502020306" pitchFamily="34" charset="0"/>
              </a:rPr>
              <a:t>Já o “-” é utilizado para mover-se para o diretórios anteriores.  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98E52A6-AD7A-4D64-A9FA-151566726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71" y="1932378"/>
            <a:ext cx="5608806" cy="3566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203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52255" y="395638"/>
            <a:ext cx="372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3- Comando LS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25622" y="1349745"/>
            <a:ext cx="366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O comando</a:t>
            </a:r>
            <a:r>
              <a:rPr lang="pt-BR" b="1" dirty="0">
                <a:latin typeface="Berlin Sans FB" panose="020E0602020502020306" pitchFamily="34" charset="0"/>
              </a:rPr>
              <a:t> LS</a:t>
            </a:r>
            <a:r>
              <a:rPr lang="pt-BR" dirty="0">
                <a:latin typeface="Berlin Sans FB" panose="020E0602020502020306" pitchFamily="34" charset="0"/>
              </a:rPr>
              <a:t> é usado para visualizar conteúdos em um diretório.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F2C52E-E3AB-43AF-9F25-A8F1830BBA0A}"/>
              </a:ext>
            </a:extLst>
          </p:cNvPr>
          <p:cNvSpPr txBox="1"/>
          <p:nvPr/>
        </p:nvSpPr>
        <p:spPr>
          <a:xfrm>
            <a:off x="852255" y="2699490"/>
            <a:ext cx="3844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erlin Sans FB" panose="020E0602020502020306" pitchFamily="34" charset="0"/>
              </a:rPr>
              <a:t>Em suas variações temos:</a:t>
            </a:r>
          </a:p>
          <a:p>
            <a:endParaRPr lang="pt-BR" dirty="0">
              <a:latin typeface="Berlin Sans FB" panose="020E0602020502020306" pitchFamily="34" charset="0"/>
            </a:endParaRPr>
          </a:p>
          <a:p>
            <a:r>
              <a:rPr lang="pt-BR" b="1" dirty="0" err="1">
                <a:latin typeface="Berlin Sans FB" panose="020E0602020502020306" pitchFamily="34" charset="0"/>
              </a:rPr>
              <a:t>ls</a:t>
            </a:r>
            <a:r>
              <a:rPr lang="pt-BR" b="1" dirty="0">
                <a:latin typeface="Berlin Sans FB" panose="020E0602020502020306" pitchFamily="34" charset="0"/>
              </a:rPr>
              <a:t> -R</a:t>
            </a:r>
            <a:r>
              <a:rPr lang="pt-BR" dirty="0">
                <a:latin typeface="Berlin Sans FB" panose="020E0602020502020306" pitchFamily="34" charset="0"/>
              </a:rPr>
              <a:t> vai listar todos os arquivos nos </a:t>
            </a:r>
          </a:p>
          <a:p>
            <a:r>
              <a:rPr lang="pt-BR" dirty="0">
                <a:latin typeface="Berlin Sans FB" panose="020E0602020502020306" pitchFamily="34" charset="0"/>
              </a:rPr>
              <a:t>subdiretórios;</a:t>
            </a:r>
          </a:p>
          <a:p>
            <a:endParaRPr lang="pt-BR" dirty="0">
              <a:latin typeface="Berlin Sans FB" panose="020E0602020502020306" pitchFamily="34" charset="0"/>
            </a:endParaRPr>
          </a:p>
          <a:p>
            <a:r>
              <a:rPr lang="pt-BR" b="1" dirty="0" err="1">
                <a:latin typeface="Berlin Sans FB" panose="020E0602020502020306" pitchFamily="34" charset="0"/>
              </a:rPr>
              <a:t>ls</a:t>
            </a:r>
            <a:r>
              <a:rPr lang="pt-BR" b="1" dirty="0">
                <a:latin typeface="Berlin Sans FB" panose="020E0602020502020306" pitchFamily="34" charset="0"/>
              </a:rPr>
              <a:t> -a</a:t>
            </a:r>
            <a:r>
              <a:rPr lang="pt-BR" dirty="0">
                <a:latin typeface="Berlin Sans FB" panose="020E0602020502020306" pitchFamily="34" charset="0"/>
              </a:rPr>
              <a:t> vai mostrar todos os arquivos ocultos;</a:t>
            </a:r>
          </a:p>
          <a:p>
            <a:endParaRPr lang="pt-BR" dirty="0">
              <a:latin typeface="Berlin Sans FB" panose="020E0602020502020306" pitchFamily="34" charset="0"/>
            </a:endParaRPr>
          </a:p>
          <a:p>
            <a:r>
              <a:rPr lang="pt-BR" b="1" dirty="0" err="1">
                <a:latin typeface="Berlin Sans FB" panose="020E0602020502020306" pitchFamily="34" charset="0"/>
              </a:rPr>
              <a:t>ls</a:t>
            </a:r>
            <a:r>
              <a:rPr lang="pt-BR" b="1" dirty="0">
                <a:latin typeface="Berlin Sans FB" panose="020E0602020502020306" pitchFamily="34" charset="0"/>
              </a:rPr>
              <a:t> -al</a:t>
            </a:r>
            <a:r>
              <a:rPr lang="pt-BR" dirty="0">
                <a:latin typeface="Berlin Sans FB" panose="020E0602020502020306" pitchFamily="34" charset="0"/>
              </a:rPr>
              <a:t> vai listar todos os arquivos e diretórios com informações detalhadas como permissões, tamanho, proprietário, etc.</a:t>
            </a:r>
          </a:p>
          <a:p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BE9009-1EDF-44A1-9DAF-D66A4E647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47" y="1550507"/>
            <a:ext cx="5563082" cy="3756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514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21183" y="2016550"/>
            <a:ext cx="372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6- Comando MV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21183" y="2970657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O comando</a:t>
            </a:r>
            <a:r>
              <a:rPr lang="pt-BR" b="1" dirty="0">
                <a:latin typeface="Berlin Sans FB" panose="020E0602020502020306" pitchFamily="34" charset="0"/>
              </a:rPr>
              <a:t> MV</a:t>
            </a:r>
            <a:r>
              <a:rPr lang="pt-BR" dirty="0">
                <a:latin typeface="Berlin Sans FB" panose="020E0602020502020306" pitchFamily="34" charset="0"/>
              </a:rPr>
              <a:t> é utilizado para mover arquivos.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0875D6-2A22-4D38-93A1-77CD143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4" y="2788991"/>
            <a:ext cx="5037257" cy="1104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61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21183" y="2016550"/>
            <a:ext cx="3728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7- Comando MKDIR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21183" y="2970657"/>
            <a:ext cx="366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 É utilizado para criar um novo diretório.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  <a:p>
            <a:pPr algn="just"/>
            <a:r>
              <a:rPr lang="pt-BR" dirty="0">
                <a:latin typeface="Berlin Sans FB" panose="020E0602020502020306" pitchFamily="34" charset="0"/>
              </a:rPr>
              <a:t>E também temos sua variação, a opção “p”, no qual sua função é criar um diretório entre dois diretórios existentes. 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311E2F-947B-4D3E-8918-4C28B6FE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11" y="1810591"/>
            <a:ext cx="5608806" cy="3627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125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21182" y="2016550"/>
            <a:ext cx="4008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8- Comando TOUCH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31942" y="3105834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Nos permite criar arquivos em branco.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8308D5-EB37-4982-AFE4-01E007B1F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31" y="1804267"/>
            <a:ext cx="5616427" cy="3604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705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21182" y="2016550"/>
            <a:ext cx="4008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9- Comando CLEAR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31942" y="3105834"/>
            <a:ext cx="3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Serve para limpar todo o terminal.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79E316-88DA-4AB8-BF7E-BCAA70A4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49" y="1220007"/>
            <a:ext cx="4240402" cy="278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1C905C-DB09-4AA8-B50B-5A34D24B1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49" y="3475166"/>
            <a:ext cx="4476039" cy="2639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647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31942" y="2007123"/>
            <a:ext cx="4008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10- Comando DF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31942" y="3105834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É utilizado para obter informação da quantidade de espaço usado no sistema.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E371D2-6DFB-42DE-B15A-A8CB31E8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76" y="1807126"/>
            <a:ext cx="5563082" cy="3520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92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6A0B094-ACF2-4FCD-B73C-CA4DC4016B1D}"/>
              </a:ext>
            </a:extLst>
          </p:cNvPr>
          <p:cNvSpPr/>
          <p:nvPr/>
        </p:nvSpPr>
        <p:spPr>
          <a:xfrm>
            <a:off x="0" y="0"/>
            <a:ext cx="4810125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FDCD26-DDB0-49C0-8700-C0D433C6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Primeiro passo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1DCB3-DBDD-4FCF-B8B4-8B6A23C4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6" y="2269508"/>
            <a:ext cx="4230950" cy="2852907"/>
          </a:xfrm>
        </p:spPr>
        <p:txBody>
          <a:bodyPr>
            <a:normAutofit/>
          </a:bodyPr>
          <a:lstStyle/>
          <a:p>
            <a:r>
              <a:rPr lang="pt-BR" sz="2000" dirty="0"/>
              <a:t>Crie um novo computador virtual;</a:t>
            </a:r>
          </a:p>
          <a:p>
            <a:r>
              <a:rPr lang="pt-BR" sz="2000" dirty="0"/>
              <a:t>Aplique as configurações da ISO;</a:t>
            </a:r>
          </a:p>
          <a:p>
            <a:r>
              <a:rPr lang="pt-BR" sz="2000" dirty="0"/>
              <a:t>Selecione o tipo e versão do software.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609C67-7408-4675-B576-C9D6FD3A0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51" y="1812308"/>
            <a:ext cx="5966124" cy="3046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192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31942" y="2007123"/>
            <a:ext cx="4008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11- Comando DU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31942" y="3105834"/>
            <a:ext cx="366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É utilizado para verificar o quanto de espaço um arquivo ou um diretório ocupa.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87EAEF-FCF8-4B83-9F1C-3BD2D45C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53" y="1782937"/>
            <a:ext cx="5692633" cy="329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8656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31942" y="2007123"/>
            <a:ext cx="4008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12- Comando TAIL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31942" y="3105834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É usado para ver as 10 ultimas linhas de um arquivo de texto.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CFB39F-8228-4021-9AAC-68F7B9C91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53" y="1645764"/>
            <a:ext cx="5547841" cy="3566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556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151727"/>
            <a:ext cx="423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13- Comando PING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31942" y="3105834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Ele é usado para ver seu status de conexão com seu servidor.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6EBF0C-A38C-4C80-85A4-59CF3E67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42" y="-165471"/>
            <a:ext cx="6325148" cy="5265876"/>
          </a:xfrm>
          <a:prstGeom prst="rect">
            <a:avLst/>
          </a:prstGeom>
          <a:ln>
            <a:noFill/>
          </a:ln>
          <a:effectLst>
            <a:outerShdw blurRad="292100" dist="139700" dir="2700000" sx="104000" sy="104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653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151727"/>
            <a:ext cx="423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14- Comando TOP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45607" y="3230121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Ele é equivalente a um gerenciador de tarefas.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849CAA-7BCD-450B-B3D3-979AB1C3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1" y="1712896"/>
            <a:ext cx="5639289" cy="3680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2945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151727"/>
            <a:ext cx="423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15- Comando MAN 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45607" y="3230121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Ele é como se fosse um suporte de como usar determinado comando.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BD2664-11FE-4B42-9227-80B3AA5BC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69" y="1735758"/>
            <a:ext cx="5692633" cy="3635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230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16- Comando HOSTNAME 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45607" y="3558595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Ele é utilizado revelar nome da sua rede.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6B7C84-1132-433D-BF70-F92187B71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70" y="1824677"/>
            <a:ext cx="5578323" cy="3604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824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17- Comando USERADD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1301692" y="3543061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Ele é utilizado criar uma nova conta.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C5FF83-FF25-405A-8EAA-E8CADE5A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02" y="1864895"/>
            <a:ext cx="5616427" cy="3589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237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18- Comando HISTORY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943473" y="2967335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Ele é utilizado ver seu histórico particular.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08F12A-B9E0-48B4-8A04-48A6573D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84" y="2092189"/>
            <a:ext cx="5646909" cy="3596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9900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19- Comando UNAME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943473" y="2967335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Mostra as informações detalhada do sistema.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6FE7FC-801B-4B4C-81F1-D4186864B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45" y="1909518"/>
            <a:ext cx="5585944" cy="3604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435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20- Comando WGET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943473" y="2967335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Serve para baixar arquivos.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B99821-F661-4195-8278-790994010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04" y="2220206"/>
            <a:ext cx="5578323" cy="3680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34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7C9E2D6-FCEE-4DA5-BB1B-F6B9B706CE94}"/>
              </a:ext>
            </a:extLst>
          </p:cNvPr>
          <p:cNvSpPr/>
          <p:nvPr/>
        </p:nvSpPr>
        <p:spPr>
          <a:xfrm>
            <a:off x="0" y="0"/>
            <a:ext cx="4580878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2F3A3D-C03F-49EC-8905-B11DF77A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329614"/>
            <a:ext cx="10515600" cy="1325563"/>
          </a:xfrm>
        </p:spPr>
        <p:txBody>
          <a:bodyPr/>
          <a:lstStyle/>
          <a:p>
            <a:r>
              <a:rPr lang="pt-BR" b="1" dirty="0"/>
              <a:t>Segundo passo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3D785CE-49DA-4097-93E7-A9BCFCC5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95" y="2833701"/>
            <a:ext cx="4177683" cy="784410"/>
          </a:xfrm>
        </p:spPr>
        <p:txBody>
          <a:bodyPr>
            <a:normAutofit/>
          </a:bodyPr>
          <a:lstStyle/>
          <a:p>
            <a:r>
              <a:rPr lang="pt-BR" sz="2400" dirty="0"/>
              <a:t>Adicione o processador e a memória RAM.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76F03A-D140-4F65-8147-10EE1DFB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604" y="2095129"/>
            <a:ext cx="6016974" cy="3045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0370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21- Comando JOBS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45607" y="3137017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Serve como uma execução de pelo </a:t>
            </a:r>
            <a:r>
              <a:rPr lang="pt-BR" dirty="0" err="1">
                <a:latin typeface="Berlin Sans FB" panose="020E0602020502020306" pitchFamily="34" charset="0"/>
              </a:rPr>
              <a:t>shell</a:t>
            </a:r>
            <a:r>
              <a:rPr lang="pt-BR" dirty="0">
                <a:latin typeface="Berlin Sans FB" panose="020E0602020502020306" pitchFamily="34" charset="0"/>
              </a:rPr>
              <a:t>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11AA9F-1F11-4C91-8989-D8090868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52" y="1892866"/>
            <a:ext cx="5578323" cy="3543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9247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22- Comando DATE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45607" y="3137017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Mostra a data e a hora.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ECCD90-FA8C-4897-A00E-38AD5247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4389"/>
            <a:ext cx="5654530" cy="3657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4801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31182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45607" y="2044005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23- Comando SUDO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45607" y="3137017"/>
            <a:ext cx="366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Permite que que você execute tarefas que exigem permissões root 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150926-6CBD-4B28-886E-8CD1385C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96" y="1966474"/>
            <a:ext cx="5616427" cy="3528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2909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31182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4390008" y="1912030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24- Comando RM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4262761" y="3297272"/>
            <a:ext cx="366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é usado para apagar um diretório e todos os conteúdos que estiverem lá dentro.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47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31182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4512085" y="2081712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25- Comando CP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4606902" y="3460182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é usado para copiar arquivos.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32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54485" y="1268629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26- Backup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0BB1F-B811-4415-BAAC-E97A12C463C1}"/>
              </a:ext>
            </a:extLst>
          </p:cNvPr>
          <p:cNvSpPr txBox="1"/>
          <p:nvPr/>
        </p:nvSpPr>
        <p:spPr>
          <a:xfrm>
            <a:off x="854485" y="3004048"/>
            <a:ext cx="3666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Berlin Sans FB" panose="020E0602020502020306" pitchFamily="34" charset="0"/>
              </a:rPr>
              <a:t>Para realizar isso entre no backup e configure.</a:t>
            </a:r>
          </a:p>
          <a:p>
            <a:pPr marL="285750" indent="-285750" algn="just">
              <a:buFontTx/>
              <a:buChar char="-"/>
            </a:pPr>
            <a:r>
              <a:rPr lang="pt-BR" dirty="0">
                <a:latin typeface="Berlin Sans FB" panose="020E0602020502020306" pitchFamily="34" charset="0"/>
              </a:rPr>
              <a:t>Quais arquivos você quer fazer backup;</a:t>
            </a:r>
          </a:p>
          <a:p>
            <a:pPr marL="285750" indent="-285750" algn="just">
              <a:buFontTx/>
              <a:buChar char="-"/>
            </a:pPr>
            <a:r>
              <a:rPr lang="pt-BR" dirty="0">
                <a:latin typeface="Berlin Sans FB" panose="020E0602020502020306" pitchFamily="34" charset="0"/>
              </a:rPr>
              <a:t>Selecione onde quer salvar o backup;</a:t>
            </a:r>
          </a:p>
          <a:p>
            <a:pPr marL="285750" indent="-285750" algn="just">
              <a:buFontTx/>
              <a:buChar char="-"/>
            </a:pPr>
            <a:r>
              <a:rPr lang="pt-BR" dirty="0">
                <a:latin typeface="Berlin Sans FB" panose="020E0602020502020306" pitchFamily="34" charset="0"/>
              </a:rPr>
              <a:t>Crie uma </a:t>
            </a:r>
            <a:r>
              <a:rPr lang="pt-BR" dirty="0" err="1">
                <a:latin typeface="Berlin Sans FB" panose="020E0602020502020306" pitchFamily="34" charset="0"/>
              </a:rPr>
              <a:t>criptação</a:t>
            </a:r>
            <a:r>
              <a:rPr lang="pt-BR" dirty="0">
                <a:latin typeface="Berlin Sans FB" panose="020E0602020502020306" pitchFamily="34" charset="0"/>
              </a:rPr>
              <a:t> ;</a:t>
            </a:r>
          </a:p>
          <a:p>
            <a:pPr marL="285750" indent="-285750" algn="just">
              <a:buFontTx/>
              <a:buChar char="-"/>
            </a:pPr>
            <a:r>
              <a:rPr lang="pt-BR" dirty="0">
                <a:latin typeface="Berlin Sans FB" panose="020E0602020502020306" pitchFamily="34" charset="0"/>
              </a:rPr>
              <a:t>E finalize.</a:t>
            </a:r>
          </a:p>
          <a:p>
            <a:pPr algn="just"/>
            <a:endParaRPr lang="pt-BR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AAEA0F-74A8-4B19-92B7-88C2E521A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73" y="1960411"/>
            <a:ext cx="5883150" cy="3398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3890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54485" y="1268629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27- Montar unidade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8DCE7F-EE52-4DEC-BE2E-249CBA94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09" y="2189666"/>
            <a:ext cx="5540220" cy="3604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8100000" sx="104000" sy="104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983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37EDA1D1-4F1A-4F25-9DB9-36FBD75F8CD1}"/>
              </a:ext>
            </a:extLst>
          </p:cNvPr>
          <p:cNvSpPr/>
          <p:nvPr/>
        </p:nvSpPr>
        <p:spPr>
          <a:xfrm>
            <a:off x="0" y="0"/>
            <a:ext cx="8780016" cy="6858000"/>
          </a:xfrm>
          <a:prstGeom prst="rtTriangle">
            <a:avLst/>
          </a:prstGeom>
          <a:solidFill>
            <a:srgbClr val="F4B183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09C234-EEC7-4F99-BC30-F8D8C318B10E}"/>
              </a:ext>
            </a:extLst>
          </p:cNvPr>
          <p:cNvSpPr txBox="1"/>
          <p:nvPr/>
        </p:nvSpPr>
        <p:spPr>
          <a:xfrm>
            <a:off x="854485" y="1268629"/>
            <a:ext cx="4578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oper Black" panose="0208090404030B020404" pitchFamily="18" charset="0"/>
              </a:rPr>
              <a:t>27- desmontar unidade</a:t>
            </a:r>
          </a:p>
          <a:p>
            <a:endParaRPr lang="pt-BR" sz="2800" dirty="0">
              <a:latin typeface="Berlin Sans FB" panose="020E0602020502020306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2A4588-B24E-4E3C-906E-A5059275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72" y="2266763"/>
            <a:ext cx="5601185" cy="3322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318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17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8601381-F421-4970-BE9A-91618ED14107}"/>
              </a:ext>
            </a:extLst>
          </p:cNvPr>
          <p:cNvSpPr/>
          <p:nvPr/>
        </p:nvSpPr>
        <p:spPr>
          <a:xfrm>
            <a:off x="0" y="0"/>
            <a:ext cx="4962617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48175-AD38-4A7C-96BB-E1A4FF82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Terceiro passo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55714-BA53-40BE-84FB-96DA4C33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57" y="2917578"/>
            <a:ext cx="4630445" cy="69563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Faça o configuração do disco rígido.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16F3E7-F135-43B1-B9F0-36E4F0F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15" y="2317071"/>
            <a:ext cx="5359608" cy="2767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431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2535B4C-9C01-4333-8136-AE26689F07B0}"/>
              </a:ext>
            </a:extLst>
          </p:cNvPr>
          <p:cNvSpPr/>
          <p:nvPr/>
        </p:nvSpPr>
        <p:spPr>
          <a:xfrm>
            <a:off x="0" y="0"/>
            <a:ext cx="5211192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E3A54F-DF6F-4D22-9196-0D2B7A99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Quarto passo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C601C-6D89-435E-83D7-DBE6B44A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3" y="3281564"/>
            <a:ext cx="4674833" cy="917575"/>
          </a:xfrm>
        </p:spPr>
        <p:txBody>
          <a:bodyPr>
            <a:normAutofit/>
          </a:bodyPr>
          <a:lstStyle/>
          <a:p>
            <a:r>
              <a:rPr lang="pt-BR" sz="2400" dirty="0"/>
              <a:t>Nessa parte de ENTER e continue o processo de instalação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823C4D-A25C-47D4-B59D-7502C514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83" y="1592421"/>
            <a:ext cx="5502117" cy="3673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06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3432F1-2B2E-42FE-A8AE-6169D302D98E}"/>
              </a:ext>
            </a:extLst>
          </p:cNvPr>
          <p:cNvSpPr/>
          <p:nvPr/>
        </p:nvSpPr>
        <p:spPr>
          <a:xfrm>
            <a:off x="0" y="0"/>
            <a:ext cx="4838330" cy="6858000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698382-632C-4799-837C-B7F663C2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Quinto passo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11FC3-1287-452E-B42D-B32CD1F0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2662091"/>
            <a:ext cx="4177683" cy="1533818"/>
          </a:xfrm>
        </p:spPr>
        <p:txBody>
          <a:bodyPr>
            <a:normAutofit/>
          </a:bodyPr>
          <a:lstStyle/>
          <a:p>
            <a:r>
              <a:rPr lang="pt-BR" sz="2400" dirty="0"/>
              <a:t>Selecione o idioma no canto esquerdo;</a:t>
            </a:r>
          </a:p>
          <a:p>
            <a:r>
              <a:rPr lang="pt-BR" sz="2400" dirty="0"/>
              <a:t>Selecione instalar </a:t>
            </a:r>
            <a:r>
              <a:rPr lang="pt-BR" sz="2400" dirty="0" err="1"/>
              <a:t>Ubunto</a:t>
            </a:r>
            <a:r>
              <a:rPr lang="pt-BR" sz="2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817034-B643-40CC-AF4A-430232FB6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21" y="1027906"/>
            <a:ext cx="6134632" cy="4580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6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2FE2C0F-83FB-47D1-BFA6-E8FE38798412}"/>
              </a:ext>
            </a:extLst>
          </p:cNvPr>
          <p:cNvSpPr/>
          <p:nvPr/>
        </p:nvSpPr>
        <p:spPr>
          <a:xfrm>
            <a:off x="63993" y="0"/>
            <a:ext cx="5051394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470C25-6542-45E1-B668-F90D1E7F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374003"/>
            <a:ext cx="10515600" cy="1325563"/>
          </a:xfrm>
        </p:spPr>
        <p:txBody>
          <a:bodyPr/>
          <a:lstStyle/>
          <a:p>
            <a:r>
              <a:rPr lang="pt-BR" b="1" dirty="0"/>
              <a:t>Sexto passo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93B13-8BDF-4A46-AB7C-9CBAC0E5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2" y="1763482"/>
            <a:ext cx="4053396" cy="988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Selecione a instalação normal...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4258E8-AFD5-4BA2-84CD-58E8E7966F2A}"/>
              </a:ext>
            </a:extLst>
          </p:cNvPr>
          <p:cNvSpPr txBox="1"/>
          <p:nvPr/>
        </p:nvSpPr>
        <p:spPr>
          <a:xfrm>
            <a:off x="7910003" y="2521245"/>
            <a:ext cx="337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 selecione apagar tudo.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B5FA9-E9C5-4D35-BBD6-67504D5C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9" y="2982910"/>
            <a:ext cx="4053396" cy="2505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1CA1400-7C2A-44E5-B3F4-D3171C18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08" y="2982910"/>
            <a:ext cx="4339782" cy="3250793"/>
          </a:xfrm>
          <a:prstGeom prst="rect">
            <a:avLst/>
          </a:prstGeom>
          <a:ln>
            <a:noFill/>
          </a:ln>
          <a:effectLst>
            <a:outerShdw blurRad="469900" dist="38100" dir="8100000" sx="104000" sy="104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7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B6CB910-50F2-4428-81E0-167E9C944FAE}"/>
              </a:ext>
            </a:extLst>
          </p:cNvPr>
          <p:cNvSpPr/>
          <p:nvPr/>
        </p:nvSpPr>
        <p:spPr>
          <a:xfrm>
            <a:off x="0" y="80531"/>
            <a:ext cx="4518734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B5D160-4742-4FCC-931A-5BBA055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88" y="356247"/>
            <a:ext cx="10515600" cy="1325563"/>
          </a:xfrm>
        </p:spPr>
        <p:txBody>
          <a:bodyPr/>
          <a:lstStyle/>
          <a:p>
            <a:r>
              <a:rPr lang="pt-BR" b="1" dirty="0"/>
              <a:t>Sétimo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9E920-F7F0-4DF8-B421-F3BF2A19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88" y="2831022"/>
            <a:ext cx="3591757" cy="988596"/>
          </a:xfrm>
        </p:spPr>
        <p:txBody>
          <a:bodyPr>
            <a:normAutofit/>
          </a:bodyPr>
          <a:lstStyle/>
          <a:p>
            <a:r>
              <a:rPr lang="pt-BR" sz="2400" dirty="0"/>
              <a:t>Selecione sua localização.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162946-D340-46DB-B081-AF3B155D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82" y="1019028"/>
            <a:ext cx="6058425" cy="4549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8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242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2462191-E6B3-40CB-B2E7-FA3BB2A9D76C}"/>
              </a:ext>
            </a:extLst>
          </p:cNvPr>
          <p:cNvSpPr/>
          <p:nvPr/>
        </p:nvSpPr>
        <p:spPr>
          <a:xfrm>
            <a:off x="0" y="0"/>
            <a:ext cx="4554245" cy="6858000"/>
          </a:xfrm>
          <a:prstGeom prst="rect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9B60B-E2A2-4E32-9653-428B94C1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Oitavo 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68B13-1414-40EC-BCAC-3CE9516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04" y="2482573"/>
            <a:ext cx="2686235" cy="535835"/>
          </a:xfrm>
        </p:spPr>
        <p:txBody>
          <a:bodyPr/>
          <a:lstStyle/>
          <a:p>
            <a:r>
              <a:rPr lang="pt-BR" dirty="0"/>
              <a:t>Cadastre-se.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0D3C8-09A0-4D58-A81F-F4B23FB64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28" y="1433664"/>
            <a:ext cx="5369998" cy="3990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69900" dist="38100" dir="10200000" sx="104000" sy="104000" algn="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144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578</Words>
  <Application>Microsoft Office PowerPoint</Application>
  <PresentationFormat>Widescreen</PresentationFormat>
  <Paragraphs>91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Berlin Sans FB</vt:lpstr>
      <vt:lpstr>Berlin Sans FB Demi</vt:lpstr>
      <vt:lpstr>Calibri</vt:lpstr>
      <vt:lpstr>Calibri Light</vt:lpstr>
      <vt:lpstr>Cooper Black</vt:lpstr>
      <vt:lpstr>Tema do Office</vt:lpstr>
      <vt:lpstr>Computador virtual </vt:lpstr>
      <vt:lpstr>Primeiro passo </vt:lpstr>
      <vt:lpstr>Segundo passo </vt:lpstr>
      <vt:lpstr>Terceiro passo </vt:lpstr>
      <vt:lpstr>Quarto passo </vt:lpstr>
      <vt:lpstr>Quinto passo </vt:lpstr>
      <vt:lpstr>Sexto passo </vt:lpstr>
      <vt:lpstr>Sétimo passo</vt:lpstr>
      <vt:lpstr>Oitavo passo</vt:lpstr>
      <vt:lpstr>Passo final </vt:lpstr>
      <vt:lpstr>Comandos Linux Ubunto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Computador virtual</dc:title>
  <dc:creator>NICOLAS COVRE</dc:creator>
  <cp:lastModifiedBy>NICOLAS DAMACENO COVRE</cp:lastModifiedBy>
  <cp:revision>27</cp:revision>
  <dcterms:created xsi:type="dcterms:W3CDTF">2023-04-05T17:02:35Z</dcterms:created>
  <dcterms:modified xsi:type="dcterms:W3CDTF">2023-04-10T17:53:09Z</dcterms:modified>
</cp:coreProperties>
</file>