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5" r:id="rId7"/>
    <p:sldId id="263" r:id="rId8"/>
    <p:sldId id="261" r:id="rId9"/>
    <p:sldId id="262" r:id="rId10"/>
    <p:sldId id="266" r:id="rId11"/>
    <p:sldId id="267" r:id="rId12"/>
    <p:sldId id="268" r:id="rId13"/>
    <p:sldId id="269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Processo Alternativo 4">
            <a:extLst>
              <a:ext uri="{FF2B5EF4-FFF2-40B4-BE49-F238E27FC236}">
                <a16:creationId xmlns:a16="http://schemas.microsoft.com/office/drawing/2014/main" id="{DDB0B3D9-95CD-46C4-AEFC-B62BF39E0F23}"/>
              </a:ext>
            </a:extLst>
          </p:cNvPr>
          <p:cNvSpPr/>
          <p:nvPr/>
        </p:nvSpPr>
        <p:spPr>
          <a:xfrm>
            <a:off x="3201161" y="2629235"/>
            <a:ext cx="6885432" cy="1609344"/>
          </a:xfrm>
          <a:prstGeom prst="flowChartAlternateProcess">
            <a:avLst/>
          </a:prstGeom>
          <a:solidFill>
            <a:srgbClr val="08D02E">
              <a:alpha val="69804"/>
            </a:srgbClr>
          </a:solidFill>
          <a:ln>
            <a:solidFill>
              <a:srgbClr val="08D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659091-9532-4E66-B1D5-CDEC94E1F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0811" y="2629235"/>
            <a:ext cx="7981189" cy="1202261"/>
          </a:xfrm>
        </p:spPr>
        <p:txBody>
          <a:bodyPr/>
          <a:lstStyle/>
          <a:p>
            <a:r>
              <a:rPr lang="pt-BR" sz="4000" dirty="0"/>
              <a:t>Conexões e rede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0555C5-8E89-4765-B92C-4766A3326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1282" y="6333066"/>
            <a:ext cx="9440034" cy="1049867"/>
          </a:xfrm>
        </p:spPr>
        <p:txBody>
          <a:bodyPr/>
          <a:lstStyle/>
          <a:p>
            <a:r>
              <a:rPr lang="pt-BR" dirty="0" err="1"/>
              <a:t>Nícolas</a:t>
            </a:r>
            <a:r>
              <a:rPr lang="pt-BR" dirty="0"/>
              <a:t> </a:t>
            </a:r>
            <a:r>
              <a:rPr lang="pt-BR" dirty="0" err="1"/>
              <a:t>Damaceno</a:t>
            </a:r>
            <a:r>
              <a:rPr lang="pt-BR" dirty="0"/>
              <a:t> </a:t>
            </a:r>
            <a:r>
              <a:rPr lang="pt-BR" dirty="0" err="1"/>
              <a:t>Covre</a:t>
            </a:r>
            <a:r>
              <a:rPr lang="pt-BR" dirty="0"/>
              <a:t>  Nº27</a:t>
            </a:r>
          </a:p>
        </p:txBody>
      </p:sp>
    </p:spTree>
    <p:extLst>
      <p:ext uri="{BB962C8B-B14F-4D97-AF65-F5344CB8AC3E}">
        <p14:creationId xmlns:p14="http://schemas.microsoft.com/office/powerpoint/2010/main" val="3894978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Telefone">
            <a:extLst>
              <a:ext uri="{FF2B5EF4-FFF2-40B4-BE49-F238E27FC236}">
                <a16:creationId xmlns:a16="http://schemas.microsoft.com/office/drawing/2014/main" id="{E31DB12C-12FF-4697-B471-2318F2B54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356364">
            <a:off x="4395389" y="3112287"/>
            <a:ext cx="3230773" cy="323077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78B432D-E63D-4ECA-950E-76C8AB2EA14A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63500" dist="317500" dir="5400000" rotWithShape="0">
              <a:schemeClr val="tx1">
                <a:alpha val="15000"/>
              </a:schemeClr>
            </a:outerShdw>
          </a:effectLst>
        </p:spPr>
        <p:txBody>
          <a:bodyPr/>
          <a:lstStyle/>
          <a:p>
            <a:r>
              <a:rPr lang="pt-BR" dirty="0">
                <a:latin typeface="Algerian" panose="04020705040A02060702" pitchFamily="82" charset="0"/>
              </a:rPr>
              <a:t>Comutação de circuitos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E52872-4A41-4CAD-B284-2D1C6402D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607706"/>
            <a:ext cx="10353762" cy="4058751"/>
          </a:xfrm>
        </p:spPr>
        <p:txBody>
          <a:bodyPr/>
          <a:lstStyle/>
          <a:p>
            <a:pPr marL="36900" indent="0" algn="ctr">
              <a:buNone/>
            </a:pPr>
            <a:r>
              <a:rPr lang="pt-BR" dirty="0"/>
              <a:t>	Vem da ideia de mudança de banda como citado a companhia telefônica, onde existia uma conexão física, com banda fixa, fácil quebra de conexão e possui desperdício de banda.</a:t>
            </a:r>
          </a:p>
        </p:txBody>
      </p:sp>
    </p:spTree>
    <p:extLst>
      <p:ext uri="{BB962C8B-B14F-4D97-AF65-F5344CB8AC3E}">
        <p14:creationId xmlns:p14="http://schemas.microsoft.com/office/powerpoint/2010/main" val="13713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Torre de Celular">
            <a:extLst>
              <a:ext uri="{FF2B5EF4-FFF2-40B4-BE49-F238E27FC236}">
                <a16:creationId xmlns:a16="http://schemas.microsoft.com/office/drawing/2014/main" id="{2C4E5B6E-B9D2-463B-B045-610A65FE7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3086" y="1580050"/>
            <a:ext cx="3815179" cy="381517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5970672-9D02-4EE0-83CA-229AAB006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970450"/>
          </a:xfrm>
          <a:effectLst>
            <a:outerShdw blurRad="63500" dist="317500" dir="5400000" rotWithShape="0">
              <a:schemeClr val="tx1">
                <a:alpha val="15000"/>
              </a:schemeClr>
            </a:outerShdw>
          </a:effectLst>
        </p:spPr>
        <p:txBody>
          <a:bodyPr/>
          <a:lstStyle/>
          <a:p>
            <a:r>
              <a:rPr lang="pt-BR" dirty="0">
                <a:latin typeface="Algerian" panose="04020705040A02060702" pitchFamily="82" charset="0"/>
              </a:rPr>
              <a:t>Comutação de pacotes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177DC2-210D-40F7-8DD4-FD534BE6B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572" y="2799249"/>
            <a:ext cx="10353762" cy="4058751"/>
          </a:xfrm>
        </p:spPr>
        <p:txBody>
          <a:bodyPr/>
          <a:lstStyle/>
          <a:p>
            <a:pPr marL="36900" indent="0" algn="ctr">
              <a:buNone/>
            </a:pPr>
            <a:r>
              <a:rPr lang="pt-BR" dirty="0"/>
              <a:t>Tem a ideia de uma rede não física, na qual possui uma banda dinâmica, quase impossível perca de conexão e sem desperdício de banda.</a:t>
            </a:r>
          </a:p>
        </p:txBody>
      </p:sp>
    </p:spTree>
    <p:extLst>
      <p:ext uri="{BB962C8B-B14F-4D97-AF65-F5344CB8AC3E}">
        <p14:creationId xmlns:p14="http://schemas.microsoft.com/office/powerpoint/2010/main" val="1965268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337F0-B23C-4EB8-B566-033B9677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64871"/>
            <a:ext cx="10353762" cy="970450"/>
          </a:xfrm>
          <a:effectLst>
            <a:outerShdw blurRad="63500" dist="317500" dir="5400000" rotWithShape="0">
              <a:schemeClr val="tx1">
                <a:alpha val="15000"/>
              </a:schemeClr>
            </a:outerShdw>
          </a:effectLst>
        </p:spPr>
        <p:txBody>
          <a:bodyPr/>
          <a:lstStyle/>
          <a:p>
            <a:r>
              <a:rPr lang="pt-BR" dirty="0">
                <a:latin typeface="Algerian" panose="04020705040A02060702" pitchFamily="82" charset="0"/>
              </a:rPr>
              <a:t>Conceito de protocolo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46651-B9E9-47B6-BD9D-6B6D78851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612818"/>
            <a:ext cx="10353762" cy="4058751"/>
          </a:xfrm>
        </p:spPr>
        <p:txBody>
          <a:bodyPr/>
          <a:lstStyle/>
          <a:p>
            <a:pPr marL="36900" indent="0" algn="ctr">
              <a:buNone/>
            </a:pPr>
            <a:r>
              <a:rPr lang="pt-BR" dirty="0"/>
              <a:t>É responsável pelo processo de sistematização de recebimento e envio de informações seguindo uma certa regra.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E20FAC-AA8C-4A3E-9C5A-4181F7CDDF02}"/>
              </a:ext>
            </a:extLst>
          </p:cNvPr>
          <p:cNvSpPr txBox="1"/>
          <p:nvPr/>
        </p:nvSpPr>
        <p:spPr>
          <a:xfrm>
            <a:off x="2552925" y="4367813"/>
            <a:ext cx="7075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Diante desse sistema existem dois tipos de comunicação: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A de controle;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A de mensagem.</a:t>
            </a:r>
          </a:p>
        </p:txBody>
      </p:sp>
    </p:spTree>
    <p:extLst>
      <p:ext uri="{BB962C8B-B14F-4D97-AF65-F5344CB8AC3E}">
        <p14:creationId xmlns:p14="http://schemas.microsoft.com/office/powerpoint/2010/main" val="3572912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Banco de dados">
            <a:extLst>
              <a:ext uri="{FF2B5EF4-FFF2-40B4-BE49-F238E27FC236}">
                <a16:creationId xmlns:a16="http://schemas.microsoft.com/office/drawing/2014/main" id="{8CF7AF26-BE7C-4724-8BFF-D1FB21742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248151">
            <a:off x="5146388" y="3269985"/>
            <a:ext cx="3574444" cy="357444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9F274C1-88CB-4664-9B4E-F3CFBF60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50305"/>
            <a:ext cx="10353762" cy="970450"/>
          </a:xfrm>
          <a:effectLst>
            <a:outerShdw blurRad="63500" dist="317500" dir="5400000" rotWithShape="0">
              <a:schemeClr val="tx1">
                <a:alpha val="15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pt-BR" dirty="0">
                <a:latin typeface="Algerian" panose="04020705040A02060702" pitchFamily="82" charset="0"/>
              </a:rPr>
              <a:t>Conceitos de camadas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CF1BF6-3DDC-4257-A47E-8F162D94A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89649"/>
            <a:ext cx="10353762" cy="4058751"/>
          </a:xfrm>
        </p:spPr>
        <p:txBody>
          <a:bodyPr/>
          <a:lstStyle/>
          <a:p>
            <a:pPr marL="36900" indent="0" algn="ctr">
              <a:buNone/>
            </a:pPr>
            <a:r>
              <a:rPr lang="pt-BR" dirty="0"/>
              <a:t>Em conceitos de camadas temos três tipos de serviço, no qual seguem certa hierarquia. Diante disso existe uma interface em que separa e define as primitivas e serviços para camada superior, assim sendo fundamental na separação das camadas.</a:t>
            </a:r>
          </a:p>
        </p:txBody>
      </p:sp>
    </p:spTree>
    <p:extLst>
      <p:ext uri="{BB962C8B-B14F-4D97-AF65-F5344CB8AC3E}">
        <p14:creationId xmlns:p14="http://schemas.microsoft.com/office/powerpoint/2010/main" val="1696244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99FDB-8EFC-4C6F-BCC6-88DB55EF6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23002"/>
            <a:ext cx="10353762" cy="970450"/>
          </a:xfrm>
        </p:spPr>
        <p:txBody>
          <a:bodyPr/>
          <a:lstStyle/>
          <a:p>
            <a:r>
              <a:rPr lang="pt-BR" dirty="0">
                <a:latin typeface="Algerian" panose="04020705040A02060702" pitchFamily="82" charset="0"/>
              </a:rPr>
              <a:t>Modelo OSI e TCP/IP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F2E2EC-1D8B-4BA4-8885-EDEE11F47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911" y="1613387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pt-BR" dirty="0"/>
              <a:t>OSI:                                                                                     TCP/IP: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8B7ABE1-FB36-42D7-B60F-624EA5DA8F6A}"/>
              </a:ext>
            </a:extLst>
          </p:cNvPr>
          <p:cNvSpPr/>
          <p:nvPr/>
        </p:nvSpPr>
        <p:spPr>
          <a:xfrm>
            <a:off x="1271588" y="2790960"/>
            <a:ext cx="241935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APRESENTAÇÃO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C6837AF-E18A-43B7-BD0D-6F1DFCA45DF3}"/>
              </a:ext>
            </a:extLst>
          </p:cNvPr>
          <p:cNvSpPr/>
          <p:nvPr/>
        </p:nvSpPr>
        <p:spPr>
          <a:xfrm>
            <a:off x="1271587" y="2076586"/>
            <a:ext cx="2419350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APLICAÇÃO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DAC8344-5AB1-44DA-ACEC-4E2F554B907B}"/>
              </a:ext>
            </a:extLst>
          </p:cNvPr>
          <p:cNvSpPr/>
          <p:nvPr/>
        </p:nvSpPr>
        <p:spPr>
          <a:xfrm>
            <a:off x="1271587" y="3495809"/>
            <a:ext cx="2419350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SERVIÇOS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36C0DE0-B099-4A3E-8E36-BBEB2876367F}"/>
              </a:ext>
            </a:extLst>
          </p:cNvPr>
          <p:cNvSpPr/>
          <p:nvPr/>
        </p:nvSpPr>
        <p:spPr>
          <a:xfrm>
            <a:off x="1271586" y="5477698"/>
            <a:ext cx="2419350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ENLACE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8BD193B-CD68-4D6E-AEFC-8E457B08388E}"/>
              </a:ext>
            </a:extLst>
          </p:cNvPr>
          <p:cNvSpPr/>
          <p:nvPr/>
        </p:nvSpPr>
        <p:spPr>
          <a:xfrm>
            <a:off x="1271586" y="6192073"/>
            <a:ext cx="2419350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FÍSICO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107FFD6-1F11-492A-A02A-88E4B4699F56}"/>
              </a:ext>
            </a:extLst>
          </p:cNvPr>
          <p:cNvSpPr/>
          <p:nvPr/>
        </p:nvSpPr>
        <p:spPr>
          <a:xfrm>
            <a:off x="7419975" y="2076586"/>
            <a:ext cx="2419350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APLICAÇÃO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96A06E0-4F93-414A-8633-3DEEE3DFBF49}"/>
              </a:ext>
            </a:extLst>
          </p:cNvPr>
          <p:cNvSpPr/>
          <p:nvPr/>
        </p:nvSpPr>
        <p:spPr>
          <a:xfrm>
            <a:off x="7419975" y="2858187"/>
            <a:ext cx="241935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TRANSPORTE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A721F3F-B64C-4370-B34C-2AE09F3DF3CC}"/>
              </a:ext>
            </a:extLst>
          </p:cNvPr>
          <p:cNvSpPr/>
          <p:nvPr/>
        </p:nvSpPr>
        <p:spPr>
          <a:xfrm>
            <a:off x="7419975" y="3658287"/>
            <a:ext cx="2419350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REDE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110B5EB-C06D-484A-9668-76AB28EF4426}"/>
              </a:ext>
            </a:extLst>
          </p:cNvPr>
          <p:cNvSpPr/>
          <p:nvPr/>
        </p:nvSpPr>
        <p:spPr>
          <a:xfrm>
            <a:off x="7419975" y="4458387"/>
            <a:ext cx="2419350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FÍSICO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8FA5D21-B77F-4BD2-9462-2C881EF93C03}"/>
              </a:ext>
            </a:extLst>
          </p:cNvPr>
          <p:cNvSpPr/>
          <p:nvPr/>
        </p:nvSpPr>
        <p:spPr>
          <a:xfrm>
            <a:off x="1271586" y="4200661"/>
            <a:ext cx="241935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TRANSPORTE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6A848EE-8377-4498-AF83-2CB83A114846}"/>
              </a:ext>
            </a:extLst>
          </p:cNvPr>
          <p:cNvSpPr/>
          <p:nvPr/>
        </p:nvSpPr>
        <p:spPr>
          <a:xfrm>
            <a:off x="1271586" y="4838700"/>
            <a:ext cx="241935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REDE</a:t>
            </a:r>
          </a:p>
        </p:txBody>
      </p:sp>
    </p:spTree>
    <p:extLst>
      <p:ext uri="{BB962C8B-B14F-4D97-AF65-F5344CB8AC3E}">
        <p14:creationId xmlns:p14="http://schemas.microsoft.com/office/powerpoint/2010/main" val="320545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9111F-158E-4579-9C97-8AB3C4B2FE5A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63500" dist="317500" dir="5400000" rotWithShape="0">
              <a:schemeClr val="tx1">
                <a:alpha val="15000"/>
              </a:schemeClr>
            </a:outerShdw>
          </a:effectLst>
        </p:spPr>
        <p:txBody>
          <a:bodyPr/>
          <a:lstStyle/>
          <a:p>
            <a:r>
              <a:rPr lang="pt-BR" dirty="0">
                <a:latin typeface="Algerian" panose="04020705040A02060702" pitchFamily="82" charset="0"/>
              </a:rPr>
              <a:t>História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923F40-8CF2-4B2F-88FA-F96F0105C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89649"/>
            <a:ext cx="10353762" cy="4058751"/>
          </a:xfrm>
        </p:spPr>
        <p:txBody>
          <a:bodyPr/>
          <a:lstStyle/>
          <a:p>
            <a:r>
              <a:rPr lang="pt-BR" dirty="0"/>
              <a:t>O primeiro conceito de rede foi instaurado em 1969;</a:t>
            </a:r>
          </a:p>
          <a:p>
            <a:r>
              <a:rPr lang="pt-BR" dirty="0"/>
              <a:t>Onde havia uma conexão que conectava de uma ponta a outra dos EUA;</a:t>
            </a:r>
          </a:p>
          <a:p>
            <a:r>
              <a:rPr lang="pt-BR" dirty="0"/>
              <a:t>No qual os primeiros computadores tinham a função de receber dados (ARPANET);</a:t>
            </a:r>
          </a:p>
          <a:p>
            <a:r>
              <a:rPr lang="pt-BR" dirty="0"/>
              <a:t>E sendo seu criador Robert Wiliam Taylor.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E6A5E98-FA4E-4F96-BA7F-F9362A736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898" y="4017783"/>
            <a:ext cx="3481156" cy="249250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431800" dist="38100" dir="8100000" sx="104000" sy="104000" algn="tr" rotWithShape="0">
              <a:schemeClr val="tx1">
                <a:alpha val="40000"/>
              </a:scheme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1922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A4467-2DCD-4671-9790-9071224B63CA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63500" dist="317500" dir="5400000" rotWithShape="0">
              <a:schemeClr val="tx1">
                <a:alpha val="15000"/>
              </a:schemeClr>
            </a:outerShdw>
          </a:effectLst>
        </p:spPr>
        <p:txBody>
          <a:bodyPr/>
          <a:lstStyle/>
          <a:p>
            <a:r>
              <a:rPr lang="pt-BR" dirty="0">
                <a:latin typeface="Algerian" panose="04020705040A02060702" pitchFamily="82" charset="0"/>
              </a:rPr>
              <a:t>Sistema de comunicação 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208AAF-ACA7-4EBC-A31B-9F0402DDC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021160"/>
            <a:ext cx="10353762" cy="4058751"/>
          </a:xfrm>
        </p:spPr>
        <p:txBody>
          <a:bodyPr/>
          <a:lstStyle/>
          <a:p>
            <a:pPr marL="36900" indent="0" algn="ctr">
              <a:buNone/>
            </a:pPr>
            <a:r>
              <a:rPr lang="pt-BR" dirty="0"/>
              <a:t>É dados de diversas maneiras sendo ponto a ponto, multipontos e broadcast</a:t>
            </a:r>
          </a:p>
        </p:txBody>
      </p:sp>
    </p:spTree>
    <p:extLst>
      <p:ext uri="{BB962C8B-B14F-4D97-AF65-F5344CB8AC3E}">
        <p14:creationId xmlns:p14="http://schemas.microsoft.com/office/powerpoint/2010/main" val="416598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8C09B-8700-4D5A-B694-C75C7A3A700F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63500" dist="317500" dir="5400000" rotWithShape="0">
              <a:schemeClr val="tx1">
                <a:alpha val="15000"/>
              </a:schemeClr>
            </a:outerShdw>
          </a:effectLst>
        </p:spPr>
        <p:txBody>
          <a:bodyPr/>
          <a:lstStyle/>
          <a:p>
            <a:r>
              <a:rPr lang="pt-BR" dirty="0">
                <a:latin typeface="Algerian" panose="04020705040A02060702" pitchFamily="82" charset="0"/>
              </a:rPr>
              <a:t>Sistema de comunicação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AF7312-8705-4CB2-808B-F29A7FB61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583" y="3228085"/>
            <a:ext cx="4675475" cy="2525226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 comunicação é feita em forma de bits(0,1,1);</a:t>
            </a:r>
          </a:p>
          <a:p>
            <a:r>
              <a:rPr lang="pt-BR" dirty="0"/>
              <a:t>Sendo a de áudio através de frequências de ondas;</a:t>
            </a:r>
          </a:p>
          <a:p>
            <a:r>
              <a:rPr lang="pt-BR" dirty="0"/>
              <a:t>Imagem por pixels;</a:t>
            </a:r>
          </a:p>
          <a:p>
            <a:r>
              <a:rPr lang="pt-BR" dirty="0"/>
              <a:t>Vídeo frame;</a:t>
            </a:r>
          </a:p>
          <a:p>
            <a:r>
              <a:rPr lang="pt-BR" dirty="0"/>
              <a:t>Texto como Unicode.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2DFF90B-F239-4692-85F3-713284EE106C}"/>
              </a:ext>
            </a:extLst>
          </p:cNvPr>
          <p:cNvSpPr txBox="1"/>
          <p:nvPr/>
        </p:nvSpPr>
        <p:spPr>
          <a:xfrm>
            <a:off x="800100" y="2257635"/>
            <a:ext cx="5467350" cy="523220"/>
          </a:xfrm>
          <a:prstGeom prst="rect">
            <a:avLst/>
          </a:prstGeom>
          <a:noFill/>
          <a:effectLst>
            <a:outerShdw blurRad="63500" dist="317500" dir="5400000" rotWithShape="0">
              <a:schemeClr val="tx1">
                <a:alpha val="1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800" dirty="0"/>
              <a:t>Tipos de mensagens: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C213910-C500-4F49-84EB-F46F48387A73}"/>
              </a:ext>
            </a:extLst>
          </p:cNvPr>
          <p:cNvSpPr txBox="1">
            <a:spLocks/>
          </p:cNvSpPr>
          <p:nvPr/>
        </p:nvSpPr>
        <p:spPr>
          <a:xfrm>
            <a:off x="2941477" y="2034020"/>
            <a:ext cx="10353762" cy="970450"/>
          </a:xfrm>
          <a:prstGeom prst="rect">
            <a:avLst/>
          </a:prstGeom>
          <a:effectLst>
            <a:outerShdw blurRad="63500" dist="317500" dir="5400000" rotWithShape="0">
              <a:schemeClr val="tx1">
                <a:alpha val="15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Fluxos de dados: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FDDEBA7-BC70-494B-AA87-ECFF989A20D8}"/>
              </a:ext>
            </a:extLst>
          </p:cNvPr>
          <p:cNvSpPr txBox="1">
            <a:spLocks/>
          </p:cNvSpPr>
          <p:nvPr/>
        </p:nvSpPr>
        <p:spPr>
          <a:xfrm>
            <a:off x="6267450" y="3228085"/>
            <a:ext cx="5999070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Simplex: Tem somente um transmissor e um receptor;</a:t>
            </a:r>
          </a:p>
          <a:p>
            <a:r>
              <a:rPr lang="pt-BR" sz="1800" dirty="0" err="1"/>
              <a:t>Halfduplex</a:t>
            </a:r>
            <a:r>
              <a:rPr lang="pt-BR" sz="1800" dirty="0"/>
              <a:t>: Recebe e envia transmissões mas não ao mesmo tempo;</a:t>
            </a:r>
          </a:p>
          <a:p>
            <a:r>
              <a:rPr lang="pt-BR" sz="1800" dirty="0" err="1"/>
              <a:t>Fullduplex</a:t>
            </a:r>
            <a:r>
              <a:rPr lang="pt-BR" sz="1800" dirty="0"/>
              <a:t>: Possui o mesmo conceito do </a:t>
            </a:r>
            <a:r>
              <a:rPr lang="pt-BR" sz="1800" dirty="0" err="1"/>
              <a:t>halfduplex</a:t>
            </a:r>
            <a:r>
              <a:rPr lang="pt-BR" sz="1800" dirty="0"/>
              <a:t> porém consegue efetuar as duas funções ao mesmo tempo (receber e enviar).</a:t>
            </a:r>
          </a:p>
        </p:txBody>
      </p:sp>
    </p:spTree>
    <p:extLst>
      <p:ext uri="{BB962C8B-B14F-4D97-AF65-F5344CB8AC3E}">
        <p14:creationId xmlns:p14="http://schemas.microsoft.com/office/powerpoint/2010/main" val="83547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39238-151A-4717-81F7-DBFEB3C7BE7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63500" dist="317500" dir="5400000" rotWithShape="0">
              <a:schemeClr val="tx1">
                <a:alpha val="15000"/>
              </a:schemeClr>
            </a:outerShdw>
          </a:effectLst>
        </p:spPr>
        <p:txBody>
          <a:bodyPr/>
          <a:lstStyle/>
          <a:p>
            <a:r>
              <a:rPr lang="pt-BR" dirty="0">
                <a:latin typeface="Algerian" panose="04020705040A02060702" pitchFamily="82" charset="0"/>
              </a:rPr>
              <a:t>Rede de organizações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AE2739-37E6-430F-AE3D-5D521CE89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65109"/>
            <a:ext cx="10353762" cy="4058751"/>
          </a:xfrm>
        </p:spPr>
        <p:txBody>
          <a:bodyPr/>
          <a:lstStyle/>
          <a:p>
            <a:r>
              <a:rPr lang="pt-BR" dirty="0"/>
              <a:t>É montar na intuição de ter um acesso de informações confidenciais e de forma barata, geralmente sendo sistemas de multipontos.</a:t>
            </a:r>
          </a:p>
        </p:txBody>
      </p:sp>
      <p:pic>
        <p:nvPicPr>
          <p:cNvPr id="5" name="Gráfico 4" descr="Cidade">
            <a:extLst>
              <a:ext uri="{FF2B5EF4-FFF2-40B4-BE49-F238E27FC236}">
                <a16:creationId xmlns:a16="http://schemas.microsoft.com/office/drawing/2014/main" id="{9AC2B265-542F-441B-B714-67F948CBE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4089" y="3212831"/>
            <a:ext cx="3173173" cy="317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3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7C6CF-C699-436C-A4C8-63DA2E4592D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63500" dist="317500" dir="5400000" rotWithShape="0">
              <a:schemeClr val="tx1">
                <a:alpha val="15000"/>
              </a:schemeClr>
            </a:outerShdw>
          </a:effectLst>
        </p:spPr>
        <p:txBody>
          <a:bodyPr/>
          <a:lstStyle/>
          <a:p>
            <a:r>
              <a:rPr lang="pt-BR" dirty="0">
                <a:latin typeface="Algerian" panose="04020705040A02060702" pitchFamily="82" charset="0"/>
              </a:rPr>
              <a:t>Redes de difusões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059F1B-CB32-4E4C-879C-54406ECD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495929"/>
            <a:ext cx="10353762" cy="4058751"/>
          </a:xfrm>
        </p:spPr>
        <p:txBody>
          <a:bodyPr/>
          <a:lstStyle/>
          <a:p>
            <a:r>
              <a:rPr lang="pt-BR" dirty="0" err="1"/>
              <a:t>Unicast</a:t>
            </a:r>
            <a:r>
              <a:rPr lang="pt-BR" dirty="0"/>
              <a:t>: Onde se entra uma só conexão;</a:t>
            </a:r>
          </a:p>
          <a:p>
            <a:r>
              <a:rPr lang="pt-BR" dirty="0" err="1"/>
              <a:t>Multicast</a:t>
            </a:r>
            <a:r>
              <a:rPr lang="pt-BR" dirty="0"/>
              <a:t>: grupo de conexões;</a:t>
            </a:r>
          </a:p>
          <a:p>
            <a:r>
              <a:rPr lang="pt-BR" dirty="0"/>
              <a:t>Broadcast: conecta todos os computadores simultaneamente</a:t>
            </a:r>
          </a:p>
        </p:txBody>
      </p:sp>
      <p:pic>
        <p:nvPicPr>
          <p:cNvPr id="5" name="Gráfico 4" descr="Internet">
            <a:extLst>
              <a:ext uri="{FF2B5EF4-FFF2-40B4-BE49-F238E27FC236}">
                <a16:creationId xmlns:a16="http://schemas.microsoft.com/office/drawing/2014/main" id="{0B1FE72F-077A-4140-883B-CF7CE9501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2313" y="4189520"/>
            <a:ext cx="2138039" cy="213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31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9FF85-FE10-4B2F-8A7E-1E3C48DDC37F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63500" dist="317500" dir="5400000" rotWithShape="0">
              <a:schemeClr val="tx1">
                <a:alpha val="15000"/>
              </a:schemeClr>
            </a:outerShdw>
          </a:effectLst>
        </p:spPr>
        <p:txBody>
          <a:bodyPr/>
          <a:lstStyle/>
          <a:p>
            <a:r>
              <a:rPr lang="pt-BR" dirty="0">
                <a:latin typeface="Algerian" panose="04020705040A02060702" pitchFamily="82" charset="0"/>
              </a:rPr>
              <a:t>Redes para as pessoas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1D1DD7-2D46-466C-B548-D5E515BE1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566951"/>
            <a:ext cx="10353762" cy="4058751"/>
          </a:xfrm>
        </p:spPr>
        <p:txBody>
          <a:bodyPr/>
          <a:lstStyle/>
          <a:p>
            <a:r>
              <a:rPr lang="pt-BR" dirty="0"/>
              <a:t>Utilização remota, geralmente usada para receber ou enviar as informações, seja em jogos, bancos, filmes ou uso diário. </a:t>
            </a:r>
          </a:p>
        </p:txBody>
      </p:sp>
      <p:pic>
        <p:nvPicPr>
          <p:cNvPr id="5" name="Gráfico 4" descr="Roteador sem fio">
            <a:extLst>
              <a:ext uri="{FF2B5EF4-FFF2-40B4-BE49-F238E27FC236}">
                <a16:creationId xmlns:a16="http://schemas.microsoft.com/office/drawing/2014/main" id="{697A0E38-4912-4CE2-9B9A-C09D75AD1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3478" y="3429000"/>
            <a:ext cx="2830497" cy="283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7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51AF9-C031-4470-8EFC-925E2DE6B814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63500" dist="317500" dir="5400000" rotWithShape="0">
              <a:schemeClr val="tx1">
                <a:alpha val="15000"/>
              </a:schemeClr>
            </a:outerShdw>
          </a:effectLst>
        </p:spPr>
        <p:txBody>
          <a:bodyPr/>
          <a:lstStyle/>
          <a:p>
            <a:r>
              <a:rPr lang="pt-BR" dirty="0">
                <a:latin typeface="Algerian" panose="04020705040A02060702" pitchFamily="82" charset="0"/>
              </a:rPr>
              <a:t>Topologia de rede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21947D-0E0C-4D54-883B-9569ED435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497501"/>
            <a:ext cx="10353762" cy="4058751"/>
          </a:xfrm>
        </p:spPr>
        <p:txBody>
          <a:bodyPr/>
          <a:lstStyle/>
          <a:p>
            <a:r>
              <a:rPr lang="pt-BR" dirty="0"/>
              <a:t>Temos o barramento, que é um sistema de multipontos;</a:t>
            </a:r>
          </a:p>
          <a:p>
            <a:r>
              <a:rPr lang="pt-BR" dirty="0"/>
              <a:t>Temos o anel, que tem o sistema ponto a ponto;</a:t>
            </a:r>
          </a:p>
          <a:p>
            <a:r>
              <a:rPr lang="pt-BR" dirty="0"/>
              <a:t>Temos a estrela, como sistema multipontos;</a:t>
            </a:r>
          </a:p>
          <a:p>
            <a:r>
              <a:rPr lang="pt-BR" dirty="0"/>
              <a:t>Temos a malha, com sistema broadcast.</a:t>
            </a:r>
          </a:p>
        </p:txBody>
      </p:sp>
      <p:pic>
        <p:nvPicPr>
          <p:cNvPr id="5" name="Gráfico 4" descr="Diagrama de rede">
            <a:extLst>
              <a:ext uri="{FF2B5EF4-FFF2-40B4-BE49-F238E27FC236}">
                <a16:creationId xmlns:a16="http://schemas.microsoft.com/office/drawing/2014/main" id="{EE7E723C-2C30-402C-9EAA-35926FC41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45019">
            <a:off x="394829" y="5324475"/>
            <a:ext cx="1231777" cy="1231777"/>
          </a:xfrm>
          <a:prstGeom prst="rect">
            <a:avLst/>
          </a:prstGeom>
        </p:spPr>
      </p:pic>
      <p:pic>
        <p:nvPicPr>
          <p:cNvPr id="7" name="Gráfico 6" descr="Rede">
            <a:extLst>
              <a:ext uri="{FF2B5EF4-FFF2-40B4-BE49-F238E27FC236}">
                <a16:creationId xmlns:a16="http://schemas.microsoft.com/office/drawing/2014/main" id="{7AE5683F-1B5E-450E-A6B0-EE2318330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97828">
            <a:off x="9794817" y="1422887"/>
            <a:ext cx="1231776" cy="1231776"/>
          </a:xfrm>
          <a:prstGeom prst="rect">
            <a:avLst/>
          </a:prstGeom>
        </p:spPr>
      </p:pic>
      <p:pic>
        <p:nvPicPr>
          <p:cNvPr id="11" name="Gráfico 10" descr="Servidor">
            <a:extLst>
              <a:ext uri="{FF2B5EF4-FFF2-40B4-BE49-F238E27FC236}">
                <a16:creationId xmlns:a16="http://schemas.microsoft.com/office/drawing/2014/main" id="{32E18347-7149-4E56-A0BE-4A5B7B413E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714587">
            <a:off x="9631319" y="4737475"/>
            <a:ext cx="1395274" cy="139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6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D788D-1B6D-45F4-BDC6-440F7850DD2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63500" dist="317500" dir="5400000" rotWithShape="0">
              <a:schemeClr val="tx1">
                <a:alpha val="15000"/>
              </a:schemeClr>
            </a:outerShdw>
          </a:effectLst>
        </p:spPr>
        <p:txBody>
          <a:bodyPr/>
          <a:lstStyle/>
          <a:p>
            <a:r>
              <a:rPr lang="pt-BR" dirty="0">
                <a:latin typeface="Algerian" panose="04020705040A02060702" pitchFamily="82" charset="0"/>
              </a:rPr>
              <a:t>Categorias de rede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BF4A06-20D3-4F0D-B0AA-1E9704F82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dirty="0"/>
              <a:t>Lan: acesso a internet no local;</a:t>
            </a:r>
          </a:p>
          <a:p>
            <a:pPr marL="36900" indent="0">
              <a:buNone/>
            </a:pPr>
            <a:r>
              <a:rPr lang="pt-BR" dirty="0"/>
              <a:t>Man: acesso a internet para diferentes lugares da mesma cidade;</a:t>
            </a:r>
          </a:p>
          <a:p>
            <a:pPr marL="36900" indent="0">
              <a:buNone/>
            </a:pPr>
            <a:r>
              <a:rPr lang="pt-BR" dirty="0" err="1"/>
              <a:t>Wan</a:t>
            </a:r>
            <a:r>
              <a:rPr lang="pt-BR" dirty="0"/>
              <a:t>: acesso a </a:t>
            </a:r>
            <a:r>
              <a:rPr lang="pt-BR" dirty="0" err="1"/>
              <a:t>intternet</a:t>
            </a:r>
            <a:r>
              <a:rPr lang="pt-BR" dirty="0"/>
              <a:t> a longa distancia( entre países);</a:t>
            </a:r>
          </a:p>
          <a:p>
            <a:pPr marL="36900" indent="0">
              <a:buNone/>
            </a:pPr>
            <a:r>
              <a:rPr lang="pt-BR" dirty="0"/>
              <a:t>Pan: redes </a:t>
            </a:r>
            <a:r>
              <a:rPr lang="pt-BR" dirty="0" err="1"/>
              <a:t>bluetooth</a:t>
            </a:r>
            <a:r>
              <a:rPr lang="pt-BR" dirty="0"/>
              <a:t> e </a:t>
            </a:r>
            <a:r>
              <a:rPr lang="pt-BR" dirty="0" err="1"/>
              <a:t>uwb</a:t>
            </a:r>
            <a:r>
              <a:rPr lang="pt-BR" dirty="0"/>
              <a:t>.</a:t>
            </a:r>
          </a:p>
        </p:txBody>
      </p:sp>
      <p:pic>
        <p:nvPicPr>
          <p:cNvPr id="5" name="Gráfico 4" descr="Conexões">
            <a:extLst>
              <a:ext uri="{FF2B5EF4-FFF2-40B4-BE49-F238E27FC236}">
                <a16:creationId xmlns:a16="http://schemas.microsoft.com/office/drawing/2014/main" id="{32DB4C46-3661-4CBB-A4EF-5EF50F9D9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9452" y="3429000"/>
            <a:ext cx="3087950" cy="3087950"/>
          </a:xfrm>
          <a:prstGeom prst="rect">
            <a:avLst/>
          </a:prstGeom>
          <a:effectLst>
            <a:outerShdw blurRad="152400" dist="317500" dir="5400000" sx="104000" sy="104000" rotWithShape="0">
              <a:schemeClr val="tx1">
                <a:alpha val="1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3315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490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Algerian</vt:lpstr>
      <vt:lpstr>Arial</vt:lpstr>
      <vt:lpstr>Century Gothic</vt:lpstr>
      <vt:lpstr>Trebuchet MS</vt:lpstr>
      <vt:lpstr>Wingdings 2</vt:lpstr>
      <vt:lpstr>Wingdings 3</vt:lpstr>
      <vt:lpstr>Íon</vt:lpstr>
      <vt:lpstr>Conexões e rede</vt:lpstr>
      <vt:lpstr>História</vt:lpstr>
      <vt:lpstr>Sistema de comunicação  </vt:lpstr>
      <vt:lpstr>Sistema de comunicação</vt:lpstr>
      <vt:lpstr>Rede de organizações </vt:lpstr>
      <vt:lpstr>Redes de difusões </vt:lpstr>
      <vt:lpstr>Redes para as pessoas</vt:lpstr>
      <vt:lpstr>Topologia de rede </vt:lpstr>
      <vt:lpstr>Categorias de rede</vt:lpstr>
      <vt:lpstr>Comutação de circuitos</vt:lpstr>
      <vt:lpstr>Comutação de pacotes </vt:lpstr>
      <vt:lpstr>Conceito de protocolo </vt:lpstr>
      <vt:lpstr>Conceitos de camadas</vt:lpstr>
      <vt:lpstr>Modelo OSI e TCP/IP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Conexões e rede</dc:title>
  <dc:creator>NICOLAS COVRE</dc:creator>
  <cp:lastModifiedBy>NICOLAS COVRE</cp:lastModifiedBy>
  <cp:revision>1</cp:revision>
  <dcterms:created xsi:type="dcterms:W3CDTF">2023-05-03T11:45:35Z</dcterms:created>
  <dcterms:modified xsi:type="dcterms:W3CDTF">2023-05-03T11:47:54Z</dcterms:modified>
</cp:coreProperties>
</file>