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3" r:id="rId8"/>
    <p:sldId id="261" r:id="rId9"/>
    <p:sldId id="262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D02E"/>
    <a:srgbClr val="FFFFFF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2DD7B-B2DA-472D-BFF7-DE3D8F45A19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6739B5-01F9-45FE-8813-5E2ABD1F15B7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AM: modulo de amplitude </a:t>
          </a:r>
        </a:p>
      </dgm:t>
    </dgm:pt>
    <dgm:pt modelId="{EE365FFA-8E2C-4DC5-A0C4-5F67898B0D01}" type="parTrans" cxnId="{D55C3A6F-F7C3-41D4-96C1-CE4846703A37}">
      <dgm:prSet/>
      <dgm:spPr/>
      <dgm:t>
        <a:bodyPr/>
        <a:lstStyle/>
        <a:p>
          <a:endParaRPr lang="pt-BR"/>
        </a:p>
      </dgm:t>
    </dgm:pt>
    <dgm:pt modelId="{36CA1DF6-5F1E-4D0F-BF03-9D84964A091E}" type="sibTrans" cxnId="{D55C3A6F-F7C3-41D4-96C1-CE4846703A37}">
      <dgm:prSet/>
      <dgm:spPr/>
      <dgm:t>
        <a:bodyPr/>
        <a:lstStyle/>
        <a:p>
          <a:endParaRPr lang="pt-BR"/>
        </a:p>
      </dgm:t>
    </dgm:pt>
    <dgm:pt modelId="{EF9E0925-12C6-40FF-8AE7-635D1D62F6E9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FM: Modulo de frequência</a:t>
          </a:r>
        </a:p>
      </dgm:t>
    </dgm:pt>
    <dgm:pt modelId="{D4BF0AD9-89EE-4635-AE35-E003A00C018B}" type="parTrans" cxnId="{C7C530B6-C62D-43C1-AFFF-37EFA2603F95}">
      <dgm:prSet/>
      <dgm:spPr/>
      <dgm:t>
        <a:bodyPr/>
        <a:lstStyle/>
        <a:p>
          <a:endParaRPr lang="pt-BR"/>
        </a:p>
      </dgm:t>
    </dgm:pt>
    <dgm:pt modelId="{365262A5-3F9B-4DDC-B43D-A27EF6F69FB7}" type="sibTrans" cxnId="{C7C530B6-C62D-43C1-AFFF-37EFA2603F95}">
      <dgm:prSet/>
      <dgm:spPr/>
      <dgm:t>
        <a:bodyPr/>
        <a:lstStyle/>
        <a:p>
          <a:endParaRPr lang="pt-BR"/>
        </a:p>
      </dgm:t>
    </dgm:pt>
    <dgm:pt modelId="{63743E34-E1B7-4834-AD1B-7CB4F443C99B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PM: Modulo de fase</a:t>
          </a:r>
        </a:p>
      </dgm:t>
    </dgm:pt>
    <dgm:pt modelId="{C338EB4D-F505-46B8-B15F-09DE13905055}" type="parTrans" cxnId="{5E7CE427-C385-4697-8018-6BBD897A03D3}">
      <dgm:prSet/>
      <dgm:spPr/>
      <dgm:t>
        <a:bodyPr/>
        <a:lstStyle/>
        <a:p>
          <a:endParaRPr lang="pt-BR"/>
        </a:p>
      </dgm:t>
    </dgm:pt>
    <dgm:pt modelId="{65424FDA-DDFF-4CC6-B2C5-FB1F7C33E978}" type="sibTrans" cxnId="{5E7CE427-C385-4697-8018-6BBD897A03D3}">
      <dgm:prSet/>
      <dgm:spPr/>
      <dgm:t>
        <a:bodyPr/>
        <a:lstStyle/>
        <a:p>
          <a:endParaRPr lang="pt-BR"/>
        </a:p>
      </dgm:t>
    </dgm:pt>
    <dgm:pt modelId="{DFE4BD5D-F688-4015-8140-57B79EAC38E0}" type="pres">
      <dgm:prSet presAssocID="{9F32DD7B-B2DA-472D-BFF7-DE3D8F45A19B}" presName="linear" presStyleCnt="0">
        <dgm:presLayoutVars>
          <dgm:dir/>
          <dgm:animLvl val="lvl"/>
          <dgm:resizeHandles val="exact"/>
        </dgm:presLayoutVars>
      </dgm:prSet>
      <dgm:spPr/>
    </dgm:pt>
    <dgm:pt modelId="{D8C2F8DF-3B91-4DCB-8B4B-AEED4A7FAB6D}" type="pres">
      <dgm:prSet presAssocID="{116739B5-01F9-45FE-8813-5E2ABD1F15B7}" presName="parentLin" presStyleCnt="0"/>
      <dgm:spPr/>
    </dgm:pt>
    <dgm:pt modelId="{B8319722-F54F-43C8-B20C-ED8BFC842D2A}" type="pres">
      <dgm:prSet presAssocID="{116739B5-01F9-45FE-8813-5E2ABD1F15B7}" presName="parentLeftMargin" presStyleLbl="node1" presStyleIdx="0" presStyleCnt="3"/>
      <dgm:spPr/>
    </dgm:pt>
    <dgm:pt modelId="{C58B74F1-D95C-41F4-818C-8DA085E1C008}" type="pres">
      <dgm:prSet presAssocID="{116739B5-01F9-45FE-8813-5E2ABD1F15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AE2AFB-44F9-4DCF-A941-F23572F27A93}" type="pres">
      <dgm:prSet presAssocID="{116739B5-01F9-45FE-8813-5E2ABD1F15B7}" presName="negativeSpace" presStyleCnt="0"/>
      <dgm:spPr/>
    </dgm:pt>
    <dgm:pt modelId="{60CF63C1-68D7-4F07-810D-C7474AB9C651}" type="pres">
      <dgm:prSet presAssocID="{116739B5-01F9-45FE-8813-5E2ABD1F15B7}" presName="childText" presStyleLbl="conFgAcc1" presStyleIdx="0" presStyleCnt="3" custLinFactNeighborX="-66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89B36D59-D2FC-4B0B-A1A2-1EA22493E401}" type="pres">
      <dgm:prSet presAssocID="{36CA1DF6-5F1E-4D0F-BF03-9D84964A091E}" presName="spaceBetweenRectangles" presStyleCnt="0"/>
      <dgm:spPr/>
    </dgm:pt>
    <dgm:pt modelId="{D114BB27-FEB7-42DE-9E1E-9467BE58A9F7}" type="pres">
      <dgm:prSet presAssocID="{EF9E0925-12C6-40FF-8AE7-635D1D62F6E9}" presName="parentLin" presStyleCnt="0"/>
      <dgm:spPr/>
    </dgm:pt>
    <dgm:pt modelId="{2FDED933-DC8D-4DA6-BEE9-82359AEBCF10}" type="pres">
      <dgm:prSet presAssocID="{EF9E0925-12C6-40FF-8AE7-635D1D62F6E9}" presName="parentLeftMargin" presStyleLbl="node1" presStyleIdx="0" presStyleCnt="3"/>
      <dgm:spPr/>
    </dgm:pt>
    <dgm:pt modelId="{1F84DC97-08D7-49D3-B49F-66D6AF877495}" type="pres">
      <dgm:prSet presAssocID="{EF9E0925-12C6-40FF-8AE7-635D1D62F6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A9392D-3CC7-4AF4-A601-48985C50BAF6}" type="pres">
      <dgm:prSet presAssocID="{EF9E0925-12C6-40FF-8AE7-635D1D62F6E9}" presName="negativeSpace" presStyleCnt="0"/>
      <dgm:spPr/>
    </dgm:pt>
    <dgm:pt modelId="{B5D088EC-5F59-4490-AB2B-A78BBA08370E}" type="pres">
      <dgm:prSet presAssocID="{EF9E0925-12C6-40FF-8AE7-635D1D62F6E9}" presName="childText" presStyleLbl="conFgAcc1" presStyleIdx="1" presStyleCnt="3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9C7C62A-5638-4B2B-8851-230CA6DB31BC}" type="pres">
      <dgm:prSet presAssocID="{365262A5-3F9B-4DDC-B43D-A27EF6F69FB7}" presName="spaceBetweenRectangles" presStyleCnt="0"/>
      <dgm:spPr/>
    </dgm:pt>
    <dgm:pt modelId="{56318BCC-543D-4CC5-8DDD-7CFE62F4C6AC}" type="pres">
      <dgm:prSet presAssocID="{63743E34-E1B7-4834-AD1B-7CB4F443C99B}" presName="parentLin" presStyleCnt="0"/>
      <dgm:spPr/>
    </dgm:pt>
    <dgm:pt modelId="{29A5E206-C545-4234-81B6-82EBEF552166}" type="pres">
      <dgm:prSet presAssocID="{63743E34-E1B7-4834-AD1B-7CB4F443C99B}" presName="parentLeftMargin" presStyleLbl="node1" presStyleIdx="1" presStyleCnt="3"/>
      <dgm:spPr/>
    </dgm:pt>
    <dgm:pt modelId="{9780E1A6-B09B-463D-AF64-E79DDCCAF120}" type="pres">
      <dgm:prSet presAssocID="{63743E34-E1B7-4834-AD1B-7CB4F443C99B}" presName="parentText" presStyleLbl="node1" presStyleIdx="2" presStyleCnt="3" custLinFactNeighborY="-5135">
        <dgm:presLayoutVars>
          <dgm:chMax val="0"/>
          <dgm:bulletEnabled val="1"/>
        </dgm:presLayoutVars>
      </dgm:prSet>
      <dgm:spPr/>
    </dgm:pt>
    <dgm:pt modelId="{5413FF38-9BCB-44FF-B772-28204165911D}" type="pres">
      <dgm:prSet presAssocID="{63743E34-E1B7-4834-AD1B-7CB4F443C99B}" presName="negativeSpace" presStyleCnt="0"/>
      <dgm:spPr/>
    </dgm:pt>
    <dgm:pt modelId="{3899AEEF-2FF5-447D-A5AD-3983F9F8E4A0}" type="pres">
      <dgm:prSet presAssocID="{63743E34-E1B7-4834-AD1B-7CB4F443C99B}" presName="childText" presStyleLbl="conFgAcc1" presStyleIdx="2" presStyleCnt="3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</dgm:ptLst>
  <dgm:cxnLst>
    <dgm:cxn modelId="{5E7CE427-C385-4697-8018-6BBD897A03D3}" srcId="{9F32DD7B-B2DA-472D-BFF7-DE3D8F45A19B}" destId="{63743E34-E1B7-4834-AD1B-7CB4F443C99B}" srcOrd="2" destOrd="0" parTransId="{C338EB4D-F505-46B8-B15F-09DE13905055}" sibTransId="{65424FDA-DDFF-4CC6-B2C5-FB1F7C33E978}"/>
    <dgm:cxn modelId="{3E122D44-4CA1-4077-8146-8F3E401CD48F}" type="presOf" srcId="{EF9E0925-12C6-40FF-8AE7-635D1D62F6E9}" destId="{2FDED933-DC8D-4DA6-BEE9-82359AEBCF10}" srcOrd="0" destOrd="0" presId="urn:microsoft.com/office/officeart/2005/8/layout/list1"/>
    <dgm:cxn modelId="{F1E18F6A-FD51-463C-AF73-904770DDC16E}" type="presOf" srcId="{63743E34-E1B7-4834-AD1B-7CB4F443C99B}" destId="{9780E1A6-B09B-463D-AF64-E79DDCCAF120}" srcOrd="1" destOrd="0" presId="urn:microsoft.com/office/officeart/2005/8/layout/list1"/>
    <dgm:cxn modelId="{D55C3A6F-F7C3-41D4-96C1-CE4846703A37}" srcId="{9F32DD7B-B2DA-472D-BFF7-DE3D8F45A19B}" destId="{116739B5-01F9-45FE-8813-5E2ABD1F15B7}" srcOrd="0" destOrd="0" parTransId="{EE365FFA-8E2C-4DC5-A0C4-5F67898B0D01}" sibTransId="{36CA1DF6-5F1E-4D0F-BF03-9D84964A091E}"/>
    <dgm:cxn modelId="{5F4B2356-D084-4E22-BAC2-2C3996EBFD1C}" type="presOf" srcId="{63743E34-E1B7-4834-AD1B-7CB4F443C99B}" destId="{29A5E206-C545-4234-81B6-82EBEF552166}" srcOrd="0" destOrd="0" presId="urn:microsoft.com/office/officeart/2005/8/layout/list1"/>
    <dgm:cxn modelId="{7B51B37B-1F27-4823-8738-C9DC8F45BBF8}" type="presOf" srcId="{116739B5-01F9-45FE-8813-5E2ABD1F15B7}" destId="{B8319722-F54F-43C8-B20C-ED8BFC842D2A}" srcOrd="0" destOrd="0" presId="urn:microsoft.com/office/officeart/2005/8/layout/list1"/>
    <dgm:cxn modelId="{BB14049F-A78C-4E3F-B86D-45F37DA75BE1}" type="presOf" srcId="{EF9E0925-12C6-40FF-8AE7-635D1D62F6E9}" destId="{1F84DC97-08D7-49D3-B49F-66D6AF877495}" srcOrd="1" destOrd="0" presId="urn:microsoft.com/office/officeart/2005/8/layout/list1"/>
    <dgm:cxn modelId="{B98F16AC-6591-45E4-A3FC-CC9FC8C0BCB9}" type="presOf" srcId="{116739B5-01F9-45FE-8813-5E2ABD1F15B7}" destId="{C58B74F1-D95C-41F4-818C-8DA085E1C008}" srcOrd="1" destOrd="0" presId="urn:microsoft.com/office/officeart/2005/8/layout/list1"/>
    <dgm:cxn modelId="{A2CB27B1-E39E-40D2-9D69-633E645C6402}" type="presOf" srcId="{9F32DD7B-B2DA-472D-BFF7-DE3D8F45A19B}" destId="{DFE4BD5D-F688-4015-8140-57B79EAC38E0}" srcOrd="0" destOrd="0" presId="urn:microsoft.com/office/officeart/2005/8/layout/list1"/>
    <dgm:cxn modelId="{C7C530B6-C62D-43C1-AFFF-37EFA2603F95}" srcId="{9F32DD7B-B2DA-472D-BFF7-DE3D8F45A19B}" destId="{EF9E0925-12C6-40FF-8AE7-635D1D62F6E9}" srcOrd="1" destOrd="0" parTransId="{D4BF0AD9-89EE-4635-AE35-E003A00C018B}" sibTransId="{365262A5-3F9B-4DDC-B43D-A27EF6F69FB7}"/>
    <dgm:cxn modelId="{E51C08D4-A5AA-45F1-AE68-CE39C5692543}" type="presParOf" srcId="{DFE4BD5D-F688-4015-8140-57B79EAC38E0}" destId="{D8C2F8DF-3B91-4DCB-8B4B-AEED4A7FAB6D}" srcOrd="0" destOrd="0" presId="urn:microsoft.com/office/officeart/2005/8/layout/list1"/>
    <dgm:cxn modelId="{C6A27431-A6BE-43DD-94F4-AA1E7AA4F6DE}" type="presParOf" srcId="{D8C2F8DF-3B91-4DCB-8B4B-AEED4A7FAB6D}" destId="{B8319722-F54F-43C8-B20C-ED8BFC842D2A}" srcOrd="0" destOrd="0" presId="urn:microsoft.com/office/officeart/2005/8/layout/list1"/>
    <dgm:cxn modelId="{F0609730-2D48-4D22-BADE-E3E2F1813A9B}" type="presParOf" srcId="{D8C2F8DF-3B91-4DCB-8B4B-AEED4A7FAB6D}" destId="{C58B74F1-D95C-41F4-818C-8DA085E1C008}" srcOrd="1" destOrd="0" presId="urn:microsoft.com/office/officeart/2005/8/layout/list1"/>
    <dgm:cxn modelId="{4183A2D0-171B-4736-A7CC-4AAA04D835CE}" type="presParOf" srcId="{DFE4BD5D-F688-4015-8140-57B79EAC38E0}" destId="{04AE2AFB-44F9-4DCF-A941-F23572F27A93}" srcOrd="1" destOrd="0" presId="urn:microsoft.com/office/officeart/2005/8/layout/list1"/>
    <dgm:cxn modelId="{DD05BCA4-8C4C-4A5B-B0E8-6ECAB75C98F9}" type="presParOf" srcId="{DFE4BD5D-F688-4015-8140-57B79EAC38E0}" destId="{60CF63C1-68D7-4F07-810D-C7474AB9C651}" srcOrd="2" destOrd="0" presId="urn:microsoft.com/office/officeart/2005/8/layout/list1"/>
    <dgm:cxn modelId="{81F9CB92-0858-4532-AAC8-451C4B8AF4B9}" type="presParOf" srcId="{DFE4BD5D-F688-4015-8140-57B79EAC38E0}" destId="{89B36D59-D2FC-4B0B-A1A2-1EA22493E401}" srcOrd="3" destOrd="0" presId="urn:microsoft.com/office/officeart/2005/8/layout/list1"/>
    <dgm:cxn modelId="{5A9E1F86-73DC-4D8E-956A-D20922FCAF4A}" type="presParOf" srcId="{DFE4BD5D-F688-4015-8140-57B79EAC38E0}" destId="{D114BB27-FEB7-42DE-9E1E-9467BE58A9F7}" srcOrd="4" destOrd="0" presId="urn:microsoft.com/office/officeart/2005/8/layout/list1"/>
    <dgm:cxn modelId="{6C8FF2AA-19B3-45F2-9C78-55907238B54F}" type="presParOf" srcId="{D114BB27-FEB7-42DE-9E1E-9467BE58A9F7}" destId="{2FDED933-DC8D-4DA6-BEE9-82359AEBCF10}" srcOrd="0" destOrd="0" presId="urn:microsoft.com/office/officeart/2005/8/layout/list1"/>
    <dgm:cxn modelId="{03633DC9-727B-4755-9B03-23CD4EAE2599}" type="presParOf" srcId="{D114BB27-FEB7-42DE-9E1E-9467BE58A9F7}" destId="{1F84DC97-08D7-49D3-B49F-66D6AF877495}" srcOrd="1" destOrd="0" presId="urn:microsoft.com/office/officeart/2005/8/layout/list1"/>
    <dgm:cxn modelId="{41AC4F8A-A695-4D71-ACEA-9AECC3062407}" type="presParOf" srcId="{DFE4BD5D-F688-4015-8140-57B79EAC38E0}" destId="{42A9392D-3CC7-4AF4-A601-48985C50BAF6}" srcOrd="5" destOrd="0" presId="urn:microsoft.com/office/officeart/2005/8/layout/list1"/>
    <dgm:cxn modelId="{56DBCF5D-81EA-4662-86D2-AA22529237F7}" type="presParOf" srcId="{DFE4BD5D-F688-4015-8140-57B79EAC38E0}" destId="{B5D088EC-5F59-4490-AB2B-A78BBA08370E}" srcOrd="6" destOrd="0" presId="urn:microsoft.com/office/officeart/2005/8/layout/list1"/>
    <dgm:cxn modelId="{B654EC9D-ECA5-4EFF-9203-A7485E073FD4}" type="presParOf" srcId="{DFE4BD5D-F688-4015-8140-57B79EAC38E0}" destId="{69C7C62A-5638-4B2B-8851-230CA6DB31BC}" srcOrd="7" destOrd="0" presId="urn:microsoft.com/office/officeart/2005/8/layout/list1"/>
    <dgm:cxn modelId="{7E865623-EB32-418D-A518-88FB3958C2BA}" type="presParOf" srcId="{DFE4BD5D-F688-4015-8140-57B79EAC38E0}" destId="{56318BCC-543D-4CC5-8DDD-7CFE62F4C6AC}" srcOrd="8" destOrd="0" presId="urn:microsoft.com/office/officeart/2005/8/layout/list1"/>
    <dgm:cxn modelId="{F96C3051-A474-4606-A789-42AD90CA0934}" type="presParOf" srcId="{56318BCC-543D-4CC5-8DDD-7CFE62F4C6AC}" destId="{29A5E206-C545-4234-81B6-82EBEF552166}" srcOrd="0" destOrd="0" presId="urn:microsoft.com/office/officeart/2005/8/layout/list1"/>
    <dgm:cxn modelId="{74CFCE56-AA65-40A4-B9C2-FE3DDB8645F9}" type="presParOf" srcId="{56318BCC-543D-4CC5-8DDD-7CFE62F4C6AC}" destId="{9780E1A6-B09B-463D-AF64-E79DDCCAF120}" srcOrd="1" destOrd="0" presId="urn:microsoft.com/office/officeart/2005/8/layout/list1"/>
    <dgm:cxn modelId="{FADA2AA6-4710-4736-9D1E-0F01BD6D8F8B}" type="presParOf" srcId="{DFE4BD5D-F688-4015-8140-57B79EAC38E0}" destId="{5413FF38-9BCB-44FF-B772-28204165911D}" srcOrd="9" destOrd="0" presId="urn:microsoft.com/office/officeart/2005/8/layout/list1"/>
    <dgm:cxn modelId="{05027239-437F-4619-AAE7-51B92DE20B15}" type="presParOf" srcId="{DFE4BD5D-F688-4015-8140-57B79EAC38E0}" destId="{3899AEEF-2FF5-447D-A5AD-3983F9F8E4A0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F63C1-68D7-4F07-810D-C7474AB9C651}">
      <dsp:nvSpPr>
        <dsp:cNvPr id="0" name=""/>
        <dsp:cNvSpPr/>
      </dsp:nvSpPr>
      <dsp:spPr>
        <a:xfrm>
          <a:off x="0" y="431313"/>
          <a:ext cx="6419542" cy="65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58B74F1-D95C-41F4-818C-8DA085E1C008}">
      <dsp:nvSpPr>
        <dsp:cNvPr id="0" name=""/>
        <dsp:cNvSpPr/>
      </dsp:nvSpPr>
      <dsp:spPr>
        <a:xfrm>
          <a:off x="320977" y="47553"/>
          <a:ext cx="4493679" cy="767520"/>
        </a:xfrm>
        <a:prstGeom prst="roundRect">
          <a:avLst/>
        </a:prstGeom>
        <a:solidFill>
          <a:srgbClr val="08D02E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AM: modulo de amplitude </a:t>
          </a:r>
        </a:p>
      </dsp:txBody>
      <dsp:txXfrm>
        <a:off x="358444" y="85020"/>
        <a:ext cx="4418745" cy="692586"/>
      </dsp:txXfrm>
    </dsp:sp>
    <dsp:sp modelId="{B5D088EC-5F59-4490-AB2B-A78BBA08370E}">
      <dsp:nvSpPr>
        <dsp:cNvPr id="0" name=""/>
        <dsp:cNvSpPr/>
      </dsp:nvSpPr>
      <dsp:spPr>
        <a:xfrm>
          <a:off x="0" y="1610673"/>
          <a:ext cx="6419542" cy="65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F84DC97-08D7-49D3-B49F-66D6AF877495}">
      <dsp:nvSpPr>
        <dsp:cNvPr id="0" name=""/>
        <dsp:cNvSpPr/>
      </dsp:nvSpPr>
      <dsp:spPr>
        <a:xfrm>
          <a:off x="320977" y="1226913"/>
          <a:ext cx="4493679" cy="767520"/>
        </a:xfrm>
        <a:prstGeom prst="roundRect">
          <a:avLst/>
        </a:prstGeom>
        <a:solidFill>
          <a:srgbClr val="08D02E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FM: Modulo de frequência</a:t>
          </a:r>
        </a:p>
      </dsp:txBody>
      <dsp:txXfrm>
        <a:off x="358444" y="1264380"/>
        <a:ext cx="4418745" cy="692586"/>
      </dsp:txXfrm>
    </dsp:sp>
    <dsp:sp modelId="{3899AEEF-2FF5-447D-A5AD-3983F9F8E4A0}">
      <dsp:nvSpPr>
        <dsp:cNvPr id="0" name=""/>
        <dsp:cNvSpPr/>
      </dsp:nvSpPr>
      <dsp:spPr>
        <a:xfrm>
          <a:off x="0" y="2790033"/>
          <a:ext cx="6419542" cy="65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9780E1A6-B09B-463D-AF64-E79DDCCAF120}">
      <dsp:nvSpPr>
        <dsp:cNvPr id="0" name=""/>
        <dsp:cNvSpPr/>
      </dsp:nvSpPr>
      <dsp:spPr>
        <a:xfrm>
          <a:off x="320977" y="2366861"/>
          <a:ext cx="4493679" cy="767520"/>
        </a:xfrm>
        <a:prstGeom prst="roundRect">
          <a:avLst/>
        </a:prstGeom>
        <a:solidFill>
          <a:srgbClr val="08D02E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PM: Modulo de fase</a:t>
          </a:r>
        </a:p>
      </dsp:txBody>
      <dsp:txXfrm>
        <a:off x="358444" y="2404328"/>
        <a:ext cx="441874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1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17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52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12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61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43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02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6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7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0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41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4E3E0B-0779-4505-ABF8-F5FD925AA75C}" type="datetimeFigureOut">
              <a:rPr lang="pt-BR" smtClean="0"/>
              <a:t>15/05/2023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097CFC-D0C8-4DF1-9756-DCE6639911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62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DDB0B3D9-95CD-46C4-AEFC-B62BF39E0F23}"/>
              </a:ext>
            </a:extLst>
          </p:cNvPr>
          <p:cNvSpPr/>
          <p:nvPr/>
        </p:nvSpPr>
        <p:spPr>
          <a:xfrm>
            <a:off x="2653284" y="2551176"/>
            <a:ext cx="6885432" cy="1609344"/>
          </a:xfrm>
          <a:prstGeom prst="flowChartAlternateProcess">
            <a:avLst/>
          </a:prstGeom>
          <a:solidFill>
            <a:srgbClr val="08D02E">
              <a:alpha val="69804"/>
            </a:srgbClr>
          </a:solidFill>
          <a:ln>
            <a:solidFill>
              <a:srgbClr val="08D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659091-9532-4E66-B1D5-CDEC94E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924636"/>
            <a:ext cx="9440034" cy="1828801"/>
          </a:xfrm>
        </p:spPr>
        <p:txBody>
          <a:bodyPr/>
          <a:lstStyle/>
          <a:p>
            <a:r>
              <a:rPr lang="pt-BR" dirty="0"/>
              <a:t>Conexões 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555C5-8E89-4765-B92C-4766A332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738" y="6333066"/>
            <a:ext cx="9440034" cy="1049867"/>
          </a:xfrm>
        </p:spPr>
        <p:txBody>
          <a:bodyPr/>
          <a:lstStyle/>
          <a:p>
            <a:r>
              <a:rPr lang="pt-BR" dirty="0"/>
              <a:t>Nícolas Damaceno Covre  Nº27</a:t>
            </a:r>
          </a:p>
        </p:txBody>
      </p:sp>
    </p:spTree>
    <p:extLst>
      <p:ext uri="{BB962C8B-B14F-4D97-AF65-F5344CB8AC3E}">
        <p14:creationId xmlns:p14="http://schemas.microsoft.com/office/powerpoint/2010/main" val="389497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Telefone">
            <a:extLst>
              <a:ext uri="{FF2B5EF4-FFF2-40B4-BE49-F238E27FC236}">
                <a16:creationId xmlns:a16="http://schemas.microsoft.com/office/drawing/2014/main" id="{E31DB12C-12FF-4697-B471-2318F2B5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56364">
            <a:off x="4395389" y="3112287"/>
            <a:ext cx="3230773" cy="32307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8B432D-E63D-4ECA-950E-76C8AB2EA14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52872-4A41-4CAD-B284-2D1C6402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07706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	Vem da ideia de mudança de banda como citado a companhia telefônica, onde existia uma conexão física, com banda fixa, fácil quebra de conexão e possui desperdício de banda.</a:t>
            </a:r>
          </a:p>
        </p:txBody>
      </p:sp>
    </p:spTree>
    <p:extLst>
      <p:ext uri="{BB962C8B-B14F-4D97-AF65-F5344CB8AC3E}">
        <p14:creationId xmlns:p14="http://schemas.microsoft.com/office/powerpoint/2010/main" val="1371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Torre de Celular">
            <a:extLst>
              <a:ext uri="{FF2B5EF4-FFF2-40B4-BE49-F238E27FC236}">
                <a16:creationId xmlns:a16="http://schemas.microsoft.com/office/drawing/2014/main" id="{2C4E5B6E-B9D2-463B-B045-610A65FE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086" y="1580050"/>
            <a:ext cx="3815179" cy="38151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970672-9D02-4EE0-83CA-229AAB00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Comutação de pacotes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77DC2-210D-40F7-8DD4-FD534BE6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72" y="27992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Tem a ideia de uma rede não física, na qual possui uma banda dinâmica, quase impossível perca de conexão e sem desperdício de banda.</a:t>
            </a:r>
          </a:p>
        </p:txBody>
      </p:sp>
    </p:spTree>
    <p:extLst>
      <p:ext uri="{BB962C8B-B14F-4D97-AF65-F5344CB8AC3E}">
        <p14:creationId xmlns:p14="http://schemas.microsoft.com/office/powerpoint/2010/main" val="196526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337F0-B23C-4EB8-B566-033B967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47167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Conceito de protocolo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46651-B9E9-47B6-BD9D-6B6D7885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12818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É responsável pelo processo de sistematização de recebimento e envio de informações seguindo uma certa regra.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E20FAC-AA8C-4A3E-9C5A-4181F7CDDF02}"/>
              </a:ext>
            </a:extLst>
          </p:cNvPr>
          <p:cNvSpPr txBox="1"/>
          <p:nvPr/>
        </p:nvSpPr>
        <p:spPr>
          <a:xfrm>
            <a:off x="2552925" y="4367813"/>
            <a:ext cx="707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Diante desse sistema existem dois tipos de comunicação: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de controle;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de mensagem.</a:t>
            </a:r>
          </a:p>
        </p:txBody>
      </p:sp>
    </p:spTree>
    <p:extLst>
      <p:ext uri="{BB962C8B-B14F-4D97-AF65-F5344CB8AC3E}">
        <p14:creationId xmlns:p14="http://schemas.microsoft.com/office/powerpoint/2010/main" val="357291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8CF7AF26-BE7C-4724-8BFF-D1FB2174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48151">
            <a:off x="5146388" y="3269985"/>
            <a:ext cx="3574444" cy="35744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F274C1-88CB-4664-9B4E-F3CFBF6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50305"/>
            <a:ext cx="10353762" cy="970450"/>
          </a:xfr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Conceitos de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F1BF6-3DDC-4257-A47E-8F162D94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Em conceitos de camadas temos três tipos de serviço, no qual seguem certa hierarquia. Diante disso existe uma interface em que separa e define as primitivas e serviços para camada superior, assim sendo fundamental na separação das camadas.</a:t>
            </a:r>
          </a:p>
        </p:txBody>
      </p:sp>
    </p:spTree>
    <p:extLst>
      <p:ext uri="{BB962C8B-B14F-4D97-AF65-F5344CB8AC3E}">
        <p14:creationId xmlns:p14="http://schemas.microsoft.com/office/powerpoint/2010/main" val="16962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9FDB-8EFC-4C6F-BCC6-88DB55EF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002"/>
            <a:ext cx="10353762" cy="97045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Modelo OSI e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2E2EC-1D8B-4BA4-8885-EDEE11F4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11" y="1613387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OSI:                                                                                     TCP/IP: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B7ABE1-FB36-42D7-B60F-624EA5DA8F6A}"/>
              </a:ext>
            </a:extLst>
          </p:cNvPr>
          <p:cNvSpPr/>
          <p:nvPr/>
        </p:nvSpPr>
        <p:spPr>
          <a:xfrm>
            <a:off x="1271588" y="2790960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6837AF-E18A-43B7-BD0D-6F1DFCA45DF3}"/>
              </a:ext>
            </a:extLst>
          </p:cNvPr>
          <p:cNvSpPr/>
          <p:nvPr/>
        </p:nvSpPr>
        <p:spPr>
          <a:xfrm>
            <a:off x="1271587" y="2076586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AC8344-5AB1-44DA-ACEC-4E2F554B907B}"/>
              </a:ext>
            </a:extLst>
          </p:cNvPr>
          <p:cNvSpPr/>
          <p:nvPr/>
        </p:nvSpPr>
        <p:spPr>
          <a:xfrm>
            <a:off x="1271587" y="3495809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6C0DE0-B099-4A3E-8E36-BBEB2876367F}"/>
              </a:ext>
            </a:extLst>
          </p:cNvPr>
          <p:cNvSpPr/>
          <p:nvPr/>
        </p:nvSpPr>
        <p:spPr>
          <a:xfrm>
            <a:off x="1271586" y="5477698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ENLACE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BD193B-CD68-4D6E-AEFC-8E457B08388E}"/>
              </a:ext>
            </a:extLst>
          </p:cNvPr>
          <p:cNvSpPr/>
          <p:nvPr/>
        </p:nvSpPr>
        <p:spPr>
          <a:xfrm>
            <a:off x="1271586" y="6192073"/>
            <a:ext cx="241935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FÍSICO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107FFD6-1F11-492A-A02A-88E4B4699F56}"/>
              </a:ext>
            </a:extLst>
          </p:cNvPr>
          <p:cNvSpPr/>
          <p:nvPr/>
        </p:nvSpPr>
        <p:spPr>
          <a:xfrm>
            <a:off x="7419975" y="2076586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6A06E0-4F93-414A-8633-3DEEE3DFBF49}"/>
              </a:ext>
            </a:extLst>
          </p:cNvPr>
          <p:cNvSpPr/>
          <p:nvPr/>
        </p:nvSpPr>
        <p:spPr>
          <a:xfrm>
            <a:off x="7419975" y="2858187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721F3F-B64C-4370-B34C-2AE09F3DF3CC}"/>
              </a:ext>
            </a:extLst>
          </p:cNvPr>
          <p:cNvSpPr/>
          <p:nvPr/>
        </p:nvSpPr>
        <p:spPr>
          <a:xfrm>
            <a:off x="7419975" y="3658287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0B5EB-C06D-484A-9668-76AB28EF4426}"/>
              </a:ext>
            </a:extLst>
          </p:cNvPr>
          <p:cNvSpPr/>
          <p:nvPr/>
        </p:nvSpPr>
        <p:spPr>
          <a:xfrm>
            <a:off x="7419975" y="4458387"/>
            <a:ext cx="24193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FÍSICO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A5D21-B77F-4BD2-9462-2C881EF93C03}"/>
              </a:ext>
            </a:extLst>
          </p:cNvPr>
          <p:cNvSpPr/>
          <p:nvPr/>
        </p:nvSpPr>
        <p:spPr>
          <a:xfrm>
            <a:off x="1271586" y="4200661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6A848EE-8377-4498-AF83-2CB83A114846}"/>
              </a:ext>
            </a:extLst>
          </p:cNvPr>
          <p:cNvSpPr/>
          <p:nvPr/>
        </p:nvSpPr>
        <p:spPr>
          <a:xfrm>
            <a:off x="1271586" y="4838700"/>
            <a:ext cx="2419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320545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409D-D2A7-4D7A-AB93-A5A564AE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Tipos de sinais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D428A-6CAD-47C6-BB41-3DBF3C4B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03974"/>
            <a:ext cx="6782405" cy="4058751"/>
          </a:xfrm>
        </p:spPr>
        <p:txBody>
          <a:bodyPr/>
          <a:lstStyle/>
          <a:p>
            <a:r>
              <a:rPr lang="pt-BR" dirty="0"/>
              <a:t>Analógico: Possui valores infinitos de períodos de tempo;</a:t>
            </a:r>
          </a:p>
          <a:p>
            <a:r>
              <a:rPr lang="pt-BR" dirty="0"/>
              <a:t>Digital: Possui números limitados de períodos de tempo.</a:t>
            </a:r>
          </a:p>
        </p:txBody>
      </p:sp>
    </p:spTree>
    <p:extLst>
      <p:ext uri="{BB962C8B-B14F-4D97-AF65-F5344CB8AC3E}">
        <p14:creationId xmlns:p14="http://schemas.microsoft.com/office/powerpoint/2010/main" val="386828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108F-F1A1-477C-9841-7EAC3490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Sinais digitais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D0B10-F8E8-4C7D-B0BB-50C91BC3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873" y="2018199"/>
            <a:ext cx="5715605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Comum ver a representação digital por dois níveis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AF8704-7146-44BA-9F49-9CB6D17B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73" y="3143250"/>
            <a:ext cx="5337454" cy="2238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821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7879-6903-4CE5-9D42-53908DC0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Perda na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88EF5-2571-4CFD-9FCF-302721F9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90275"/>
            <a:ext cx="10353762" cy="970450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pt-BR" dirty="0"/>
              <a:t>Geralmente isso ocorre quando as ondas de frequência precisam percorrer uma distância longa, mas para resolvermos isso utilizamos o repetidor para aumentar o alcance de frequência.</a:t>
            </a:r>
          </a:p>
        </p:txBody>
      </p:sp>
    </p:spTree>
    <p:extLst>
      <p:ext uri="{BB962C8B-B14F-4D97-AF65-F5344CB8AC3E}">
        <p14:creationId xmlns:p14="http://schemas.microsoft.com/office/powerpoint/2010/main" val="214825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AB152-2BF0-42F5-A23F-E79E71E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digital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237E7-74F7-4305-A5F9-6A9F7AEE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47" y="2713524"/>
            <a:ext cx="9163655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Codificação de linha:                                                     Conversão analógico-digital: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AAE56-9C79-410A-A88D-6ABE7C035949}"/>
              </a:ext>
            </a:extLst>
          </p:cNvPr>
          <p:cNvSpPr txBox="1"/>
          <p:nvPr/>
        </p:nvSpPr>
        <p:spPr>
          <a:xfrm>
            <a:off x="1061886" y="342900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Consiste em modificar o sinal binário para o elétrico.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09E3BA-F3D8-41E9-87BA-A064FE457121}"/>
              </a:ext>
            </a:extLst>
          </p:cNvPr>
          <p:cNvSpPr txBox="1"/>
          <p:nvPr/>
        </p:nvSpPr>
        <p:spPr>
          <a:xfrm>
            <a:off x="6848475" y="3370749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É possível ser representado pela intensidade e nível de tensão.</a:t>
            </a:r>
          </a:p>
        </p:txBody>
      </p:sp>
    </p:spTree>
    <p:extLst>
      <p:ext uri="{BB962C8B-B14F-4D97-AF65-F5344CB8AC3E}">
        <p14:creationId xmlns:p14="http://schemas.microsoft.com/office/powerpoint/2010/main" val="126533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4DA2-FA0C-481A-BE87-567C0E6F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Modo de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A6158-A56B-473F-B360-B3CCEC36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39" y="2620216"/>
            <a:ext cx="10353762" cy="4058751"/>
          </a:xfrm>
        </p:spPr>
        <p:txBody>
          <a:bodyPr/>
          <a:lstStyle/>
          <a:p>
            <a:r>
              <a:rPr lang="pt-BR" dirty="0"/>
              <a:t>Transmissão paralela: ideia de que possui varias rodovias e leva os dados todos ao mesmo tempo;</a:t>
            </a:r>
          </a:p>
          <a:p>
            <a:r>
              <a:rPr lang="pt-BR" dirty="0"/>
              <a:t>Serial síncrona: ideia de um cabo só e envia dados um por um;</a:t>
            </a:r>
          </a:p>
          <a:p>
            <a:r>
              <a:rPr lang="pt-BR" dirty="0"/>
              <a:t>Serial assíncrona: mesma ideia do anterior, só que mais lenta, ideia de 1 bit por segundo.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0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111F-158E-4579-9C97-8AB3C4B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23F40-8CF2-4B2F-88FA-F96F0105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pt-BR" dirty="0"/>
              <a:t>O primeiro conceito de rede foi instaurado em 1969;</a:t>
            </a:r>
          </a:p>
          <a:p>
            <a:r>
              <a:rPr lang="pt-BR" dirty="0"/>
              <a:t>Onde havia uma conexão que conectava de uma ponta a outra dos EUA;</a:t>
            </a:r>
          </a:p>
          <a:p>
            <a:r>
              <a:rPr lang="pt-BR" dirty="0"/>
              <a:t>No qual os primeiros computadores tinham a função de receber dados (ARPANET);</a:t>
            </a:r>
          </a:p>
          <a:p>
            <a:r>
              <a:rPr lang="pt-BR" dirty="0"/>
              <a:t>E sendo seu criador Robert Wiliam Taylor.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A5E98-FA4E-4F96-BA7F-F9362A73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8" y="4017783"/>
            <a:ext cx="3481156" cy="2492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431800" dist="38100" dir="8100000" sx="104000" sy="104000" algn="tr" rotWithShape="0">
              <a:schemeClr val="tx1">
                <a:alpha val="40000"/>
              </a:scheme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9224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CD37-FA19-4F11-8CBE-386696AB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digital-analógico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EF6E7-5E0B-4DC3-9DEF-A39BA3E2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Ideia de transformar sinal digitais para analógico</a:t>
            </a:r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r>
              <a:rPr lang="pt-BR" dirty="0"/>
              <a:t>Através da </a:t>
            </a:r>
            <a:r>
              <a:rPr lang="pt-BR" b="1" dirty="0">
                <a:solidFill>
                  <a:schemeClr val="tx1"/>
                </a:solidFill>
              </a:rPr>
              <a:t>modulação, </a:t>
            </a:r>
            <a:r>
              <a:rPr lang="pt-BR" dirty="0"/>
              <a:t>com a ideia de conversão com uma certa faixa de frequência</a:t>
            </a: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74C427-4371-486A-A6B2-03B6CE026943}"/>
              </a:ext>
            </a:extLst>
          </p:cNvPr>
          <p:cNvSpPr/>
          <p:nvPr/>
        </p:nvSpPr>
        <p:spPr>
          <a:xfrm>
            <a:off x="5211192" y="3528873"/>
            <a:ext cx="2032987" cy="2414726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Modulação:</a:t>
            </a:r>
          </a:p>
          <a:p>
            <a:endParaRPr lang="pt-BR" dirty="0"/>
          </a:p>
          <a:p>
            <a:r>
              <a:rPr lang="pt-BR" dirty="0"/>
              <a:t>ASK: amplitude;</a:t>
            </a:r>
          </a:p>
          <a:p>
            <a:r>
              <a:rPr lang="pt-BR" dirty="0"/>
              <a:t>FSK: frequência;</a:t>
            </a:r>
          </a:p>
          <a:p>
            <a:r>
              <a:rPr lang="pt-BR" dirty="0"/>
              <a:t>PSK: fase.</a:t>
            </a:r>
          </a:p>
        </p:txBody>
      </p:sp>
    </p:spTree>
    <p:extLst>
      <p:ext uri="{BB962C8B-B14F-4D97-AF65-F5344CB8AC3E}">
        <p14:creationId xmlns:p14="http://schemas.microsoft.com/office/powerpoint/2010/main" val="7302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443C-A276-4158-9193-7BAD272E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analógico-analógico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56B4F-838C-4094-B1CD-BC2DF254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É realizado a partir de 3 meios:</a:t>
            </a:r>
          </a:p>
          <a:p>
            <a:pPr marL="36900" indent="0">
              <a:buNone/>
            </a:pPr>
            <a:endParaRPr lang="pt-BR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7EE8665-26A5-42A7-98A4-BA7430CEA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832806"/>
              </p:ext>
            </p:extLst>
          </p:nvPr>
        </p:nvGraphicFramePr>
        <p:xfrm>
          <a:off x="924443" y="2755613"/>
          <a:ext cx="6419542" cy="349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87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7FD4C-7C57-4352-AB3C-930A05D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7F6B9-1593-4374-A64B-7D6E8D52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É uma forma utilizada enviar vários dado de forma mais rápida.</a:t>
            </a:r>
          </a:p>
          <a:p>
            <a:pPr marL="36900" indent="0">
              <a:buNone/>
            </a:pPr>
            <a:r>
              <a:rPr lang="pt-BR" dirty="0"/>
              <a:t>A informação é comprimida e depois separada.</a:t>
            </a:r>
          </a:p>
          <a:p>
            <a:pPr marL="36900" indent="0">
              <a:buNone/>
            </a:pPr>
            <a:endParaRPr lang="pt-BR" dirty="0"/>
          </a:p>
          <a:p>
            <a:pPr marL="36900" indent="0" algn="ctr">
              <a:buNone/>
            </a:pPr>
            <a:r>
              <a:rPr lang="pt-BR" dirty="0"/>
              <a:t>Técnica de multiplexação:</a:t>
            </a:r>
          </a:p>
          <a:p>
            <a:pPr marL="36900" indent="0">
              <a:buNone/>
            </a:pPr>
            <a:r>
              <a:rPr lang="pt-BR" dirty="0"/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72B576A-9D44-4D0C-8044-9B4524E2C8F7}"/>
              </a:ext>
            </a:extLst>
          </p:cNvPr>
          <p:cNvSpPr/>
          <p:nvPr/>
        </p:nvSpPr>
        <p:spPr>
          <a:xfrm>
            <a:off x="4594789" y="3673048"/>
            <a:ext cx="2991774" cy="2716567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TDM: tempo de divisão;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FDM: frequência de divisão;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WDM: largura de banda.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2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7DAE-EB58-4616-BAC3-8221C6A6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EE7A0-C2B1-48BA-83D5-3CC4DCC0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98" y="1794593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	São de duas formas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F7A2A53-EC97-40F5-86A9-84137606B172}"/>
              </a:ext>
            </a:extLst>
          </p:cNvPr>
          <p:cNvSpPr/>
          <p:nvPr/>
        </p:nvSpPr>
        <p:spPr>
          <a:xfrm>
            <a:off x="2130641" y="2652942"/>
            <a:ext cx="2876365" cy="3613212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Guiado: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Fios de cobres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(energia elétrica);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Fios de fibra óptica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(sinais luminosos)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2885A95-61C6-421F-A852-E00AE44CE6B4}"/>
              </a:ext>
            </a:extLst>
          </p:cNvPr>
          <p:cNvSpPr/>
          <p:nvPr/>
        </p:nvSpPr>
        <p:spPr>
          <a:xfrm>
            <a:off x="6960093" y="2652942"/>
            <a:ext cx="2780191" cy="3613212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Não guiado: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Satélite;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Infravermelho;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Bluetooth; </a:t>
            </a:r>
          </a:p>
        </p:txBody>
      </p:sp>
    </p:spTree>
    <p:extLst>
      <p:ext uri="{BB962C8B-B14F-4D97-AF65-F5344CB8AC3E}">
        <p14:creationId xmlns:p14="http://schemas.microsoft.com/office/powerpoint/2010/main" val="19030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40624-E432-4994-9E58-E433C574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Camada de enlace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D403B-9D35-4D89-993F-9129CD70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45" y="2282866"/>
            <a:ext cx="8168062" cy="522478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A camada responsável por linkar e ter comunicação entre as maquinas.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B9D7DE-F297-452C-BECA-81A44A5E5996}"/>
              </a:ext>
            </a:extLst>
          </p:cNvPr>
          <p:cNvSpPr txBox="1"/>
          <p:nvPr/>
        </p:nvSpPr>
        <p:spPr>
          <a:xfrm>
            <a:off x="3950564" y="3798735"/>
            <a:ext cx="524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Controle de enlace de dados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0FFC981-8754-49DB-A107-FF2DD0168EBB}"/>
              </a:ext>
            </a:extLst>
          </p:cNvPr>
          <p:cNvSpPr/>
          <p:nvPr/>
        </p:nvSpPr>
        <p:spPr>
          <a:xfrm>
            <a:off x="3652556" y="4367815"/>
            <a:ext cx="4310713" cy="1880585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Controle de erro + controle de fluxo </a:t>
            </a:r>
          </a:p>
        </p:txBody>
      </p:sp>
    </p:spTree>
    <p:extLst>
      <p:ext uri="{BB962C8B-B14F-4D97-AF65-F5344CB8AC3E}">
        <p14:creationId xmlns:p14="http://schemas.microsoft.com/office/powerpoint/2010/main" val="112349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37400-99E6-470C-85AC-9301595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41A78-9ACD-404C-887F-8506639C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57" y="178571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São regras que são necessárias para que tenha comunicação entres os computadores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8ABD1B2-5FFC-44AB-A595-571330BC4615}"/>
              </a:ext>
            </a:extLst>
          </p:cNvPr>
          <p:cNvSpPr/>
          <p:nvPr/>
        </p:nvSpPr>
        <p:spPr>
          <a:xfrm>
            <a:off x="363986" y="2920752"/>
            <a:ext cx="5655074" cy="3327647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Canal sem ruído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Simplest: sistema mais simples possíveis, sem controle de fluxo;</a:t>
            </a: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Stop-and-walt: envia o frame e somente envia novamente após a confirmação;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A7DED26-6F1D-4850-8670-DA6C2E417820}"/>
              </a:ext>
            </a:extLst>
          </p:cNvPr>
          <p:cNvSpPr/>
          <p:nvPr/>
        </p:nvSpPr>
        <p:spPr>
          <a:xfrm>
            <a:off x="6830204" y="3027284"/>
            <a:ext cx="4810215" cy="3221115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Canal com ruído</a:t>
            </a: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Stop-and-walt arq: Tem a mesma ideia do outro porém agora de forma automática;</a:t>
            </a: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Go-back-n arq: ideia de transmitir frames em conjuntos; 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10522-5ACE-46E3-B47B-2D6BC35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49" y="440184"/>
            <a:ext cx="10353763" cy="2511835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Camada de rede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0F6EA-5412-4745-8C50-EBA843CB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50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D9CF-7D01-4118-AB8A-CAEFA70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O que é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12B16A-595C-4239-8F16-029E5FFFC08B}"/>
              </a:ext>
            </a:extLst>
          </p:cNvPr>
          <p:cNvSpPr txBox="1"/>
          <p:nvPr/>
        </p:nvSpPr>
        <p:spPr>
          <a:xfrm>
            <a:off x="1100226" y="2576692"/>
            <a:ext cx="763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 camada responsável de realizar conexões;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que realizar o melhor rota de envio da pacotes;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Conecta o meio interior com os exterior.</a:t>
            </a:r>
          </a:p>
        </p:txBody>
      </p:sp>
    </p:spTree>
    <p:extLst>
      <p:ext uri="{BB962C8B-B14F-4D97-AF65-F5344CB8AC3E}">
        <p14:creationId xmlns:p14="http://schemas.microsoft.com/office/powerpoint/2010/main" val="196421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70B4-9FE8-4896-813E-2733F697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C42279-47CF-47AB-9901-2D6BA7FA1D29}"/>
              </a:ext>
            </a:extLst>
          </p:cNvPr>
          <p:cNvSpPr txBox="1"/>
          <p:nvPr/>
        </p:nvSpPr>
        <p:spPr>
          <a:xfrm>
            <a:off x="2908031" y="3097347"/>
            <a:ext cx="636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Responsável por definir a melhor rota para o envio de pacotes e estabelecer conexão em uma Lan.  </a:t>
            </a:r>
          </a:p>
        </p:txBody>
      </p:sp>
    </p:spTree>
    <p:extLst>
      <p:ext uri="{BB962C8B-B14F-4D97-AF65-F5344CB8AC3E}">
        <p14:creationId xmlns:p14="http://schemas.microsoft.com/office/powerpoint/2010/main" val="250205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86C8-2E0B-47AE-BB07-3E4D83A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C7A547-CEAF-4AB3-A049-E8EA80D91A8A}"/>
              </a:ext>
            </a:extLst>
          </p:cNvPr>
          <p:cNvSpPr txBox="1"/>
          <p:nvPr/>
        </p:nvSpPr>
        <p:spPr>
          <a:xfrm>
            <a:off x="3471170" y="3059668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Dentre os protocolos temos o iPv4, IPV6, ICMP</a:t>
            </a:r>
          </a:p>
        </p:txBody>
      </p:sp>
    </p:spTree>
    <p:extLst>
      <p:ext uri="{BB962C8B-B14F-4D97-AF65-F5344CB8AC3E}">
        <p14:creationId xmlns:p14="http://schemas.microsoft.com/office/powerpoint/2010/main" val="26486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4467-2DCD-4671-9790-9071224B63C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Sistema de comunicação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08AAF-ACA7-4EBC-A31B-9F0402DD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116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É dados de diversas maneiras sendo ponto a ponto, multipontos e broadcast</a:t>
            </a:r>
          </a:p>
        </p:txBody>
      </p:sp>
    </p:spTree>
    <p:extLst>
      <p:ext uri="{BB962C8B-B14F-4D97-AF65-F5344CB8AC3E}">
        <p14:creationId xmlns:p14="http://schemas.microsoft.com/office/powerpoint/2010/main" val="416598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4F90-8309-476F-924C-95DBA52B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B15C0D2-970F-48A6-93C3-89A623E8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03831"/>
              </p:ext>
            </p:extLst>
          </p:nvPr>
        </p:nvGraphicFramePr>
        <p:xfrm>
          <a:off x="1854446" y="2450811"/>
          <a:ext cx="8127999" cy="260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955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8672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031352"/>
                    </a:ext>
                  </a:extLst>
                </a:gridCol>
              </a:tblGrid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Primeiro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Mascara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23272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53654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7501"/>
                  </a:ext>
                </a:extLst>
              </a:tr>
              <a:tr h="6501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6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05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0AB6-90E7-45A4-8785-5117DEA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NETID e HOSTID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FC8F41-0F79-4116-9525-41AAE0A5A90F}"/>
              </a:ext>
            </a:extLst>
          </p:cNvPr>
          <p:cNvSpPr txBox="1"/>
          <p:nvPr/>
        </p:nvSpPr>
        <p:spPr>
          <a:xfrm>
            <a:off x="2583402" y="2551837"/>
            <a:ext cx="7608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80"/>
                </a:highlight>
              </a:rPr>
              <a:t>NETID</a:t>
            </a:r>
            <a:r>
              <a:rPr lang="pt-BR" dirty="0"/>
              <a:t>: é referente ao ID de rede da maquina;</a:t>
            </a:r>
          </a:p>
          <a:p>
            <a:r>
              <a:rPr lang="pt-BR" dirty="0">
                <a:highlight>
                  <a:srgbClr val="FF0000"/>
                </a:highlight>
              </a:rPr>
              <a:t>HOSTID: </a:t>
            </a:r>
            <a:r>
              <a:rPr lang="pt-BR" dirty="0"/>
              <a:t>é referente ao ID da maquina.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>
                <a:highlight>
                  <a:srgbClr val="000080"/>
                </a:highlight>
              </a:rPr>
              <a:t>192.158.1</a:t>
            </a:r>
            <a:r>
              <a:rPr lang="pt-BR" dirty="0"/>
              <a:t>.</a:t>
            </a:r>
            <a:r>
              <a:rPr lang="pt-BR" dirty="0">
                <a:highlight>
                  <a:srgbClr val="FF0000"/>
                </a:highlight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70737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462B-9BFA-4C3C-A43E-44798562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CIDR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8F0CB2-B366-4C74-98C2-11A29670BB92}"/>
              </a:ext>
            </a:extLst>
          </p:cNvPr>
          <p:cNvSpPr txBox="1"/>
          <p:nvPr/>
        </p:nvSpPr>
        <p:spPr>
          <a:xfrm>
            <a:off x="3266982" y="2476871"/>
            <a:ext cx="464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 um </a:t>
            </a:r>
            <a:r>
              <a:rPr lang="pt-BR" dirty="0">
                <a:highlight>
                  <a:srgbClr val="000080"/>
                </a:highlight>
              </a:rPr>
              <a:t>endereço IP </a:t>
            </a:r>
            <a:r>
              <a:rPr lang="pt-BR" dirty="0"/>
              <a:t>e um </a:t>
            </a:r>
            <a:r>
              <a:rPr lang="pt-BR" dirty="0">
                <a:highlight>
                  <a:srgbClr val="FF0000"/>
                </a:highlight>
              </a:rPr>
              <a:t>sufixo</a:t>
            </a:r>
            <a:r>
              <a:rPr lang="pt-BR" dirty="0"/>
              <a:t> que indica bits de identificadores de rede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ighlight>
                  <a:srgbClr val="000080"/>
                </a:highlight>
              </a:rPr>
              <a:t>192.168.1.0/</a:t>
            </a:r>
            <a:r>
              <a:rPr lang="pt-BR" dirty="0">
                <a:highlight>
                  <a:srgbClr val="FF0000"/>
                </a:highligh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123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402B-925E-42E6-A842-0B333789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o 1º e o último número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37276F-0B6E-44D8-B864-048B3DEF17AB}"/>
              </a:ext>
            </a:extLst>
          </p:cNvPr>
          <p:cNvSpPr txBox="1"/>
          <p:nvPr/>
        </p:nvSpPr>
        <p:spPr>
          <a:xfrm>
            <a:off x="1802167" y="2505670"/>
            <a:ext cx="696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número: é destinado a rede;</a:t>
            </a:r>
          </a:p>
          <a:p>
            <a:endParaRPr lang="pt-BR" dirty="0"/>
          </a:p>
          <a:p>
            <a:r>
              <a:rPr lang="pt-BR" dirty="0"/>
              <a:t>O ultimo número: é destinado a broadcast. </a:t>
            </a:r>
          </a:p>
        </p:txBody>
      </p:sp>
    </p:spTree>
    <p:extLst>
      <p:ext uri="{BB962C8B-B14F-4D97-AF65-F5344CB8AC3E}">
        <p14:creationId xmlns:p14="http://schemas.microsoft.com/office/powerpoint/2010/main" val="196994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40FB0-509E-486F-ABEE-1EC9BDC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DHCP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EBB468-361B-4842-AC8E-022F19124BA9}"/>
              </a:ext>
            </a:extLst>
          </p:cNvPr>
          <p:cNvSpPr txBox="1"/>
          <p:nvPr/>
        </p:nvSpPr>
        <p:spPr>
          <a:xfrm>
            <a:off x="2405848" y="2402318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 protocolo que distribui automaticamente IP a maquinas da rede </a:t>
            </a:r>
          </a:p>
        </p:txBody>
      </p:sp>
    </p:spTree>
    <p:extLst>
      <p:ext uri="{BB962C8B-B14F-4D97-AF65-F5344CB8AC3E}">
        <p14:creationId xmlns:p14="http://schemas.microsoft.com/office/powerpoint/2010/main" val="418292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B8AF1-2E87-466C-BC7B-F52E1812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Nat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EF6505-164A-4C4E-95EF-D4D24EFA46AF}"/>
              </a:ext>
            </a:extLst>
          </p:cNvPr>
          <p:cNvSpPr txBox="1"/>
          <p:nvPr/>
        </p:nvSpPr>
        <p:spPr>
          <a:xfrm>
            <a:off x="2104008" y="2636668"/>
            <a:ext cx="82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uma técnica utilizada para mascarar seu IP para usar uma rede publica</a:t>
            </a:r>
          </a:p>
        </p:txBody>
      </p:sp>
    </p:spTree>
    <p:extLst>
      <p:ext uri="{BB962C8B-B14F-4D97-AF65-F5344CB8AC3E}">
        <p14:creationId xmlns:p14="http://schemas.microsoft.com/office/powerpoint/2010/main" val="3275494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4CCA-A621-482B-815D-28F4253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91C096-8E1F-4120-A8B0-2ABE4154A914}"/>
              </a:ext>
            </a:extLst>
          </p:cNvPr>
          <p:cNvSpPr txBox="1"/>
          <p:nvPr/>
        </p:nvSpPr>
        <p:spPr>
          <a:xfrm>
            <a:off x="2041863" y="2095130"/>
            <a:ext cx="95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um protocolo que </a:t>
            </a:r>
            <a:r>
              <a:rPr lang="pt-BR" dirty="0" err="1"/>
              <a:t>possue</a:t>
            </a:r>
            <a:r>
              <a:rPr lang="pt-BR" dirty="0"/>
              <a:t> 4  conjuntos de 16 bits tendo no total 128 bytes </a:t>
            </a:r>
          </a:p>
        </p:txBody>
      </p:sp>
    </p:spTree>
    <p:extLst>
      <p:ext uri="{BB962C8B-B14F-4D97-AF65-F5344CB8AC3E}">
        <p14:creationId xmlns:p14="http://schemas.microsoft.com/office/powerpoint/2010/main" val="161593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96EA6-406D-4627-8DB2-26AD3721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EE5D89-78FF-4DB1-B745-570F010BEF15}"/>
              </a:ext>
            </a:extLst>
          </p:cNvPr>
          <p:cNvSpPr txBox="1"/>
          <p:nvPr/>
        </p:nvSpPr>
        <p:spPr>
          <a:xfrm>
            <a:off x="3125534" y="2325950"/>
            <a:ext cx="593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 faz o mapeamento de IP, no qual é enviado um sinal broadcast e recebido da máquina um sinal </a:t>
            </a:r>
            <a:r>
              <a:rPr lang="pt-BR" dirty="0" err="1"/>
              <a:t>unicast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3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4A84A-A3AA-446A-838B-BD047ED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é feita a entrega e encaminhamento da camada de rede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980259-4AAE-42ED-833C-391F43D61F2E}"/>
              </a:ext>
            </a:extLst>
          </p:cNvPr>
          <p:cNvSpPr txBox="1"/>
          <p:nvPr/>
        </p:nvSpPr>
        <p:spPr>
          <a:xfrm>
            <a:off x="1766656" y="2636668"/>
            <a:ext cx="846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encaminhado e entregue através dos roteadores que direcionam os pacotes, onde temos a entrega direta: onde o host de envio se encontra na mesma rede.</a:t>
            </a:r>
          </a:p>
          <a:p>
            <a:r>
              <a:rPr lang="pt-BR" dirty="0"/>
              <a:t>Indireta: A rede se encontra em uma rede externa.</a:t>
            </a:r>
          </a:p>
        </p:txBody>
      </p:sp>
    </p:spTree>
    <p:extLst>
      <p:ext uri="{BB962C8B-B14F-4D97-AF65-F5344CB8AC3E}">
        <p14:creationId xmlns:p14="http://schemas.microsoft.com/office/powerpoint/2010/main" val="115060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2E11-9901-4AED-BD6D-E9F2FFBB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na camada de rede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9EC411-3DEF-4EE2-91CD-867B3475C915}"/>
              </a:ext>
            </a:extLst>
          </p:cNvPr>
          <p:cNvSpPr txBox="1"/>
          <p:nvPr/>
        </p:nvSpPr>
        <p:spPr>
          <a:xfrm>
            <a:off x="1890943" y="2690336"/>
            <a:ext cx="7812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o roteamento </a:t>
            </a:r>
            <a:r>
              <a:rPr lang="pt-BR" dirty="0" err="1"/>
              <a:t>inter</a:t>
            </a:r>
            <a:r>
              <a:rPr lang="pt-BR" dirty="0"/>
              <a:t> e </a:t>
            </a:r>
            <a:r>
              <a:rPr lang="pt-BR" dirty="0" err="1"/>
              <a:t>intradomínio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Inter: é utilizada para o interior ou seja o protocolo IGP</a:t>
            </a:r>
          </a:p>
          <a:p>
            <a:endParaRPr lang="pt-BR" dirty="0"/>
          </a:p>
          <a:p>
            <a:r>
              <a:rPr lang="pt-BR" dirty="0" err="1"/>
              <a:t>Intra</a:t>
            </a:r>
            <a:r>
              <a:rPr lang="pt-BR" dirty="0"/>
              <a:t> :é utilizada para o exterior ou seja o protocolo EGP</a:t>
            </a:r>
          </a:p>
        </p:txBody>
      </p:sp>
    </p:spTree>
    <p:extLst>
      <p:ext uri="{BB962C8B-B14F-4D97-AF65-F5344CB8AC3E}">
        <p14:creationId xmlns:p14="http://schemas.microsoft.com/office/powerpoint/2010/main" val="17396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C09B-8700-4D5A-B694-C75C7A3A700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Sistema de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F7312-8705-4CB2-808B-F29A7FB6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83" y="3228085"/>
            <a:ext cx="4675475" cy="25252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comunicação é feita em forma de bits(0,1,1);</a:t>
            </a:r>
          </a:p>
          <a:p>
            <a:r>
              <a:rPr lang="pt-BR" dirty="0"/>
              <a:t>Sendo a de áudio através de frequências de ondas;</a:t>
            </a:r>
          </a:p>
          <a:p>
            <a:r>
              <a:rPr lang="pt-BR" dirty="0"/>
              <a:t>Imagem por pixels;</a:t>
            </a:r>
          </a:p>
          <a:p>
            <a:r>
              <a:rPr lang="pt-BR" dirty="0"/>
              <a:t>Vídeo frame;</a:t>
            </a:r>
          </a:p>
          <a:p>
            <a:r>
              <a:rPr lang="pt-BR" dirty="0"/>
              <a:t>Texto como Unicode.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DFF90B-F239-4692-85F3-713284EE106C}"/>
              </a:ext>
            </a:extLst>
          </p:cNvPr>
          <p:cNvSpPr txBox="1"/>
          <p:nvPr/>
        </p:nvSpPr>
        <p:spPr>
          <a:xfrm>
            <a:off x="800100" y="2257635"/>
            <a:ext cx="5467350" cy="523220"/>
          </a:xfrm>
          <a:prstGeom prst="rect">
            <a:avLst/>
          </a:prstGeom>
          <a:noFill/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dirty="0"/>
              <a:t>Tipos de mensagens: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213910-C500-4F49-84EB-F46F48387A73}"/>
              </a:ext>
            </a:extLst>
          </p:cNvPr>
          <p:cNvSpPr txBox="1">
            <a:spLocks/>
          </p:cNvSpPr>
          <p:nvPr/>
        </p:nvSpPr>
        <p:spPr>
          <a:xfrm>
            <a:off x="2941477" y="2034020"/>
            <a:ext cx="10353762" cy="970450"/>
          </a:xfrm>
          <a:prstGeom prst="rect">
            <a:avLst/>
          </a:prstGeom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Fluxos de dados: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DDEBA7-BC70-494B-AA87-ECFF989A20D8}"/>
              </a:ext>
            </a:extLst>
          </p:cNvPr>
          <p:cNvSpPr txBox="1">
            <a:spLocks/>
          </p:cNvSpPr>
          <p:nvPr/>
        </p:nvSpPr>
        <p:spPr>
          <a:xfrm>
            <a:off x="6267450" y="3228085"/>
            <a:ext cx="599907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Simplex: Tem somente um transmissor e um receptor;</a:t>
            </a:r>
          </a:p>
          <a:p>
            <a:r>
              <a:rPr lang="pt-BR" sz="1800" dirty="0"/>
              <a:t>Halfduplex: Recebe e envia transmissões mas não ao mesmo tempo;</a:t>
            </a:r>
          </a:p>
          <a:p>
            <a:r>
              <a:rPr lang="pt-BR" sz="1800" dirty="0"/>
              <a:t>Fullduplex: Possui o mesmo conceito do halfduplex porém consegue efetuar as duas funções ao mesmo tempo (receber e enviar).</a:t>
            </a:r>
          </a:p>
        </p:txBody>
      </p:sp>
    </p:spTree>
    <p:extLst>
      <p:ext uri="{BB962C8B-B14F-4D97-AF65-F5344CB8AC3E}">
        <p14:creationId xmlns:p14="http://schemas.microsoft.com/office/powerpoint/2010/main" val="83547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86F26-210A-41EB-971B-0FB9668A2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transporte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0F095-B84D-411D-9E1D-A75E5B6CA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69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9633-40DD-4878-A52F-7804E73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Para que serve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5A275-A3CB-4CD7-A00F-F076B701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10" y="2984201"/>
            <a:ext cx="9730531" cy="158780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200" dirty="0"/>
              <a:t>É responsável pela confiabilidade de recebimento de processos  </a:t>
            </a:r>
          </a:p>
        </p:txBody>
      </p:sp>
    </p:spTree>
    <p:extLst>
      <p:ext uri="{BB962C8B-B14F-4D97-AF65-F5344CB8AC3E}">
        <p14:creationId xmlns:p14="http://schemas.microsoft.com/office/powerpoint/2010/main" val="1102235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9F60-C24E-40AA-9F8B-806F23AB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6E84D-ECB2-4569-B1F8-0C60F901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07" y="2566950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Os principais protocolos se trata do modelo UDP e TCP </a:t>
            </a:r>
          </a:p>
        </p:txBody>
      </p:sp>
    </p:spTree>
    <p:extLst>
      <p:ext uri="{BB962C8B-B14F-4D97-AF65-F5344CB8AC3E}">
        <p14:creationId xmlns:p14="http://schemas.microsoft.com/office/powerpoint/2010/main" val="2024713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E2A34-BA2F-42DC-BAF8-4E3A7C82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Porque existe congestionamento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A475D-AB05-443F-9E4D-FCD15FA0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684" y="2879888"/>
            <a:ext cx="9650632" cy="549112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t-BR" sz="2800" dirty="0"/>
              <a:t>Acontece por exceder o limite do servidor  por quantidade de pessoas simultaneamente  </a:t>
            </a:r>
          </a:p>
        </p:txBody>
      </p:sp>
    </p:spTree>
    <p:extLst>
      <p:ext uri="{BB962C8B-B14F-4D97-AF65-F5344CB8AC3E}">
        <p14:creationId xmlns:p14="http://schemas.microsoft.com/office/powerpoint/2010/main" val="4254444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A31-545E-4716-BDE1-E88C8656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E7CBA-2193-4720-8DFB-A06FA517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Carga x atraso: é quando ocorre um acumulo de processos que acaba causando filas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 err="1">
                <a:effectLst/>
              </a:rPr>
              <a:t>Throughput</a:t>
            </a:r>
            <a:r>
              <a:rPr lang="pt-BR" dirty="0">
                <a:effectLst/>
              </a:rPr>
              <a:t> x carga:</a:t>
            </a:r>
            <a:r>
              <a:rPr lang="pt-BR" dirty="0"/>
              <a:t> Se trata do aumento de tráfego podendo afetar  a taxa de transferência, que serve para quantificar quantas unidades de informações existe no sistema.</a:t>
            </a:r>
          </a:p>
        </p:txBody>
      </p:sp>
    </p:spTree>
    <p:extLst>
      <p:ext uri="{BB962C8B-B14F-4D97-AF65-F5344CB8AC3E}">
        <p14:creationId xmlns:p14="http://schemas.microsoft.com/office/powerpoint/2010/main" val="2908137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08DA-A369-4ED2-A5DB-9BF95DFF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654EC-4FE3-44AA-8D1F-E7A5A984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Orientado a conexão: Precisa existir um meio físico para se conectar (TCP);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Não orientado: Através do meio digital (UDP)</a:t>
            </a:r>
          </a:p>
        </p:txBody>
      </p:sp>
    </p:spTree>
    <p:extLst>
      <p:ext uri="{BB962C8B-B14F-4D97-AF65-F5344CB8AC3E}">
        <p14:creationId xmlns:p14="http://schemas.microsoft.com/office/powerpoint/2010/main" val="2322796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5000-843B-4739-99E6-A6D45BCA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7CC66-7EFA-435F-B7C1-7EF89ACF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52" y="2799249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Para realizar o endereçamento temos nele o IP + o endereço de porta</a:t>
            </a:r>
          </a:p>
        </p:txBody>
      </p:sp>
    </p:spTree>
    <p:extLst>
      <p:ext uri="{BB962C8B-B14F-4D97-AF65-F5344CB8AC3E}">
        <p14:creationId xmlns:p14="http://schemas.microsoft.com/office/powerpoint/2010/main" val="12575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36F9-E4E5-4A0A-BF8A-BCA0493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utiliza os protocolos UDP e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B4BCE-545C-4FD7-90C1-98A02D7C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01956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 modelo TCP é o modelo utilizado como o envio e espera a confirmação, já o UDP é o envio direto sem confirmação</a:t>
            </a:r>
          </a:p>
        </p:txBody>
      </p:sp>
    </p:spTree>
    <p:extLst>
      <p:ext uri="{BB962C8B-B14F-4D97-AF65-F5344CB8AC3E}">
        <p14:creationId xmlns:p14="http://schemas.microsoft.com/office/powerpoint/2010/main" val="465941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8950E-3ACA-4603-A2D0-797930AC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62039-3478-4BBC-87D3-CFD00A3D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23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EF29-197A-4877-BDF1-46DE9A68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e para que serve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C722A-4724-498B-BBD9-97099637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329" y="2407153"/>
            <a:ext cx="7244784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É a camada que é responsável por promover serviços ao usuário </a:t>
            </a:r>
          </a:p>
        </p:txBody>
      </p:sp>
    </p:spTree>
    <p:extLst>
      <p:ext uri="{BB962C8B-B14F-4D97-AF65-F5344CB8AC3E}">
        <p14:creationId xmlns:p14="http://schemas.microsoft.com/office/powerpoint/2010/main" val="4067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39238-151A-4717-81F7-DBFEB3C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 de organizações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E2739-37E6-430F-AE3D-5D521CE8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5109"/>
            <a:ext cx="10353762" cy="4058751"/>
          </a:xfrm>
        </p:spPr>
        <p:txBody>
          <a:bodyPr/>
          <a:lstStyle/>
          <a:p>
            <a:r>
              <a:rPr lang="pt-BR" dirty="0"/>
              <a:t>É montar na intuição de ter um acesso de informações confidenciais e de forma barata, geralmente sendo sistemas de multipontos.</a:t>
            </a:r>
          </a:p>
        </p:txBody>
      </p:sp>
      <p:pic>
        <p:nvPicPr>
          <p:cNvPr id="5" name="Gráfico 4" descr="Cidade">
            <a:extLst>
              <a:ext uri="{FF2B5EF4-FFF2-40B4-BE49-F238E27FC236}">
                <a16:creationId xmlns:a16="http://schemas.microsoft.com/office/drawing/2014/main" id="{9AC2B265-542F-441B-B714-67F948CB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89" y="3212831"/>
            <a:ext cx="3173173" cy="31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0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098BE-4BA0-420B-9778-CC216E6F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754F2-B7B5-4E30-A110-9FEB9A77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7253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O principais protocolos que possui essa camada é HTTP, DNS </a:t>
            </a:r>
          </a:p>
        </p:txBody>
      </p:sp>
    </p:spTree>
    <p:extLst>
      <p:ext uri="{BB962C8B-B14F-4D97-AF65-F5344CB8AC3E}">
        <p14:creationId xmlns:p14="http://schemas.microsoft.com/office/powerpoint/2010/main" val="3982183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D6DC-BFA6-4C1A-86AE-FFD31C5B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EDBDB-1342-466A-8CD2-FF66118E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Ele promove o usuário a conexão com um servidor por meio do nome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</a:t>
            </a:r>
            <a:r>
              <a:rPr lang="pt-BR" dirty="0" err="1"/>
              <a:t>www,google.com.br</a:t>
            </a: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 traz de volta a maquina do usuário o IP e o conteúdo pesquisado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</a:t>
            </a:r>
            <a:r>
              <a:rPr lang="pt-BR" dirty="0">
                <a:effectLst/>
              </a:rPr>
              <a:t>2001:4860:4860::8844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289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0396-235F-45EB-8773-1018B02B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 o que é e como funciona o servidor de nomes?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92A62-0109-4E2A-96F4-ABE6A499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O servidor de nomes se trata de um criador de nomes para determinados IP com a ideia de facilitar a memorização do usuário. 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Exemplo: Ele transforma o </a:t>
            </a:r>
            <a:r>
              <a:rPr lang="pt-BR" dirty="0">
                <a:effectLst/>
              </a:rPr>
              <a:t>2001:4860:4860::8844 em algo mais fácil de lembrar nesse caso é 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C6CF-C699-436C-A4C8-63DA2E4592D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Redes de difusões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59F1B-CB32-4E4C-879C-54406ECD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5929"/>
            <a:ext cx="10353762" cy="4058751"/>
          </a:xfrm>
        </p:spPr>
        <p:txBody>
          <a:bodyPr/>
          <a:lstStyle/>
          <a:p>
            <a:r>
              <a:rPr lang="pt-BR" dirty="0"/>
              <a:t>Unicast: Onde se entra uma só conexão;</a:t>
            </a:r>
          </a:p>
          <a:p>
            <a:r>
              <a:rPr lang="pt-BR" dirty="0"/>
              <a:t>Multicast: grupo de conexões;</a:t>
            </a:r>
          </a:p>
          <a:p>
            <a:r>
              <a:rPr lang="pt-BR" dirty="0"/>
              <a:t>Broadcast: conecta todos os computadores simultaneamente</a:t>
            </a:r>
          </a:p>
        </p:txBody>
      </p:sp>
      <p:pic>
        <p:nvPicPr>
          <p:cNvPr id="5" name="Gráfico 4" descr="Internet">
            <a:extLst>
              <a:ext uri="{FF2B5EF4-FFF2-40B4-BE49-F238E27FC236}">
                <a16:creationId xmlns:a16="http://schemas.microsoft.com/office/drawing/2014/main" id="{0B1FE72F-077A-4140-883B-CF7CE950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2313" y="4189520"/>
            <a:ext cx="2138039" cy="2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9FF85-FE10-4B2F-8A7E-1E3C48DDC37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Redes para as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D1DD7-2D46-466C-B548-D5E515BE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66951"/>
            <a:ext cx="10353762" cy="4058751"/>
          </a:xfrm>
        </p:spPr>
        <p:txBody>
          <a:bodyPr/>
          <a:lstStyle/>
          <a:p>
            <a:r>
              <a:rPr lang="pt-BR" dirty="0"/>
              <a:t>Utilização remota, geralmente usada para receber ou enviar as informações, seja em jogos, bancos, filmes ou uso diário. </a:t>
            </a:r>
          </a:p>
        </p:txBody>
      </p:sp>
      <p:pic>
        <p:nvPicPr>
          <p:cNvPr id="5" name="Gráfico 4" descr="Roteador sem fio">
            <a:extLst>
              <a:ext uri="{FF2B5EF4-FFF2-40B4-BE49-F238E27FC236}">
                <a16:creationId xmlns:a16="http://schemas.microsoft.com/office/drawing/2014/main" id="{697A0E38-4912-4CE2-9B9A-C09D75AD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478" y="3429000"/>
            <a:ext cx="2830497" cy="28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1AF9-C031-4470-8EFC-925E2DE6B81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Topologia de rede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1947D-0E0C-4D54-883B-9569ED43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7501"/>
            <a:ext cx="10353762" cy="4058751"/>
          </a:xfrm>
        </p:spPr>
        <p:txBody>
          <a:bodyPr/>
          <a:lstStyle/>
          <a:p>
            <a:r>
              <a:rPr lang="pt-BR" dirty="0"/>
              <a:t>Temos o barramento, que é um sistema de multipontos;</a:t>
            </a:r>
          </a:p>
          <a:p>
            <a:r>
              <a:rPr lang="pt-BR" dirty="0"/>
              <a:t>Temos o anel, que tem o sistema ponto a ponto;</a:t>
            </a:r>
          </a:p>
          <a:p>
            <a:r>
              <a:rPr lang="pt-BR" dirty="0"/>
              <a:t>Temos a estrela, como sistema multipontos;</a:t>
            </a:r>
          </a:p>
          <a:p>
            <a:r>
              <a:rPr lang="pt-BR" dirty="0"/>
              <a:t>Temos a malha, com sistema broadcast.</a:t>
            </a:r>
          </a:p>
        </p:txBody>
      </p:sp>
      <p:pic>
        <p:nvPicPr>
          <p:cNvPr id="5" name="Gráfico 4" descr="Diagrama de rede">
            <a:extLst>
              <a:ext uri="{FF2B5EF4-FFF2-40B4-BE49-F238E27FC236}">
                <a16:creationId xmlns:a16="http://schemas.microsoft.com/office/drawing/2014/main" id="{EE7E723C-2C30-402C-9EAA-35926FC4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45019">
            <a:off x="394829" y="5324475"/>
            <a:ext cx="1231777" cy="1231777"/>
          </a:xfrm>
          <a:prstGeom prst="rect">
            <a:avLst/>
          </a:prstGeom>
        </p:spPr>
      </p:pic>
      <p:pic>
        <p:nvPicPr>
          <p:cNvPr id="7" name="Gráfico 6" descr="Rede">
            <a:extLst>
              <a:ext uri="{FF2B5EF4-FFF2-40B4-BE49-F238E27FC236}">
                <a16:creationId xmlns:a16="http://schemas.microsoft.com/office/drawing/2014/main" id="{7AE5683F-1B5E-450E-A6B0-EE2318330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97828">
            <a:off x="9794817" y="1422887"/>
            <a:ext cx="1231776" cy="1231776"/>
          </a:xfrm>
          <a:prstGeom prst="rect">
            <a:avLst/>
          </a:prstGeom>
        </p:spPr>
      </p:pic>
      <p:pic>
        <p:nvPicPr>
          <p:cNvPr id="11" name="Gráfico 10" descr="Servidor">
            <a:extLst>
              <a:ext uri="{FF2B5EF4-FFF2-40B4-BE49-F238E27FC236}">
                <a16:creationId xmlns:a16="http://schemas.microsoft.com/office/drawing/2014/main" id="{32E18347-7149-4E56-A0BE-4A5B7B413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4587">
            <a:off x="9631319" y="4737475"/>
            <a:ext cx="1395274" cy="13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788D-1B6D-45F4-BDC6-440F785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63500" dist="317500" dir="5400000" rotWithShape="0">
              <a:schemeClr val="tx1">
                <a:alpha val="15000"/>
              </a:schemeClr>
            </a:outerShdw>
          </a:effectLst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Categorias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4A06-20D3-4F0D-B0AA-1E9704F8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Lan: acesso a internet no local;</a:t>
            </a:r>
          </a:p>
          <a:p>
            <a:pPr marL="36900" indent="0">
              <a:buNone/>
            </a:pPr>
            <a:r>
              <a:rPr lang="pt-BR" dirty="0"/>
              <a:t>Man: acesso a internet para diferentes lugares da mesma cidade;</a:t>
            </a:r>
          </a:p>
          <a:p>
            <a:pPr marL="36900" indent="0">
              <a:buNone/>
            </a:pPr>
            <a:r>
              <a:rPr lang="pt-BR" dirty="0"/>
              <a:t>Wan: acesso a intternet a longa distancia( entre países);</a:t>
            </a:r>
          </a:p>
          <a:p>
            <a:pPr marL="36900" indent="0">
              <a:buNone/>
            </a:pPr>
            <a:r>
              <a:rPr lang="pt-BR" dirty="0"/>
              <a:t>Pan: redes bluetooth e uwb.</a:t>
            </a:r>
          </a:p>
        </p:txBody>
      </p:sp>
      <p:pic>
        <p:nvPicPr>
          <p:cNvPr id="5" name="Gráfico 4" descr="Conexões">
            <a:extLst>
              <a:ext uri="{FF2B5EF4-FFF2-40B4-BE49-F238E27FC236}">
                <a16:creationId xmlns:a16="http://schemas.microsoft.com/office/drawing/2014/main" id="{32DB4C46-3661-4CBB-A4EF-5EF50F9D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9452" y="3429000"/>
            <a:ext cx="3087950" cy="3087950"/>
          </a:xfrm>
          <a:prstGeom prst="rect">
            <a:avLst/>
          </a:prstGeom>
          <a:effectLst>
            <a:outerShdw blurRad="152400" dist="317500" dir="5400000" sx="104000" sy="104000" rotWithShape="0">
              <a:schemeClr val="tx1">
                <a:alpha val="1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315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1157</TotalTime>
  <Words>1478</Words>
  <Application>Microsoft Office PowerPoint</Application>
  <PresentationFormat>Widescreen</PresentationFormat>
  <Paragraphs>235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Algerian</vt:lpstr>
      <vt:lpstr>Arial</vt:lpstr>
      <vt:lpstr>Calisto MT</vt:lpstr>
      <vt:lpstr>Trebuchet MS</vt:lpstr>
      <vt:lpstr>Wingdings 2</vt:lpstr>
      <vt:lpstr>Ardósia</vt:lpstr>
      <vt:lpstr>Conexões e rede</vt:lpstr>
      <vt:lpstr>História</vt:lpstr>
      <vt:lpstr>Sistema de comunicação  </vt:lpstr>
      <vt:lpstr>Sistema de comunicação</vt:lpstr>
      <vt:lpstr>Rede de organizações </vt:lpstr>
      <vt:lpstr>Redes de difusões </vt:lpstr>
      <vt:lpstr>Redes para as pessoas</vt:lpstr>
      <vt:lpstr>Topologia de rede </vt:lpstr>
      <vt:lpstr>Categorias de rede</vt:lpstr>
      <vt:lpstr>Comutação de circuitos</vt:lpstr>
      <vt:lpstr>Comutação de pacotes </vt:lpstr>
      <vt:lpstr>Conceito de protocolo </vt:lpstr>
      <vt:lpstr>Conceitos de camadas</vt:lpstr>
      <vt:lpstr>Modelo OSI e TCP/IP</vt:lpstr>
      <vt:lpstr>Tipos de sinais</vt:lpstr>
      <vt:lpstr>Sinais digitais</vt:lpstr>
      <vt:lpstr>Perda na transmissão</vt:lpstr>
      <vt:lpstr>Conversão digital </vt:lpstr>
      <vt:lpstr>Modo de transmissão </vt:lpstr>
      <vt:lpstr>Conversão digital-analógico</vt:lpstr>
      <vt:lpstr>Conversão analógico-analógico</vt:lpstr>
      <vt:lpstr>Multiplexação</vt:lpstr>
      <vt:lpstr>Meios de transmissão</vt:lpstr>
      <vt:lpstr>Camada de enlace</vt:lpstr>
      <vt:lpstr>Protocolos </vt:lpstr>
      <vt:lpstr>Camada de rede</vt:lpstr>
      <vt:lpstr>O que é </vt:lpstr>
      <vt:lpstr>Para que serve ?</vt:lpstr>
      <vt:lpstr>Principais protocolos </vt:lpstr>
      <vt:lpstr>IPV4</vt:lpstr>
      <vt:lpstr>NETID e HOSTID </vt:lpstr>
      <vt:lpstr>Notação CIDR</vt:lpstr>
      <vt:lpstr>Como Identificar o 1º e o último número</vt:lpstr>
      <vt:lpstr>DHCP</vt:lpstr>
      <vt:lpstr>Nat </vt:lpstr>
      <vt:lpstr>IPV6</vt:lpstr>
      <vt:lpstr>ARP</vt:lpstr>
      <vt:lpstr>Como é feita a entrega e encaminhamento da camada de rede </vt:lpstr>
      <vt:lpstr>Roteamento na camada de rede </vt:lpstr>
      <vt:lpstr>Camada de transporte </vt:lpstr>
      <vt:lpstr>Para que serve ?</vt:lpstr>
      <vt:lpstr>Principais protocolos</vt:lpstr>
      <vt:lpstr>Porque existe congestionamento ?</vt:lpstr>
      <vt:lpstr>Desempenho de rede</vt:lpstr>
      <vt:lpstr>Controle de conexão</vt:lpstr>
      <vt:lpstr>Endereçamento  </vt:lpstr>
      <vt:lpstr>Como se utiliza os protocolos UDP e TCP</vt:lpstr>
      <vt:lpstr>Camada de aplicação </vt:lpstr>
      <vt:lpstr>Oque é e para que serve ?</vt:lpstr>
      <vt:lpstr>Principais protocolos</vt:lpstr>
      <vt:lpstr>Como funciona o DNS</vt:lpstr>
      <vt:lpstr> o que é e como funciona o servidor de nomes?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e rede</dc:title>
  <dc:creator>NICOLAS COVRE</dc:creator>
  <cp:lastModifiedBy>NICOLAS COVRE</cp:lastModifiedBy>
  <cp:revision>67</cp:revision>
  <dcterms:created xsi:type="dcterms:W3CDTF">2023-04-12T14:34:57Z</dcterms:created>
  <dcterms:modified xsi:type="dcterms:W3CDTF">2023-05-15T17:24:03Z</dcterms:modified>
</cp:coreProperties>
</file>