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  <p:sldMasterId id="2147483677" r:id="rId3"/>
  </p:sldMasterIdLst>
  <p:notesMasterIdLst>
    <p:notesMasterId r:id="rId59"/>
  </p:notesMasterIdLst>
  <p:sldIdLst>
    <p:sldId id="256" r:id="rId4"/>
    <p:sldId id="257" r:id="rId5"/>
    <p:sldId id="258" r:id="rId6"/>
    <p:sldId id="259" r:id="rId7"/>
    <p:sldId id="31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12192000" cy="6858000"/>
  <p:notesSz cx="7315200" cy="9601200"/>
  <p:embeddedFontLst>
    <p:embeddedFont>
      <p:font typeface="Candara" panose="020E0502030303020204" pitchFamily="34" charset="0"/>
      <p:regular r:id="rId60"/>
      <p:bold r:id="rId61"/>
      <p:italic r:id="rId62"/>
      <p:boldItalic r:id="rId63"/>
    </p:embeddedFont>
    <p:embeddedFont>
      <p:font typeface="Verdana" panose="020B0604030504040204" pitchFamily="34" charset="0"/>
      <p:regular r:id="rId64"/>
      <p:bold r:id="rId65"/>
      <p:italic r:id="rId66"/>
      <p:boldItalic r:id="rId67"/>
    </p:embeddedFon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Trebuchet MS" panose="020B0603020202020204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jdYLOkRCTSipIzjJcnTIcyUDR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3297BE-568A-4D56-9EF2-325503FF592C}">
  <a:tblStyle styleId="{583297BE-568A-4D56-9EF2-325503FF592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13.fntdata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customschemas.google.com/relationships/presentationmetadata" Target="metadata"/><Relationship Id="rId7" Type="http://schemas.openxmlformats.org/officeDocument/2006/relationships/slide" Target="slides/slide4.xml"/><Relationship Id="rId71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054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39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816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33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04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277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98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9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735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675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509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74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330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187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863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59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715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75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02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798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109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821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643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717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081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8066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168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5931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368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463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202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599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31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578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599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082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1734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19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3915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127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2387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2975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10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764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5477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2278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840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1588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2147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9213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73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92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287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61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90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57"/>
          <p:cNvPicPr preferRelativeResize="0"/>
          <p:nvPr/>
        </p:nvPicPr>
        <p:blipFill rotWithShape="1">
          <a:blip r:embed="rId2">
            <a:alphaModFix/>
          </a:blip>
          <a:srcRect l="19348" t="14631" r="20870" b="7408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59"/>
          <p:cNvPicPr preferRelativeResize="0"/>
          <p:nvPr/>
        </p:nvPicPr>
        <p:blipFill rotWithShape="1">
          <a:blip r:embed="rId2">
            <a:alphaModFix/>
          </a:blip>
          <a:srcRect l="19348" t="14631" r="20870" b="7408"/>
          <a:stretch/>
        </p:blipFill>
        <p:spPr>
          <a:xfrm>
            <a:off x="677334" y="5794974"/>
            <a:ext cx="1330545" cy="95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6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6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6" name="Google Shape;116;p6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6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6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19" name="Google Shape;119;p6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20" name="Google Shape;120;p6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122" name="Google Shape;122;p6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123" name="Google Shape;123;p6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24" name="Google Shape;124;p6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6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6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6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6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6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6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6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6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p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63"/>
          <p:cNvSpPr txBox="1"/>
          <p:nvPr/>
        </p:nvSpPr>
        <p:spPr>
          <a:xfrm>
            <a:off x="5290457" y="6356350"/>
            <a:ext cx="17373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Technology Institute</a:t>
            </a:r>
            <a:endParaRPr/>
          </a:p>
        </p:txBody>
      </p:sp>
      <p:pic>
        <p:nvPicPr>
          <p:cNvPr id="28" name="Google Shape;28;p63"/>
          <p:cNvPicPr preferRelativeResize="0"/>
          <p:nvPr/>
        </p:nvPicPr>
        <p:blipFill rotWithShape="1">
          <a:blip r:embed="rId2">
            <a:alphaModFix/>
          </a:blip>
          <a:srcRect l="19348" t="14631" r="20870" b="7408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3"/>
          <p:cNvSpPr txBox="1"/>
          <p:nvPr/>
        </p:nvSpPr>
        <p:spPr>
          <a:xfrm>
            <a:off x="5021609" y="136525"/>
            <a:ext cx="214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Certification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6" name="Google Shape;166;p7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7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7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7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9" name="Google Shape;179;p7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7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7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4" name="Google Shape;184;p7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74D5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7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7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4" name="Google Shape;194;p7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7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7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7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9" name="Google Shape;199;p7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7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3" name="Google Shape;203;p7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7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7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0" name="Google Shape;210;p7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7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7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6" name="Google Shape;216;p7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7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6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6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6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rgbClr val="BBD6EE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8"/>
          <p:cNvSpPr txBox="1"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5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Google Shape;86;p5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5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5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89" name="Google Shape;89;p5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90" name="Google Shape;90;p5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92" name="Google Shape;92;p5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93" name="Google Shape;93;p5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94" name="Google Shape;94;p5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5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5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Google Shape;98;p5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5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6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1" name="Google Shape;221;p6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6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6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24" name="Google Shape;224;p6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25" name="Google Shape;225;p6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227" name="Google Shape;227;p6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228" name="Google Shape;228;p6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29" name="Google Shape;229;p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6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6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3" name="Google Shape;233;p6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4" name="Google Shape;234;p6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5" name="Google Shape;235;p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assan-ahmed-55481914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"/>
          <p:cNvSpPr txBox="1">
            <a:spLocks noGrp="1"/>
          </p:cNvSpPr>
          <p:nvPr>
            <p:ph type="subTitle" idx="1"/>
          </p:nvPr>
        </p:nvSpPr>
        <p:spPr>
          <a:xfrm>
            <a:off x="1524000" y="4423804"/>
            <a:ext cx="9144000" cy="57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C322"/>
              </a:buClr>
              <a:buSzPts val="2800"/>
              <a:buNone/>
            </a:pPr>
            <a:r>
              <a:rPr lang="en-US" sz="2800" b="1" i="1">
                <a:solidFill>
                  <a:srgbClr val="E3C322"/>
                </a:solidFill>
                <a:latin typeface="Candara"/>
                <a:ea typeface="Candara"/>
                <a:cs typeface="Candara"/>
                <a:sym typeface="Candara"/>
              </a:rPr>
              <a:t>Act Locally, Impact Globally</a:t>
            </a:r>
            <a:endParaRPr/>
          </a:p>
        </p:txBody>
      </p:sp>
      <p:pic>
        <p:nvPicPr>
          <p:cNvPr id="248" name="Google Shape;248;p1"/>
          <p:cNvPicPr preferRelativeResize="0"/>
          <p:nvPr/>
        </p:nvPicPr>
        <p:blipFill rotWithShape="1">
          <a:blip r:embed="rId3">
            <a:alphaModFix/>
          </a:blip>
          <a:srcRect l="19348" t="14631" r="20870" b="7408"/>
          <a:stretch/>
        </p:blipFill>
        <p:spPr>
          <a:xfrm>
            <a:off x="4502100" y="2029791"/>
            <a:ext cx="3187800" cy="22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10"/>
          <p:cNvSpPr txBox="1"/>
          <p:nvPr/>
        </p:nvSpPr>
        <p:spPr>
          <a:xfrm>
            <a:off x="974034" y="2179442"/>
            <a:ext cx="10243931" cy="6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1: </a:t>
            </a:r>
            <a:r>
              <a:rPr lang="en-US" sz="3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 </a:t>
            </a:r>
            <a:endParaRPr/>
          </a:p>
        </p:txBody>
      </p:sp>
      <p:cxnSp>
        <p:nvCxnSpPr>
          <p:cNvPr id="325" name="Google Shape;325;p10"/>
          <p:cNvCxnSpPr/>
          <p:nvPr/>
        </p:nvCxnSpPr>
        <p:spPr>
          <a:xfrm>
            <a:off x="1021976" y="2810435"/>
            <a:ext cx="10255624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" name="Google Shape;326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>
            <a:off x="1021976" y="3059668"/>
            <a:ext cx="2081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DATA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Description – Know Your Data </a:t>
            </a:r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body" idx="1"/>
          </p:nvPr>
        </p:nvSpPr>
        <p:spPr>
          <a:xfrm>
            <a:off x="838200" y="17335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Datasets are made up of data objects.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 data object represents a data entity . For Example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In a Sales Database objects are Customers , Store Items and Sales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In a medical database , objects are patients , doctors and treatment etc.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In a university database , objects are students , courses , exams etc.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Data objects are also referred to as samples, examples, instances, data points etc.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Attributes :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An attribute is a data field representing a characteristics or feature of a data object 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Examples 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/>
              <a:t>Customer Name , Bill No , Item , Quantity , Bill Amount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/>
              <a:t>Patient ID, Name , Treatment ID , Treatment Start Date 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Arrtibue are also known as dimensions or features</a:t>
            </a:r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1" name="Google Shape;341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3" name="Google Shape;343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5" name="Google Shape;345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49" name="Google Shape;349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2" name="Google Shape;352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3" name="Google Shape;353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>
                  <a:alpha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5" name="Google Shape;355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57" name="Google Shape;357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2"/>
          <p:cNvSpPr txBox="1"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Qualitative ( Nominal , Binary , Ordinal)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Quantitative ( Interval Scaled , Ratio Scaled)</a:t>
            </a:r>
            <a:endParaRPr/>
          </a:p>
        </p:txBody>
      </p:sp>
      <p:sp>
        <p:nvSpPr>
          <p:cNvPr id="363" name="Google Shape;363;p12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Attribute Types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Attribute Types </a:t>
            </a:r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type of attribute is determined by the set of possible values.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four main attribute types: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Nominal Attributes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Binary Attributes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Ordinal Attributes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Numeric Attributes </a:t>
            </a:r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Nominal Attributes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77" name="Google Shape;37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Nominal means relating to names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called categorical attributes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nominal / categorical attributes , each value represents some kind of category , code or state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values do not have any meaningful order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Hair_color , marital_status, occupation , ID</a:t>
            </a:r>
            <a:endParaRPr/>
          </a:p>
        </p:txBody>
      </p:sp>
      <p:sp>
        <p:nvSpPr>
          <p:cNvPr id="378" name="Google Shape;37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379" name="Google Shape;3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Nominal Attributes </a:t>
            </a:r>
            <a:endParaRPr/>
          </a:p>
        </p:txBody>
      </p:sp>
      <p:sp>
        <p:nvSpPr>
          <p:cNvPr id="385" name="Google Shape;38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possible that a nominal attribute may have numeric values like codes and IDs.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 we can use 0 for black , 1 for white , 2 for red etc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Another example is customer_ID with possible values that are all numeric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such cases , mathematical operations on values of nominal attributes are not meaningful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Quantitate measures like mean and median are also irrelevant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 is the only applicable central tendency measure </a:t>
            </a:r>
            <a:endParaRPr/>
          </a:p>
        </p:txBody>
      </p:sp>
      <p:sp>
        <p:nvSpPr>
          <p:cNvPr id="386" name="Google Shape;38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387" name="Google Shape;38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ACTIVITY  : Identify Nominal Attributes </a:t>
            </a:r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95" name="Google Shape;39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143" y="1917391"/>
            <a:ext cx="11030657" cy="302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ACTIVITY  : Identify Nominal Attributes </a:t>
            </a:r>
            <a:endParaRPr/>
          </a:p>
        </p:txBody>
      </p:sp>
      <p:sp>
        <p:nvSpPr>
          <p:cNvPr id="401" name="Google Shape;40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03" name="Google Shape;4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0" y="1566401"/>
            <a:ext cx="10709429" cy="419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Binary Attributes 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Binary attribute is special type of ordinal attribute having only two possible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Yes or No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or False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 or 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two states correspond to True and False , then we call this Binary attribute as Boolean.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Smoker ( Yes/ No) , Play ( Yes /No) ,Spam( Yes / No)  </a:t>
            </a:r>
            <a:endParaRPr/>
          </a:p>
        </p:txBody>
      </p:sp>
      <p:sp>
        <p:nvSpPr>
          <p:cNvPr id="410" name="Google Shape;41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11" name="Google Shape;41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Types of Binary Attributes</a:t>
            </a:r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838200" y="159477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There are types of Binary attributes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Symmetric Binary Attributes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Asymmetric Binary Attributes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Symmetric Binary Attributes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If both states are equally valuable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For Example Gender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Asymmetric Binary Attributes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If both states are not equally important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For Example MediacalTestOutcome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Positive Outcome and Negative outcome are not equally important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HIV Positive  ( 1) and HIV Negative (0)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Convention : Important Outcome is encoded as 1</a:t>
            </a:r>
            <a:endParaRPr/>
          </a:p>
          <a:p>
            <a:pPr marL="1143000" lvl="2" indent="-1111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418" name="Google Shape;4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19" name="Google Shape;41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914400" y="3053500"/>
            <a:ext cx="10363200" cy="6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Science Certification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Fostering Pakistan’s future through skill-based education</a:t>
            </a:r>
            <a:endParaRPr/>
          </a:p>
        </p:txBody>
      </p:sp>
      <p:cxnSp>
        <p:nvCxnSpPr>
          <p:cNvPr id="255" name="Google Shape;255;p2"/>
          <p:cNvCxnSpPr/>
          <p:nvPr/>
        </p:nvCxnSpPr>
        <p:spPr>
          <a:xfrm>
            <a:off x="1021976" y="2810435"/>
            <a:ext cx="10255624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Activity : Identify Binary Attributes </a:t>
            </a: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27" name="Google Shape;42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44446"/>
            <a:ext cx="9839604" cy="296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33" name="Google Shape;4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34" name="Google Shape;4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44763"/>
            <a:ext cx="10167891" cy="4106567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Activity : Identify Binary Attributes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Ordinal Attributes </a:t>
            </a:r>
            <a:endParaRPr/>
          </a:p>
        </p:txBody>
      </p:sp>
      <p:sp>
        <p:nvSpPr>
          <p:cNvPr id="441" name="Google Shape;44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Definition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attribute with possible values having a meaningful order or ranking between them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Drink Size ( Small , Medium , Large)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Education (Primary , Secondary , Graduate  , Post Graduate)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Grades ( -A , A, A+)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Response ( Dissatisfied , Neutral, Satisfied, Very Satisfied)</a:t>
            </a:r>
            <a:endParaRPr/>
          </a:p>
        </p:txBody>
      </p:sp>
      <p:sp>
        <p:nvSpPr>
          <p:cNvPr id="442" name="Google Shape;4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Activity : Identify Ordinal Attributes</a:t>
            </a:r>
            <a:endParaRPr/>
          </a:p>
        </p:txBody>
      </p:sp>
      <p:sp>
        <p:nvSpPr>
          <p:cNvPr id="449" name="Google Shape;44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50" name="Google Shape;45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51" name="Google Shape;45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386" y="1854701"/>
            <a:ext cx="11116479" cy="314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Activity : Identify Ordinal Attributes</a:t>
            </a:r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459" name="Google Shape;4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036" y="1482572"/>
            <a:ext cx="9768460" cy="439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Numeric Attributes </a:t>
            </a:r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numeric attributes is quantitative – A measurable/countable quantity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two sub-types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Interval Scaled ( Integers)  ( countable 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Age in Years , Number of dependents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Ratio Scaled ( Float) (Measurable)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Weight , Height , Latitude , longitude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67" name="Google Shape;4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Discrete vs Continuous Attributes </a:t>
            </a:r>
            <a:endParaRPr/>
          </a:p>
        </p:txBody>
      </p:sp>
      <p:sp>
        <p:nvSpPr>
          <p:cNvPr id="473" name="Google Shape;473;p2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Machine Learning Algorithms often talk about attributes as discrete and continuous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Discrete Attributes :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Having finite or </a:t>
            </a:r>
            <a:r>
              <a:rPr lang="en-US" dirty="0" err="1"/>
              <a:t>Countably</a:t>
            </a:r>
            <a:r>
              <a:rPr lang="en-US" dirty="0"/>
              <a:t> </a:t>
            </a:r>
            <a:r>
              <a:rPr lang="en-US" dirty="0" smtClean="0"/>
              <a:t>finite </a:t>
            </a:r>
            <a:r>
              <a:rPr lang="en-US" dirty="0"/>
              <a:t>set of values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May or may not be represented as integers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Examples : IDs, Code , State , Country , Smoker ( Yes / No) , Gender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Continuous Attributes :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an attribute is not discrete , it is continuous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Examples : Height , Weight , Temperature , length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74" name="Google Shape;47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75" name="Google Shape;47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Attribute Types – Summary 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482" name="Google Shape;48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483" name="Google Shape;4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1925" y="1923060"/>
            <a:ext cx="8611055" cy="301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9" name="Google Shape;489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0" name="Google Shape;490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1" name="Google Shape;491;p2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2" name="Google Shape;492;p2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93" name="Google Shape;493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495" name="Google Shape;495;p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496" name="Google Shape;496;p2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97" name="Google Shape;497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00" name="Google Shape;500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1" name="Google Shape;501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2" name="Google Shape;502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>
                  <a:alpha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3" name="Google Shape;503;p2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04" name="Google Shape;504;p2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5" name="Google Shape;505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507" name="Google Shape;507;p2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08" name="Google Shape;508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28"/>
          <p:cNvSpPr txBox="1"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Mean , Median and Mode</a:t>
            </a:r>
            <a:endParaRPr/>
          </a:p>
        </p:txBody>
      </p:sp>
      <p:sp>
        <p:nvSpPr>
          <p:cNvPr id="511" name="Google Shape;511;p28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Measure of Central Tendency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3600"/>
              <a:buFont typeface="Trebuchet MS"/>
              <a:buNone/>
            </a:pPr>
            <a:r>
              <a:rPr lang="en-US" b="1">
                <a:solidFill>
                  <a:srgbClr val="31A36E"/>
                </a:solidFill>
              </a:rPr>
              <a:t>Measure of Central Tendency </a:t>
            </a:r>
            <a:endParaRPr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1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Measure of Central Tendency provides information about average or typical value of a dataset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are three basic measures of central tendency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Mean – The Average Value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Median – The Middle Value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Mode- The most frequent value 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518" name="Google Shape;51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9/12/2020</a:t>
            </a:r>
            <a:endParaRPr sz="9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9" name="Google Shape;519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29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3600"/>
              <a:buFont typeface="Trebuchet MS"/>
              <a:buNone/>
            </a:pPr>
            <a:r>
              <a:rPr lang="en-US" b="1">
                <a:solidFill>
                  <a:srgbClr val="31A36E"/>
                </a:solidFill>
              </a:rPr>
              <a:t>Curriculum</a:t>
            </a:r>
            <a:endParaRPr/>
          </a:p>
        </p:txBody>
      </p:sp>
      <p:sp>
        <p:nvSpPr>
          <p:cNvPr id="262" name="Google Shape;262;p3"/>
          <p:cNvSpPr txBox="1">
            <a:spLocks noGrp="1"/>
          </p:cNvSpPr>
          <p:nvPr>
            <p:ph type="body" idx="1"/>
          </p:nvPr>
        </p:nvSpPr>
        <p:spPr>
          <a:xfrm>
            <a:off x="677333" y="2413261"/>
            <a:ext cx="9901571" cy="267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Module 1 - Python and Data Science 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Module 2 - Exploratory Data Analysis (EDA) - Getting Exploratory Insights into Databases/Lakes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Module 3 - Supervised Learning  - Classifying and Predicting Business Labels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Module 4 - Unsupervised Learning - Cluster Analysis and Customer Relationship Management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Module 5 - Regression and Time Series Forecasting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Module 6 - Capstone Project</a:t>
            </a:r>
            <a:endParaRPr/>
          </a:p>
        </p:txBody>
      </p:sp>
      <p:sp>
        <p:nvSpPr>
          <p:cNvPr id="263" name="Google Shape;263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3"/>
          <p:cNvSpPr/>
          <p:nvPr/>
        </p:nvSpPr>
        <p:spPr>
          <a:xfrm>
            <a:off x="677334" y="1428716"/>
            <a:ext cx="89891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focus of our Data Science Certification will be on </a:t>
            </a:r>
            <a:r>
              <a:rPr lang="en-US" sz="1800" b="1" i="0" u="sng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theory as well as hands-on topics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 Curriculum is as follows: </a:t>
            </a:r>
            <a:endParaRPr/>
          </a:p>
        </p:txBody>
      </p:sp>
      <p:pic>
        <p:nvPicPr>
          <p:cNvPr id="265" name="Google Shape;2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3633" y="2055555"/>
            <a:ext cx="764485" cy="7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45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0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 </a:t>
            </a:r>
            <a:endParaRPr/>
          </a:p>
        </p:txBody>
      </p:sp>
      <p:pic>
        <p:nvPicPr>
          <p:cNvPr id="527" name="Google Shape;5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6906" y="1113184"/>
            <a:ext cx="7689893" cy="4344788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0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0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1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37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9025" y="1528762"/>
            <a:ext cx="85629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2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C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2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 </a:t>
            </a:r>
            <a:endParaRPr/>
          </a:p>
        </p:txBody>
      </p:sp>
      <p:sp>
        <p:nvSpPr>
          <p:cNvPr id="547" name="Google Shape;547;p32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2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5807" y="2469856"/>
            <a:ext cx="7965064" cy="191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3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Relating MCT to Attribute Types </a:t>
            </a:r>
            <a:endParaRPr/>
          </a:p>
        </p:txBody>
      </p:sp>
      <p:pic>
        <p:nvPicPr>
          <p:cNvPr id="557" name="Google Shape;55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0300" y="1927002"/>
            <a:ext cx="6398646" cy="300399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3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3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3"/>
          <p:cNvSpPr/>
          <p:nvPr/>
        </p:nvSpPr>
        <p:spPr>
          <a:xfrm>
            <a:off x="9482847" y="609600"/>
            <a:ext cx="2013557" cy="100633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 is Sensitive to Outliers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4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</a:rPr>
              <a:t>Relationship Between Mean , Median and Mode 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4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6360" y="1797050"/>
            <a:ext cx="81819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26C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5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Skewness</a:t>
            </a:r>
            <a:endParaRPr/>
          </a:p>
        </p:txBody>
      </p:sp>
      <p:pic>
        <p:nvPicPr>
          <p:cNvPr id="578" name="Google Shape;578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55918" y="2519047"/>
            <a:ext cx="7916103" cy="370077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5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5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" name="Google Shape;58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2921" y="718679"/>
            <a:ext cx="80391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7" name="Google Shape;587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8" name="Google Shape;588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89" name="Google Shape;589;p3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90" name="Google Shape;590;p3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91" name="Google Shape;591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593" name="Google Shape;593;p3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594" name="Google Shape;594;p3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95" name="Google Shape;595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98" name="Google Shape;598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99" name="Google Shape;599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0" name="Google Shape;600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>
                  <a:alpha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01" name="Google Shape;601;p3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602" name="Google Shape;602;p3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03" name="Google Shape;603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605" name="Google Shape;605;p3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6" name="Google Shape;606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6"/>
          <p:cNvSpPr txBox="1"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Range , Variance , Standard Deviation &amp; Interquartile Range </a:t>
            </a:r>
            <a:endParaRPr/>
          </a:p>
        </p:txBody>
      </p:sp>
      <p:sp>
        <p:nvSpPr>
          <p:cNvPr id="609" name="Google Shape;609;p36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Measuring Dispersion</a:t>
            </a:r>
            <a:endParaRPr/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36</a:t>
            </a:fld>
            <a:endParaRPr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3600"/>
              <a:buFont typeface="Trebuchet MS"/>
              <a:buNone/>
            </a:pPr>
            <a:r>
              <a:rPr lang="en-US" b="1">
                <a:solidFill>
                  <a:srgbClr val="31A36E"/>
                </a:solidFill>
              </a:rPr>
              <a:t>Measure of Dispersion </a:t>
            </a:r>
            <a:endParaRPr/>
          </a:p>
        </p:txBody>
      </p:sp>
      <p:sp>
        <p:nvSpPr>
          <p:cNvPr id="616" name="Google Shape;616;p37"/>
          <p:cNvSpPr txBox="1">
            <a:spLocks noGrp="1"/>
          </p:cNvSpPr>
          <p:nvPr>
            <p:ph type="body" idx="1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Measure of Dispersion helps in knowing the spread of data around a central measure ( for example mean 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These measure show how the distribution is spread or squeezed.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Measures of Dispersion include: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Range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Variance / Standard Deviation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Interquartile Range ( IQR)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617" name="Google Shape;617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9/12/2020</a:t>
            </a:r>
            <a:endParaRPr sz="9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8" name="Google Shape;618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37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3B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8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Range </a:t>
            </a:r>
            <a:endParaRPr/>
          </a:p>
        </p:txBody>
      </p:sp>
      <p:pic>
        <p:nvPicPr>
          <p:cNvPr id="626" name="Google Shape;62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720" y="2074363"/>
            <a:ext cx="7828494" cy="2896542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8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8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4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9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Range </a:t>
            </a:r>
            <a:endParaRPr/>
          </a:p>
        </p:txBody>
      </p:sp>
      <p:pic>
        <p:nvPicPr>
          <p:cNvPr id="636" name="Google Shape;63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8591" y="1801584"/>
            <a:ext cx="7796005" cy="325483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9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9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4"/>
          <p:cNvSpPr txBox="1"/>
          <p:nvPr/>
        </p:nvSpPr>
        <p:spPr>
          <a:xfrm>
            <a:off x="1021976" y="1635517"/>
            <a:ext cx="10363200" cy="6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MODULE 2 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rebuchet MS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 </a:t>
            </a:r>
            <a:endParaRPr/>
          </a:p>
        </p:txBody>
      </p:sp>
      <p:cxnSp>
        <p:nvCxnSpPr>
          <p:cNvPr id="273" name="Google Shape;273;p4"/>
          <p:cNvCxnSpPr/>
          <p:nvPr/>
        </p:nvCxnSpPr>
        <p:spPr>
          <a:xfrm>
            <a:off x="1021976" y="2810435"/>
            <a:ext cx="10255624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p4"/>
          <p:cNvSpPr txBox="1"/>
          <p:nvPr/>
        </p:nvSpPr>
        <p:spPr>
          <a:xfrm>
            <a:off x="1141245" y="2985029"/>
            <a:ext cx="37503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INSTRUCTOR :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Hassan Ahmed			</a:t>
            </a:r>
            <a:endParaRPr dirty="0"/>
          </a:p>
        </p:txBody>
      </p:sp>
      <p:sp>
        <p:nvSpPr>
          <p:cNvPr id="275" name="Google Shape;275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8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0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Variance </a:t>
            </a:r>
            <a:endParaRPr/>
          </a:p>
        </p:txBody>
      </p:sp>
      <p:pic>
        <p:nvPicPr>
          <p:cNvPr id="646" name="Google Shape;64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8810" y="1809750"/>
            <a:ext cx="7637989" cy="305519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0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40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38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 Deviation </a:t>
            </a:r>
            <a:endParaRPr/>
          </a:p>
        </p:txBody>
      </p:sp>
      <p:pic>
        <p:nvPicPr>
          <p:cNvPr id="656" name="Google Shape;65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8886" y="2438400"/>
            <a:ext cx="7757913" cy="1842503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1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1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2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2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Calculating Standard Deviation</a:t>
            </a:r>
            <a:endParaRPr/>
          </a:p>
        </p:txBody>
      </p:sp>
      <p:pic>
        <p:nvPicPr>
          <p:cNvPr id="666" name="Google Shape;66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6495" y="963506"/>
            <a:ext cx="6169024" cy="4930987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42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2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3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676" name="Google Shape;67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9651" y="1826182"/>
            <a:ext cx="8505132" cy="320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43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3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4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33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4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686" name="Google Shape;68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9657" y="961812"/>
            <a:ext cx="6686084" cy="493098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4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4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5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</a:rPr>
              <a:t>Quartiles </a:t>
            </a:r>
            <a:endParaRPr/>
          </a:p>
        </p:txBody>
      </p:sp>
      <p:pic>
        <p:nvPicPr>
          <p:cNvPr id="695" name="Google Shape;695;p45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1952252"/>
            <a:ext cx="7188199" cy="1813239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5"/>
          <p:cNvSpPr txBox="1">
            <a:spLocks noGrp="1"/>
          </p:cNvSpPr>
          <p:nvPr>
            <p:ph type="dt" idx="10"/>
          </p:nvPr>
        </p:nvSpPr>
        <p:spPr>
          <a:xfrm>
            <a:off x="241738" y="6356350"/>
            <a:ext cx="16553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9/12/2020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97" name="Google Shape;697;p45"/>
          <p:cNvSpPr txBox="1">
            <a:spLocks noGrp="1"/>
          </p:cNvSpPr>
          <p:nvPr>
            <p:ph type="sldNum" idx="12"/>
          </p:nvPr>
        </p:nvSpPr>
        <p:spPr>
          <a:xfrm>
            <a:off x="9884978" y="6356350"/>
            <a:ext cx="14688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45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4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6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Quartiles </a:t>
            </a:r>
            <a:endParaRPr/>
          </a:p>
        </p:txBody>
      </p:sp>
      <p:pic>
        <p:nvPicPr>
          <p:cNvPr id="705" name="Google Shape;705;p46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2058" y="1236600"/>
            <a:ext cx="7188199" cy="4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46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6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7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48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47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Quartiles </a:t>
            </a:r>
            <a:endParaRPr/>
          </a:p>
        </p:txBody>
      </p:sp>
      <p:pic>
        <p:nvPicPr>
          <p:cNvPr id="715" name="Google Shape;715;p47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5311" y="975064"/>
            <a:ext cx="6754777" cy="4930987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47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47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40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8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Interquartile Range </a:t>
            </a:r>
            <a:endParaRPr/>
          </a:p>
        </p:txBody>
      </p:sp>
      <p:pic>
        <p:nvPicPr>
          <p:cNvPr id="725" name="Google Shape;72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050" y="781373"/>
            <a:ext cx="7159473" cy="585287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8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48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Box Plot – Five Number Summary </a:t>
            </a:r>
            <a:endParaRPr/>
          </a:p>
        </p:txBody>
      </p:sp>
      <p:sp>
        <p:nvSpPr>
          <p:cNvPr id="733" name="Google Shape;73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9/12/2020</a:t>
            </a:r>
            <a:endParaRPr sz="1200"/>
          </a:p>
        </p:txBody>
      </p:sp>
      <p:sp>
        <p:nvSpPr>
          <p:cNvPr id="734" name="Google Shape;73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49</a:t>
            </a:fld>
            <a:endParaRPr sz="1200"/>
          </a:p>
        </p:txBody>
      </p:sp>
      <p:grpSp>
        <p:nvGrpSpPr>
          <p:cNvPr id="735" name="Google Shape;735;p49"/>
          <p:cNvGrpSpPr/>
          <p:nvPr/>
        </p:nvGrpSpPr>
        <p:grpSpPr>
          <a:xfrm>
            <a:off x="1402587" y="1825625"/>
            <a:ext cx="9386824" cy="4351337"/>
            <a:chOff x="564387" y="0"/>
            <a:chExt cx="9386824" cy="4351337"/>
          </a:xfrm>
        </p:grpSpPr>
        <p:sp>
          <p:nvSpPr>
            <p:cNvPr id="736" name="Google Shape;736;p49"/>
            <p:cNvSpPr/>
            <p:nvPr/>
          </p:nvSpPr>
          <p:spPr>
            <a:xfrm>
              <a:off x="564387" y="0"/>
              <a:ext cx="1510523" cy="146999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64387" y="1652086"/>
              <a:ext cx="4315781" cy="62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 txBox="1"/>
            <p:nvPr/>
          </p:nvSpPr>
          <p:spPr>
            <a:xfrm>
              <a:off x="564387" y="1652086"/>
              <a:ext cx="4315781" cy="62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Also known as Box and Whisker Plot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564387" y="2366777"/>
              <a:ext cx="4315781" cy="1984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5635430" y="0"/>
              <a:ext cx="1510523" cy="146999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635430" y="1652086"/>
              <a:ext cx="4315781" cy="62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 txBox="1"/>
            <p:nvPr/>
          </p:nvSpPr>
          <p:spPr>
            <a:xfrm>
              <a:off x="5635430" y="1652086"/>
              <a:ext cx="4315781" cy="62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shows the blow 5 statistics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5635430" y="2366777"/>
              <a:ext cx="4315781" cy="1984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9"/>
            <p:cNvSpPr txBox="1"/>
            <p:nvPr/>
          </p:nvSpPr>
          <p:spPr>
            <a:xfrm>
              <a:off x="5635430" y="2366777"/>
              <a:ext cx="4315781" cy="1984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Lowest Value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Highest Value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Q1 – First Quartile ( 25 % lies below Q1)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Q2 – Median ( 50% data lies below it and 50 % data lies above it.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Q3 – Third Quartile ( 75% data lies below it and 25 % data lies above it)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31A36E"/>
                </a:solidFill>
                <a:latin typeface="Verdana"/>
                <a:ea typeface="Verdana"/>
                <a:cs typeface="Verdana"/>
                <a:sym typeface="Verdana"/>
              </a:rPr>
              <a:t>Instructor Profile – Module </a:t>
            </a:r>
            <a:r>
              <a:rPr lang="en-US" b="1" dirty="0">
                <a:solidFill>
                  <a:srgbClr val="31A36E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dirty="0"/>
          </a:p>
        </p:txBody>
      </p:sp>
      <p:sp>
        <p:nvSpPr>
          <p:cNvPr id="376" name="Google Shape;376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2400"/>
              <a:buChar char="•"/>
            </a:pPr>
            <a:r>
              <a:rPr lang="en-US" sz="2400" b="1" dirty="0">
                <a:solidFill>
                  <a:srgbClr val="31A36E"/>
                </a:solidFill>
                <a:latin typeface="Verdana"/>
                <a:ea typeface="Verdana"/>
                <a:cs typeface="Verdana"/>
                <a:sym typeface="Verdana"/>
              </a:rPr>
              <a:t>Name: 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Hassan Ahmed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2400"/>
              <a:buChar char="•"/>
            </a:pPr>
            <a:endParaRPr lang="en-US" sz="2400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2400"/>
              <a:buChar char="•"/>
            </a:pPr>
            <a:r>
              <a:rPr lang="en-US" sz="2400" b="1" dirty="0" smtClean="0">
                <a:solidFill>
                  <a:srgbClr val="31A36E"/>
                </a:solidFill>
                <a:latin typeface="Verdana"/>
                <a:ea typeface="Verdana"/>
                <a:cs typeface="Verdana"/>
                <a:sym typeface="Verdana"/>
              </a:rPr>
              <a:t>BE: 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NED UET</a:t>
            </a:r>
            <a:endParaRPr lang="en-US" dirty="0">
              <a:ea typeface="Verdan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2400"/>
              <a:buChar char="•"/>
            </a:pPr>
            <a:endParaRPr lang="en-US" sz="2400" b="1" dirty="0" smtClean="0">
              <a:solidFill>
                <a:srgbClr val="31A36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2400"/>
              <a:buChar char="•"/>
            </a:pPr>
            <a:r>
              <a:rPr lang="en-US" sz="2400" b="1" dirty="0" smtClean="0">
                <a:solidFill>
                  <a:srgbClr val="31A36E"/>
                </a:solidFill>
                <a:latin typeface="Verdana"/>
                <a:ea typeface="Verdana"/>
                <a:cs typeface="Verdana"/>
                <a:sym typeface="Verdana"/>
              </a:rPr>
              <a:t>Professional Experience: 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AI Engineer at Afiniti</a:t>
            </a:r>
            <a:endParaRPr sz="2400" dirty="0">
              <a:latin typeface="Verdana"/>
              <a:ea typeface="Verdana"/>
              <a:cs typeface="Verdan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A36E"/>
              </a:buClr>
              <a:buSzPts val="2400"/>
              <a:buChar char="•"/>
            </a:pPr>
            <a:endParaRPr lang="en-US" sz="2400" b="1" dirty="0" smtClean="0">
              <a:solidFill>
                <a:srgbClr val="31A36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A36E"/>
              </a:buClr>
              <a:buSzPts val="2400"/>
              <a:buChar char="•"/>
            </a:pPr>
            <a:r>
              <a:rPr lang="en-US" sz="2400" b="1" dirty="0" smtClean="0">
                <a:solidFill>
                  <a:srgbClr val="31A36E"/>
                </a:solidFill>
                <a:latin typeface="Verdana"/>
                <a:ea typeface="Verdana"/>
                <a:cs typeface="Verdana"/>
                <a:sym typeface="Verdana"/>
              </a:rPr>
              <a:t>Email</a:t>
            </a:r>
            <a:r>
              <a:rPr lang="en-US" sz="2400" b="1" dirty="0">
                <a:solidFill>
                  <a:srgbClr val="31A36E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hassanahmed8725@gmail.com</a:t>
            </a:r>
            <a:endParaRPr dirty="0"/>
          </a:p>
          <a:p>
            <a:pPr marL="228600" indent="-228600">
              <a:buClr>
                <a:srgbClr val="31A36E"/>
              </a:buClr>
              <a:buSzPts val="2400"/>
            </a:pPr>
            <a:endParaRPr lang="en-US" sz="2400" b="1" dirty="0" smtClean="0">
              <a:solidFill>
                <a:srgbClr val="31A36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indent="-228600">
              <a:buClr>
                <a:srgbClr val="31A36E"/>
              </a:buClr>
              <a:buSzPts val="2400"/>
            </a:pPr>
            <a:r>
              <a:rPr lang="en-US" sz="2400" b="1" dirty="0" smtClean="0">
                <a:solidFill>
                  <a:srgbClr val="31A36E"/>
                </a:solidFill>
                <a:latin typeface="Verdana"/>
                <a:ea typeface="Verdana"/>
                <a:cs typeface="Verdana"/>
                <a:sym typeface="Verdana"/>
              </a:rPr>
              <a:t>LinkedIn: </a:t>
            </a:r>
            <a:r>
              <a:rPr lang="en-US" sz="2400" u="sng" dirty="0">
                <a:hlinkClick r:id="rId3"/>
              </a:rPr>
              <a:t>https://www.linkedin.com/in/hassan-ahmed-554819148</a:t>
            </a:r>
            <a:r>
              <a:rPr lang="en-US" sz="2400" u="sng" dirty="0" smtClean="0">
                <a:hlinkClick r:id="rId3"/>
              </a:rPr>
              <a:t>/</a:t>
            </a:r>
            <a:endParaRPr lang="en-US" sz="2400" dirty="0"/>
          </a:p>
        </p:txBody>
      </p:sp>
      <p:sp>
        <p:nvSpPr>
          <p:cNvPr id="377" name="Google Shape;37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6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41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0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Box Plot</a:t>
            </a:r>
            <a:endParaRPr/>
          </a:p>
        </p:txBody>
      </p:sp>
      <p:pic>
        <p:nvPicPr>
          <p:cNvPr id="752" name="Google Shape;752;p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1684167"/>
            <a:ext cx="7188199" cy="34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0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0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1"/>
          <p:cNvSpPr txBox="1">
            <a:spLocks noGrp="1"/>
          </p:cNvSpPr>
          <p:nvPr>
            <p:ph type="title"/>
          </p:nvPr>
        </p:nvSpPr>
        <p:spPr>
          <a:xfrm>
            <a:off x="2547357" y="1462406"/>
            <a:ext cx="65262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 : Draw the Box Plot </a:t>
            </a:r>
            <a:endParaRPr/>
          </a:p>
        </p:txBody>
      </p:sp>
      <p:sp>
        <p:nvSpPr>
          <p:cNvPr id="760" name="Google Shape;76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761" name="Google Shape;761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pic>
        <p:nvPicPr>
          <p:cNvPr id="762" name="Google Shape;76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7357" y="2787969"/>
            <a:ext cx="6675253" cy="89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2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46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2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Box Plot </a:t>
            </a:r>
            <a:endParaRPr/>
          </a:p>
        </p:txBody>
      </p:sp>
      <p:pic>
        <p:nvPicPr>
          <p:cNvPr id="770" name="Google Shape;770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05551" y="587123"/>
            <a:ext cx="5871141" cy="5963197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52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9/12/2020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2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4000"/>
              <a:buFont typeface="Trebuchet MS"/>
              <a:buNone/>
            </a:pPr>
            <a:r>
              <a:rPr lang="en-US" b="1">
                <a:solidFill>
                  <a:srgbClr val="31A36E"/>
                </a:solidFill>
              </a:rPr>
              <a:t>Know Your Data</a:t>
            </a:r>
            <a:endParaRPr/>
          </a:p>
        </p:txBody>
      </p:sp>
      <p:sp>
        <p:nvSpPr>
          <p:cNvPr id="778" name="Google Shape;778;p5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31A36E"/>
                </a:solidFill>
              </a:rPr>
              <a:t>Python Commands</a:t>
            </a:r>
            <a:endParaRPr/>
          </a:p>
        </p:txBody>
      </p:sp>
      <p:sp>
        <p:nvSpPr>
          <p:cNvPr id="779" name="Google Shape;779;p5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9/12/2020</a:t>
            </a:r>
            <a:endParaRPr sz="9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0" name="Google Shape;780;p5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53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4"/>
          <p:cNvSpPr txBox="1">
            <a:spLocks noGrp="1"/>
          </p:cNvSpPr>
          <p:nvPr>
            <p:ph type="title"/>
          </p:nvPr>
        </p:nvSpPr>
        <p:spPr>
          <a:xfrm>
            <a:off x="556591" y="418133"/>
            <a:ext cx="103996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Pandas Commands  - Data Description </a:t>
            </a:r>
            <a:endParaRPr/>
          </a:p>
        </p:txBody>
      </p:sp>
      <p:graphicFrame>
        <p:nvGraphicFramePr>
          <p:cNvPr id="786" name="Google Shape;786;p54"/>
          <p:cNvGraphicFramePr/>
          <p:nvPr/>
        </p:nvGraphicFramePr>
        <p:xfrm>
          <a:off x="556591" y="1979266"/>
          <a:ext cx="10681275" cy="3598490"/>
        </p:xfrm>
        <a:graphic>
          <a:graphicData uri="http://schemas.openxmlformats.org/drawingml/2006/table">
            <a:tbl>
              <a:tblPr firstRow="1">
                <a:noFill/>
                <a:tableStyleId>{583297BE-568A-4D56-9EF2-325503FF592C}</a:tableStyleId>
              </a:tblPr>
              <a:tblGrid>
                <a:gridCol w="1298725"/>
                <a:gridCol w="6898375"/>
                <a:gridCol w="2484175"/>
              </a:tblGrid>
              <a:tr h="369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Command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Syntax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69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shape()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the number of records  and dimensions in a data set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df. shape()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69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head()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Displays the top five rows in a dataset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df.head()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69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tail()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Displays the last five rows in a dataset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df.tail()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69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Displays the column names in a dataframe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df.columns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69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info()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Displays general information about a dataframe  including data types , number of records , number of columns with respect to data type etc.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df.info()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69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describe()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shows MCT and Dispersion statistics regarding numeric attributes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df.describe()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69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69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787" name="Google Shape;787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788" name="Google Shape;78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55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4" name="Google Shape;794;p55"/>
          <p:cNvSpPr txBox="1"/>
          <p:nvPr/>
        </p:nvSpPr>
        <p:spPr>
          <a:xfrm>
            <a:off x="974034" y="2179442"/>
            <a:ext cx="10243931" cy="6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rebuchet MS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Hands on  - Telecom Churn Data</a:t>
            </a:r>
            <a:r>
              <a:rPr lang="en-US" sz="3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set</a:t>
            </a:r>
            <a:endParaRPr sz="30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95" name="Google Shape;795;p55"/>
          <p:cNvCxnSpPr/>
          <p:nvPr/>
        </p:nvCxnSpPr>
        <p:spPr>
          <a:xfrm>
            <a:off x="1021976" y="2810435"/>
            <a:ext cx="10255624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6" name="Google Shape;796;p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9/12/2020</a:t>
            </a:r>
            <a:endParaRPr sz="9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7" name="Google Shape;797;p55"/>
          <p:cNvSpPr/>
          <p:nvPr/>
        </p:nvSpPr>
        <p:spPr>
          <a:xfrm>
            <a:off x="1021976" y="3059668"/>
            <a:ext cx="2081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DATA 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"/>
          <p:cNvSpPr txBox="1">
            <a:spLocks noGrp="1"/>
          </p:cNvSpPr>
          <p:nvPr>
            <p:ph type="title"/>
          </p:nvPr>
        </p:nvSpPr>
        <p:spPr>
          <a:xfrm>
            <a:off x="677334" y="993913"/>
            <a:ext cx="9076266" cy="81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3959"/>
              <a:buFont typeface="Trebuchet MS"/>
              <a:buNone/>
            </a:pPr>
            <a:r>
              <a:rPr lang="en-US" sz="3959" b="1">
                <a:solidFill>
                  <a:srgbClr val="31A36E"/>
                </a:solidFill>
              </a:rPr>
              <a:t>Module 2 </a:t>
            </a:r>
            <a:r>
              <a:rPr lang="en-US" sz="3240" b="1">
                <a:solidFill>
                  <a:srgbClr val="31A36E"/>
                </a:solidFill>
              </a:rPr>
              <a:t>- Exploratory Data Analysis (EDA)</a:t>
            </a:r>
            <a:endParaRPr/>
          </a:p>
        </p:txBody>
      </p:sp>
      <p:sp>
        <p:nvSpPr>
          <p:cNvPr id="290" name="Google Shape;290;p6"/>
          <p:cNvSpPr txBox="1">
            <a:spLocks noGrp="1"/>
          </p:cNvSpPr>
          <p:nvPr>
            <p:ph type="body" idx="1"/>
          </p:nvPr>
        </p:nvSpPr>
        <p:spPr>
          <a:xfrm>
            <a:off x="1065315" y="2792287"/>
            <a:ext cx="9901571" cy="272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</a:rPr>
              <a:t>Know Your Data - Descriptive Statistics (L1)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</a:rPr>
              <a:t>Missing Value Analysis (L2)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</a:rPr>
              <a:t>Handling Data Quality Problems (L3)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</a:rPr>
              <a:t>Feature Selection Technique ( L4 and L5)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</a:rPr>
              <a:t>Data Wrangling (L6 and L7)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chemeClr val="dk1"/>
                </a:solidFill>
              </a:rPr>
              <a:t>Performance Metrics for Machine Learning ( L8 Optional)</a:t>
            </a:r>
            <a:endParaRPr/>
          </a:p>
        </p:txBody>
      </p:sp>
      <p:sp>
        <p:nvSpPr>
          <p:cNvPr id="291" name="Google Shape;291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677334" y="1775830"/>
            <a:ext cx="8596668" cy="81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3509"/>
              <a:buFont typeface="Trebuchet MS"/>
              <a:buNone/>
            </a:pPr>
            <a:r>
              <a:rPr lang="en-US" sz="3509" b="1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Contents:</a:t>
            </a:r>
            <a:endParaRPr/>
          </a:p>
        </p:txBody>
      </p:sp>
      <p:sp>
        <p:nvSpPr>
          <p:cNvPr id="293" name="Google Shape;293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"/>
          <p:cNvSpPr txBox="1">
            <a:spLocks noGrp="1"/>
          </p:cNvSpPr>
          <p:nvPr>
            <p:ph type="title"/>
          </p:nvPr>
        </p:nvSpPr>
        <p:spPr>
          <a:xfrm>
            <a:off x="1597856" y="322922"/>
            <a:ext cx="8151056" cy="84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What is Exploratory Data Analysis ?</a:t>
            </a:r>
            <a:endParaRPr/>
          </a:p>
        </p:txBody>
      </p:sp>
      <p:pic>
        <p:nvPicPr>
          <p:cNvPr id="300" name="Google Shape;3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2543" y="1490894"/>
            <a:ext cx="6161026" cy="430358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302" name="Google Shape;302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Exploratory Data Analysis </a:t>
            </a:r>
            <a:endParaRPr/>
          </a:p>
        </p:txBody>
      </p:sp>
      <p:sp>
        <p:nvSpPr>
          <p:cNvPr id="308" name="Google Shape;308;p8"/>
          <p:cNvSpPr txBox="1">
            <a:spLocks noGrp="1"/>
          </p:cNvSpPr>
          <p:nvPr>
            <p:ph type="body" idx="1"/>
          </p:nvPr>
        </p:nvSpPr>
        <p:spPr>
          <a:xfrm>
            <a:off x="677334" y="178076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Definition ( Wikipedia)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In statistics, </a:t>
            </a:r>
            <a:r>
              <a:rPr lang="en-US" b="1"/>
              <a:t>exploratory data analysis</a:t>
            </a:r>
            <a:r>
              <a:rPr lang="en-US"/>
              <a:t> (</a:t>
            </a:r>
            <a:r>
              <a:rPr lang="en-US" b="1"/>
              <a:t>EDA</a:t>
            </a:r>
            <a:r>
              <a:rPr lang="en-US"/>
              <a:t>) is an approach to analyzing data sets to summarize their main characteristics, often with visual and statistical methods.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It encompasses: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Data Description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Identifying Missing &amp; Incorrect Values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Outlier Analysis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Exploratory Data Analysis is followed by Pre-Processing</a:t>
            </a:r>
            <a:endParaRPr/>
          </a:p>
        </p:txBody>
      </p:sp>
      <p:sp>
        <p:nvSpPr>
          <p:cNvPr id="309" name="Google Shape;30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310" name="Google Shape;31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Pre-processing</a:t>
            </a:r>
            <a:endParaRPr/>
          </a:p>
        </p:txBody>
      </p:sp>
      <p:sp>
        <p:nvSpPr>
          <p:cNvPr id="316" name="Google Shape;316;p9"/>
          <p:cNvSpPr txBox="1">
            <a:spLocks noGrp="1"/>
          </p:cNvSpPr>
          <p:nvPr>
            <p:ph type="body" idx="1"/>
          </p:nvPr>
        </p:nvSpPr>
        <p:spPr>
          <a:xfrm>
            <a:off x="677334" y="166822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Pre-processing is aimed at addressing the issues found in EDA Phase 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Includes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Handling Missing Data / Values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Handling Outliers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Feature Selection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Feature Encoding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Feature Normalization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Train-Test Split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  <p:sp>
        <p:nvSpPr>
          <p:cNvPr id="317" name="Google Shape;317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9/12/2020</a:t>
            </a:r>
            <a:endParaRPr/>
          </a:p>
        </p:txBody>
      </p:sp>
      <p:sp>
        <p:nvSpPr>
          <p:cNvPr id="318" name="Google Shape;31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acet">
  <a:themeElements>
    <a:clrScheme name="Custom 8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acet">
  <a:themeElements>
    <a:clrScheme name="Custom 8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1387</Words>
  <Application>Microsoft Office PowerPoint</Application>
  <PresentationFormat>Widescreen</PresentationFormat>
  <Paragraphs>318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Candara</vt:lpstr>
      <vt:lpstr>Verdana</vt:lpstr>
      <vt:lpstr>Noto Sans Symbols</vt:lpstr>
      <vt:lpstr>Calibri</vt:lpstr>
      <vt:lpstr>Trebuchet MS</vt:lpstr>
      <vt:lpstr>Arial</vt:lpstr>
      <vt:lpstr>Office Theme</vt:lpstr>
      <vt:lpstr>2_Facet</vt:lpstr>
      <vt:lpstr>2_Facet</vt:lpstr>
      <vt:lpstr>PowerPoint Presentation</vt:lpstr>
      <vt:lpstr>PowerPoint Presentation</vt:lpstr>
      <vt:lpstr>Curriculum</vt:lpstr>
      <vt:lpstr>PowerPoint Presentation</vt:lpstr>
      <vt:lpstr>Instructor Profile – Module 2</vt:lpstr>
      <vt:lpstr>Module 2 - Exploratory Data Analysis (EDA)</vt:lpstr>
      <vt:lpstr>What is Exploratory Data Analysis ?</vt:lpstr>
      <vt:lpstr>Exploratory Data Analysis </vt:lpstr>
      <vt:lpstr>Data Pre-processing</vt:lpstr>
      <vt:lpstr>PowerPoint Presentation</vt:lpstr>
      <vt:lpstr>Data Description – Know Your Data </vt:lpstr>
      <vt:lpstr>Attribute Types </vt:lpstr>
      <vt:lpstr>Attribute Types </vt:lpstr>
      <vt:lpstr>Nominal Attributes</vt:lpstr>
      <vt:lpstr>Nominal Attributes </vt:lpstr>
      <vt:lpstr>ACTIVITY  : Identify Nominal Attributes </vt:lpstr>
      <vt:lpstr>ACTIVITY  : Identify Nominal Attributes </vt:lpstr>
      <vt:lpstr>Binary Attributes </vt:lpstr>
      <vt:lpstr>Types of Binary Attributes</vt:lpstr>
      <vt:lpstr>Activity : Identify Binary Attributes </vt:lpstr>
      <vt:lpstr>Activity : Identify Binary Attributes </vt:lpstr>
      <vt:lpstr>Ordinal Attributes </vt:lpstr>
      <vt:lpstr>Activity : Identify Ordinal Attributes</vt:lpstr>
      <vt:lpstr>Activity : Identify Ordinal Attributes</vt:lpstr>
      <vt:lpstr>Numeric Attributes </vt:lpstr>
      <vt:lpstr>Discrete vs Continuous Attributes </vt:lpstr>
      <vt:lpstr>Attribute Types – Summary </vt:lpstr>
      <vt:lpstr>Measure of Central Tendency</vt:lpstr>
      <vt:lpstr>Measure of Central Tendency </vt:lpstr>
      <vt:lpstr>Mean </vt:lpstr>
      <vt:lpstr>Median</vt:lpstr>
      <vt:lpstr>Mode </vt:lpstr>
      <vt:lpstr>Relating MCT to Attribute Types </vt:lpstr>
      <vt:lpstr>Relationship Between Mean , Median and Mode </vt:lpstr>
      <vt:lpstr>Skewness</vt:lpstr>
      <vt:lpstr>Measuring Dispersion</vt:lpstr>
      <vt:lpstr>Measure of Dispersion </vt:lpstr>
      <vt:lpstr>Range </vt:lpstr>
      <vt:lpstr>Range </vt:lpstr>
      <vt:lpstr>Variance </vt:lpstr>
      <vt:lpstr>Standard Deviation </vt:lpstr>
      <vt:lpstr>Calculating Standard Deviation</vt:lpstr>
      <vt:lpstr>Normal Distribution</vt:lpstr>
      <vt:lpstr>Normal Distribution</vt:lpstr>
      <vt:lpstr>Quartiles </vt:lpstr>
      <vt:lpstr>Quartiles </vt:lpstr>
      <vt:lpstr>Quartiles </vt:lpstr>
      <vt:lpstr>Interquartile Range </vt:lpstr>
      <vt:lpstr>Box Plot – Five Number Summary </vt:lpstr>
      <vt:lpstr>Box Plot</vt:lpstr>
      <vt:lpstr>Activity : Draw the Box Plot </vt:lpstr>
      <vt:lpstr>Box Plot </vt:lpstr>
      <vt:lpstr>Know Your Data</vt:lpstr>
      <vt:lpstr>Pandas Commands  - Data Description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Ali / Ph.D Scholar @ City Campus</dc:creator>
  <cp:lastModifiedBy>Ahmed, Hassan</cp:lastModifiedBy>
  <cp:revision>7</cp:revision>
  <dcterms:created xsi:type="dcterms:W3CDTF">2019-11-01T05:32:24Z</dcterms:created>
  <dcterms:modified xsi:type="dcterms:W3CDTF">2021-08-21T08:04:12Z</dcterms:modified>
</cp:coreProperties>
</file>