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2" r:id="rId4"/>
    <p:sldMasterId id="2147483769" r:id="rId5"/>
  </p:sldMasterIdLst>
  <p:notesMasterIdLst>
    <p:notesMasterId r:id="rId30"/>
  </p:notesMasterIdLst>
  <p:sldIdLst>
    <p:sldId id="650" r:id="rId6"/>
    <p:sldId id="661" r:id="rId7"/>
    <p:sldId id="256" r:id="rId8"/>
    <p:sldId id="697" r:id="rId9"/>
    <p:sldId id="698" r:id="rId10"/>
    <p:sldId id="700" r:id="rId11"/>
    <p:sldId id="699" r:id="rId12"/>
    <p:sldId id="701" r:id="rId13"/>
    <p:sldId id="702" r:id="rId14"/>
    <p:sldId id="703" r:id="rId15"/>
    <p:sldId id="696" r:id="rId16"/>
    <p:sldId id="705" r:id="rId17"/>
    <p:sldId id="706" r:id="rId18"/>
    <p:sldId id="704" r:id="rId19"/>
    <p:sldId id="707" r:id="rId20"/>
    <p:sldId id="708" r:id="rId21"/>
    <p:sldId id="709" r:id="rId22"/>
    <p:sldId id="710" r:id="rId23"/>
    <p:sldId id="711" r:id="rId24"/>
    <p:sldId id="712" r:id="rId25"/>
    <p:sldId id="714" r:id="rId26"/>
    <p:sldId id="713" r:id="rId27"/>
    <p:sldId id="715" r:id="rId28"/>
    <p:sldId id="717" r:id="rId2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ghan McDonough" initials="MM" lastIdx="18" clrIdx="0">
    <p:extLst>
      <p:ext uri="{19B8F6BF-5375-455C-9EA6-DF929625EA0E}">
        <p15:presenceInfo xmlns:p15="http://schemas.microsoft.com/office/powerpoint/2012/main" userId="S::meghan.mcdonough@teneo.com::664cc3b1-f252-4890-a3f0-d379ae1e3eeb" providerId="AD"/>
      </p:ext>
    </p:extLst>
  </p:cmAuthor>
  <p:cmAuthor id="2" name="KQ" initials="K" lastIdx="17" clrIdx="1">
    <p:extLst>
      <p:ext uri="{19B8F6BF-5375-455C-9EA6-DF929625EA0E}">
        <p15:presenceInfo xmlns:p15="http://schemas.microsoft.com/office/powerpoint/2012/main" userId="KQ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A36E"/>
    <a:srgbClr val="E3C322"/>
    <a:srgbClr val="001937"/>
    <a:srgbClr val="DBDBDB"/>
    <a:srgbClr val="203868"/>
    <a:srgbClr val="59590D"/>
    <a:srgbClr val="E3E3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05" autoAdjust="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56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E1FA2189-F23A-4050-A20E-B903A88C7360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8CC16F7C-1E11-4504-B919-6A0087DD9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26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16F7C-1E11-4504-B919-6A0087DD9F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38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16F7C-1E11-4504-B919-6A0087DD9F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3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D28D-87B1-4FB4-AE07-CF8019F4738A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681F8-AD22-488C-BC1A-7143CAF9B810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9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D1BA-00F3-499C-B4CF-A7C0ED48C18B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3357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8351-7698-487F-B998-3A83AC6FB88A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58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46CB-EF4E-49D5-8431-1F081B78AEE7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0619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2E2F-94A7-44CD-96BD-29EEDA56314C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08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A36B-BD1C-4B45-A017-8E284BD78412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84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CAED-3769-4722-95B2-21E25C608BF5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37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FF43-0252-4B97-B0A7-B2B66B2B4A3C}" type="datetime1">
              <a:rPr lang="en-US" sz="9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9/14/2020</a:t>
            </a:fld>
            <a:endParaRPr lang="en-US" sz="9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020585-39C3-4F43-AF97-AD792265B7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8" t="14631" r="20870" b="7409"/>
          <a:stretch/>
        </p:blipFill>
        <p:spPr>
          <a:xfrm>
            <a:off x="10459680" y="0"/>
            <a:ext cx="1732320" cy="124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083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9/14/2020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D8C1ADF-81E5-4A26-8458-89C277FD142A}"/>
              </a:ext>
            </a:extLst>
          </p:cNvPr>
          <p:cNvSpPr txBox="1">
            <a:spLocks/>
          </p:cNvSpPr>
          <p:nvPr userDrawn="1"/>
        </p:nvSpPr>
        <p:spPr>
          <a:xfrm>
            <a:off x="5290457" y="6356350"/>
            <a:ext cx="17373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Frontier Technology Institute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7CE6C9-2930-4A68-A9F8-CD00687D9A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8" t="14631" r="20870" b="7409"/>
          <a:stretch/>
        </p:blipFill>
        <p:spPr>
          <a:xfrm>
            <a:off x="10459680" y="0"/>
            <a:ext cx="1732320" cy="1240971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D106D2F-C164-441C-8CBB-4EE802217157}"/>
              </a:ext>
            </a:extLst>
          </p:cNvPr>
          <p:cNvSpPr txBox="1">
            <a:spLocks/>
          </p:cNvSpPr>
          <p:nvPr userDrawn="1"/>
        </p:nvSpPr>
        <p:spPr>
          <a:xfrm>
            <a:off x="5021609" y="136525"/>
            <a:ext cx="2148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chemeClr val="tx1"/>
                </a:solidFill>
              </a:rPr>
              <a:t>Data Science Certification</a:t>
            </a:r>
          </a:p>
        </p:txBody>
      </p:sp>
    </p:spTree>
    <p:extLst>
      <p:ext uri="{BB962C8B-B14F-4D97-AF65-F5344CB8AC3E}">
        <p14:creationId xmlns:p14="http://schemas.microsoft.com/office/powerpoint/2010/main" val="35728708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36726"/>
            <a:ext cx="10515600" cy="2852737"/>
          </a:xfrm>
          <a:solidFill>
            <a:schemeClr val="accent6">
              <a:lumMod val="75000"/>
            </a:schemeClr>
          </a:solidFill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solidFill>
            <a:schemeClr val="accent4">
              <a:lumMod val="75000"/>
            </a:schemeClr>
          </a:solidFill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483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2BD6-6CEB-4314-B780-BAF267FFD959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ABB954-18CB-4E11-992C-E16645A136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8" t="14631" r="20870" b="7409"/>
          <a:stretch/>
        </p:blipFill>
        <p:spPr>
          <a:xfrm>
            <a:off x="677334" y="5794974"/>
            <a:ext cx="1330545" cy="95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876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0F16-B7D5-42A6-B940-D825E906BFE5}" type="datetime1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04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E9EA-B6B9-4563-99F8-1390B3BF1194}" type="datetime1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211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D5B3-2A7F-4617-A887-5C9E13F02C35}" type="datetime1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390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E060-5B8B-43C2-B544-DB5C0FF27679}" type="datetime1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90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826D-5014-4524-A828-AB2CD6633599}" type="datetime1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768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EB8B6-4A61-4D38-AB12-5A0E404F4EB8}" type="datetime1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337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8A00-A291-4E15-BC0B-61A7908D096E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779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EB36-1603-48AF-BF21-5B4F7ADBAD47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1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162E5-CC7F-44D5-A07B-2550AE937498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3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144E-EFFB-4FDC-A246-E574FD1BF1CE}" type="datetime1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6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447E-E7E6-4D05-8D43-7507F066C4D2}" type="datetime1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9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90D1-C717-4B64-A03D-BBA3587AC022}" type="datetime1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4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128A-A52F-4728-BBCB-E251FA03B29B}" type="datetime1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2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D5DE-B4E5-4123-9FB5-BE9061531CAF}" type="datetime1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0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1FD8-95EC-4CD1-AC8A-47A59E42FA30}" type="datetime1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6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57E82-CF9D-4DC4-B435-A08888948E66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6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CFF16-97AB-4DD1-ADD8-FE5ADFB814EA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8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6F3F965-C03B-499A-9FCA-9B6102A7A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3804"/>
            <a:ext cx="9144000" cy="574327"/>
          </a:xfrm>
        </p:spPr>
        <p:txBody>
          <a:bodyPr>
            <a:normAutofit/>
          </a:bodyPr>
          <a:lstStyle/>
          <a:p>
            <a:pPr algn="ctr"/>
            <a:r>
              <a:rPr lang="en-US" sz="2800" b="1" i="1" dirty="0">
                <a:solidFill>
                  <a:srgbClr val="E3C322"/>
                </a:solidFill>
                <a:latin typeface="Candara Light" panose="020E0502030303020204" pitchFamily="34" charset="0"/>
              </a:rPr>
              <a:t>Act Locally, Impact Globally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2219B3-DA49-4B95-B900-3425DEBD90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8" t="14631" r="20870" b="7409"/>
          <a:stretch/>
        </p:blipFill>
        <p:spPr>
          <a:xfrm>
            <a:off x="4502100" y="2029791"/>
            <a:ext cx="3187800" cy="228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75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9550-95B8-49A8-A799-4CA71A8BE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Missing Values Imputation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17F78-BBBD-4282-ABFF-A972BF2E7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We can impute the missing values </a:t>
            </a:r>
          </a:p>
          <a:p>
            <a:pPr lvl="1"/>
            <a:r>
              <a:rPr lang="en-GB" dirty="0"/>
              <a:t>Using mean and median for numerical attributes</a:t>
            </a:r>
          </a:p>
          <a:p>
            <a:pPr lvl="2"/>
            <a:r>
              <a:rPr lang="en-GB" dirty="0"/>
              <a:t>Mean is sensitive to outliers </a:t>
            </a:r>
          </a:p>
          <a:p>
            <a:pPr lvl="1"/>
            <a:r>
              <a:rPr lang="en-GB" dirty="0"/>
              <a:t>Using mode for  Categorical Attributes </a:t>
            </a:r>
          </a:p>
          <a:p>
            <a:pPr lvl="1"/>
            <a:r>
              <a:rPr lang="en-GB" dirty="0"/>
              <a:t>Using a Machine Learning Algorithm like KNN </a:t>
            </a:r>
          </a:p>
          <a:p>
            <a:pPr lvl="2"/>
            <a:r>
              <a:rPr lang="en-GB" dirty="0"/>
              <a:t>It will give the maximum close estimation , but</a:t>
            </a:r>
          </a:p>
          <a:p>
            <a:pPr lvl="2"/>
            <a:r>
              <a:rPr lang="en-GB" dirty="0"/>
              <a:t>It can be compute intensive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D5657-A886-4F20-863E-1329C687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B5D08-DEC5-4936-A7B4-62FCE2A4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916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1F11A323-1FAE-4D51-93B9-540B8B0CF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Handling Missing Values in Python  </a:t>
            </a:r>
          </a:p>
        </p:txBody>
      </p:sp>
    </p:spTree>
    <p:extLst>
      <p:ext uri="{BB962C8B-B14F-4D97-AF65-F5344CB8AC3E}">
        <p14:creationId xmlns:p14="http://schemas.microsoft.com/office/powerpoint/2010/main" val="820433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8D196-E13B-4234-9BCC-AF564D219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Use Case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74182-A828-4FC9-B6C2-C47A9DD74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3BE25-EBE4-4894-89B8-90F18CAA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12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8A5112-4406-4652-ABC4-0CA0AE8BA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21" y="1632745"/>
            <a:ext cx="10739958" cy="310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04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A9E0-D86F-4659-9C61-E9088BA84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Missing Values Recognized by Pandas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14BCA-978F-405D-B607-C02432361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Pandas dataframe can recognize the following values as missing:</a:t>
            </a:r>
          </a:p>
          <a:p>
            <a:pPr lvl="1"/>
            <a:r>
              <a:rPr lang="en-GB" dirty="0"/>
              <a:t>NA</a:t>
            </a:r>
          </a:p>
          <a:p>
            <a:pPr lvl="1"/>
            <a:r>
              <a:rPr lang="en-GB" dirty="0"/>
              <a:t>NaN</a:t>
            </a:r>
          </a:p>
          <a:p>
            <a:pPr lvl="1"/>
            <a:r>
              <a:rPr lang="en-GB" dirty="0"/>
              <a:t>n/a </a:t>
            </a:r>
          </a:p>
          <a:p>
            <a:pPr lvl="1"/>
            <a:r>
              <a:rPr lang="en-GB" dirty="0"/>
              <a:t>N/A</a:t>
            </a:r>
          </a:p>
          <a:p>
            <a:pPr lvl="1"/>
            <a:r>
              <a:rPr lang="en-GB" dirty="0"/>
              <a:t>Blank Field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F9408-D333-45E1-AA6E-4CEF3BBAB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1512FD-A03C-4176-B265-F08E0327E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76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19702-AF47-44CB-8E2A-4EEB2F619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36E8F-B91B-4361-B0B6-5BCDC98E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14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18441E-E042-4207-9528-2F52F35CB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533399"/>
            <a:ext cx="10020300" cy="2895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0DEE28-184E-4C94-AF7D-993B967F4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275" y="3428999"/>
            <a:ext cx="6065450" cy="289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99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08964-58E7-4CC7-9BC8-4A5B4C9B4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44" y="519018"/>
            <a:ext cx="10515600" cy="1325563"/>
          </a:xfrm>
        </p:spPr>
        <p:txBody>
          <a:bodyPr/>
          <a:lstStyle/>
          <a:p>
            <a:r>
              <a:rPr lang="en-GB" dirty="0"/>
              <a:t>How many Missing Values are there?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7145E-2AEC-49C4-AFF0-75D60A65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D0ECE-F670-4DBC-8503-909B2C752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6D94A9-A483-49F4-8AD2-12CEC9C50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8017"/>
            <a:ext cx="6913098" cy="350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79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165CF-264F-4B8C-BFE4-0606B4EB8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many missing values are there ?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812193-9013-42FE-B4A9-2CAD87EAC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944607"/>
            <a:ext cx="7355500" cy="296878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C89B8-B0E8-442B-A19F-ED9139858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F8A9F-1162-4828-A57C-74B98F01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307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5F77-F353-4781-82E6-32439481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the Missing Values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E5C3E-F30B-43DA-80DE-35703479E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4A40EA-947C-4A08-AAEA-95EDEFEC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564BFF-E8F0-42D1-A012-75A46C0CE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69" y="1789250"/>
            <a:ext cx="10559532" cy="350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07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4739C-4C97-4BB5-B9D6-40268D8E7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97567F-4617-4A8A-9943-3C8E0CEF5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037326-D94C-4A1F-BE1C-17E030276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79" y="3808083"/>
            <a:ext cx="3015021" cy="23705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1C49A0-6238-43F4-8857-51B2EA070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29" y="615682"/>
            <a:ext cx="10139721" cy="293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13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1AD9-4491-4BF3-8295-1F3898EAF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Checking Individual Columns for Null Values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41EF6-6A39-4D85-989C-F609B9E8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80D1D-CF07-4F4A-B910-5B475379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654AD9-9DAD-4598-99C2-AAF0DE1B2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165" y="1690688"/>
            <a:ext cx="5414124" cy="412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98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46C9C-F9BF-463F-82AE-D714ACB5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2E07E8-E437-4A6D-803B-09F24E35FE40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1A36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31A36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67C81E9-E5C1-4904-A18B-E59EC2A477B1}"/>
              </a:ext>
            </a:extLst>
          </p:cNvPr>
          <p:cNvSpPr txBox="1">
            <a:spLocks/>
          </p:cNvSpPr>
          <p:nvPr/>
        </p:nvSpPr>
        <p:spPr>
          <a:xfrm>
            <a:off x="974034" y="2179442"/>
            <a:ext cx="10243931" cy="6309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Lecture 2: </a:t>
            </a:r>
            <a:r>
              <a:rPr lang="en-US" sz="3000" dirty="0">
                <a:solidFill>
                  <a:prstClr val="white"/>
                </a:solidFill>
                <a:latin typeface="Trebuchet MS" panose="020B0603020202020204"/>
              </a:rPr>
              <a:t>Handling Missing Values 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DE0745-9E65-491D-A208-4AE2509AF088}"/>
              </a:ext>
            </a:extLst>
          </p:cNvPr>
          <p:cNvCxnSpPr>
            <a:cxnSpLocks/>
          </p:cNvCxnSpPr>
          <p:nvPr/>
        </p:nvCxnSpPr>
        <p:spPr>
          <a:xfrm>
            <a:off x="1021976" y="2810435"/>
            <a:ext cx="102556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63853A-30D7-4477-87F4-6A90072A0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18E-C99C-4D33-A9F1-5AD4AE0C585B}" type="datetime1">
              <a:rPr lang="en-US" smtClean="0"/>
              <a:t>9/14/2020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95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5F7AA-1C26-4067-AF1E-C77DC504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Converting invalid entries to  NaN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0B7E8-28F1-4D00-AF7C-384BE747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7EF11-2297-4BE1-B9FE-342738BF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5A074E-8392-41C1-B92F-45CB980F3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74" y="1420323"/>
            <a:ext cx="9312193" cy="23920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81F49E-D134-4F93-8B68-6FEFC6A0C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57" y="4135865"/>
            <a:ext cx="4942777" cy="195832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89B0A1-7377-47CD-8745-C9B61B2A9E3C}"/>
              </a:ext>
            </a:extLst>
          </p:cNvPr>
          <p:cNvCxnSpPr>
            <a:cxnSpLocks/>
          </p:cNvCxnSpPr>
          <p:nvPr/>
        </p:nvCxnSpPr>
        <p:spPr>
          <a:xfrm flipH="1">
            <a:off x="2836762" y="2823099"/>
            <a:ext cx="2265465" cy="1881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8924ECC3-7620-4E0C-A461-AFE18E81C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393" y="4095851"/>
            <a:ext cx="5657850" cy="203835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D92961-3E5A-4EDF-9012-0722798FDA56}"/>
              </a:ext>
            </a:extLst>
          </p:cNvPr>
          <p:cNvCxnSpPr>
            <a:cxnSpLocks/>
          </p:cNvCxnSpPr>
          <p:nvPr/>
        </p:nvCxnSpPr>
        <p:spPr>
          <a:xfrm flipH="1">
            <a:off x="7590408" y="3346882"/>
            <a:ext cx="541538" cy="103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088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E3E0-55D2-4558-9C5F-0F4EE1B1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Dealing With Missing Values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00EE9-3F66-4E6F-9CCB-257D7AECC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Replace with a given Value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17853-63D9-46F6-BE1F-C8DD2988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F4F0A-A414-4CBB-9671-DA5F0E2A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9ACDFE-5176-498B-9B6F-A144F4A24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015" y="2343919"/>
            <a:ext cx="8346777" cy="21701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7E3D37-B44C-4645-B9D8-27BEF0EF0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864" y="4879805"/>
            <a:ext cx="5126545" cy="75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28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18BA-DDC5-4039-9D9B-F9185D795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431385"/>
            <a:ext cx="10515600" cy="1325563"/>
          </a:xfrm>
        </p:spPr>
        <p:txBody>
          <a:bodyPr/>
          <a:lstStyle/>
          <a:p>
            <a:r>
              <a:rPr lang="en-GB" dirty="0"/>
              <a:t>Replacing with Median – NUM_BEDROOMS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895B71-D612-4D9E-8783-8E34949D7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337" y="1831837"/>
            <a:ext cx="8484129" cy="238435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589C3-0CFC-4476-A5CB-47A28ADFE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E932B-95E8-49EE-8A1C-CA80A5C90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22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670366-4D54-4C21-9173-41C5D820B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486" y="4409245"/>
            <a:ext cx="7084114" cy="69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87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71D4-625D-45CA-BCB3-EDAE7CBD8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some cases we can delete all the rows with Null Values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EB0E6-5296-493C-BB84-5D3468800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AC725-70F9-4728-AEDB-584485971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16D04E-3A7E-457B-8D6C-561AAB54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Deleting Rows with NULL Values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15F5CD-84A8-452E-B3A2-BD5A08CAD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2490787"/>
            <a:ext cx="79819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86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46C9C-F9BF-463F-82AE-D714ACB5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2E07E8-E437-4A6D-803B-09F24E35FE40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1A36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31A36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67C81E9-E5C1-4904-A18B-E59EC2A477B1}"/>
              </a:ext>
            </a:extLst>
          </p:cNvPr>
          <p:cNvSpPr txBox="1">
            <a:spLocks/>
          </p:cNvSpPr>
          <p:nvPr/>
        </p:nvSpPr>
        <p:spPr>
          <a:xfrm>
            <a:off x="974034" y="2179442"/>
            <a:ext cx="10243931" cy="6309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Lab2 : 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Handling Missing Values 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DE0745-9E65-491D-A208-4AE2509AF088}"/>
              </a:ext>
            </a:extLst>
          </p:cNvPr>
          <p:cNvCxnSpPr>
            <a:cxnSpLocks/>
          </p:cNvCxnSpPr>
          <p:nvPr/>
        </p:nvCxnSpPr>
        <p:spPr>
          <a:xfrm>
            <a:off x="1021976" y="2810435"/>
            <a:ext cx="102556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63853A-30D7-4477-87F4-6A90072A0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04A18E-C99C-4D33-A9F1-5AD4AE0C585B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9/14/2020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174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A6B6EA-E769-4AE6-9021-CD05DBDCD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missing values 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BD75E-F393-4453-93EE-167502E1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251-AB5B-4667-9AB5-E03C210BCFAA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655E0-526F-4A25-970A-5484A129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0A0E31-34AA-4024-80AC-DA470CD15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912" y="1690688"/>
            <a:ext cx="78009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79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F1236-7F9D-46CA-8347-187F1FD0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Missing Data Treatment is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8D60F-D181-4354-8955-BB192D18D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data in the training data set can reduce the power / fit of a model.</a:t>
            </a:r>
          </a:p>
          <a:p>
            <a:r>
              <a:rPr lang="en-US" dirty="0"/>
              <a:t>It can  lead to a biased model because we have not analyzed the behavior and relationship with other variables correctly. </a:t>
            </a:r>
          </a:p>
          <a:p>
            <a:r>
              <a:rPr lang="en-US" dirty="0"/>
              <a:t>It can lead to wrong prediction or classification.</a:t>
            </a:r>
          </a:p>
          <a:p>
            <a:r>
              <a:rPr lang="en-US" dirty="0"/>
              <a:t>In some cases , we may not be able to apply a given algorithm if there are missing values in the data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C9044-A574-4EF1-92C1-5DFCDE136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5F9E9-C042-4D34-B0A6-2FAD5FCA4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89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AC5D5-429E-4AA7-A44F-807FAFDD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Missing Data Treatment is required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73290-1BE9-4CF2-92E4-2B40946F2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16CEE-C6F2-4604-8E8D-7F8837EF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FA1D5E-5CEB-4BB5-A37B-4474E5CD6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20" y="1690688"/>
            <a:ext cx="10515600" cy="422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5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75C90-05D0-4D9A-B49D-6C4582FF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My Data Has Missing Values?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3F8A5-50D4-4314-8483-3D8A4FA00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Extraction Problems </a:t>
            </a:r>
          </a:p>
          <a:p>
            <a:pPr lvl="1"/>
            <a:r>
              <a:rPr lang="en-GB" dirty="0"/>
              <a:t>Data import from different data sources etc</a:t>
            </a:r>
          </a:p>
          <a:p>
            <a:r>
              <a:rPr lang="en-GB" dirty="0"/>
              <a:t>Problems at Data Collection Level</a:t>
            </a:r>
          </a:p>
          <a:p>
            <a:pPr lvl="1"/>
            <a:r>
              <a:rPr lang="en-GB" dirty="0"/>
              <a:t>The data is not available ( Non-Availability)</a:t>
            </a:r>
          </a:p>
          <a:p>
            <a:pPr lvl="1"/>
            <a:r>
              <a:rPr lang="en-GB" dirty="0"/>
              <a:t>Data is not Mandatory for the business operations , so not recorded</a:t>
            </a:r>
          </a:p>
          <a:p>
            <a:r>
              <a:rPr lang="en-GB" dirty="0"/>
              <a:t>Wrong data is also considered as missing data </a:t>
            </a:r>
          </a:p>
          <a:p>
            <a:pPr marL="457200" lvl="1" indent="0">
              <a:buNone/>
            </a:pPr>
            <a:r>
              <a:rPr lang="en-GB" dirty="0"/>
              <a:t>	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FC9E1-A2BA-405A-B2A8-8B60CF081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11A7F-F436-429A-8250-B19C1612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899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2E19D-DA5B-45E2-801B-2BAD94599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Treating Missing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586BA-5B2F-4C9D-BAC9-E23AC41E2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handle missing values by:</a:t>
            </a:r>
          </a:p>
          <a:p>
            <a:pPr lvl="1"/>
            <a:r>
              <a:rPr lang="en-GB" dirty="0"/>
              <a:t>Drop Null or Missing Values Altogether </a:t>
            </a:r>
          </a:p>
          <a:p>
            <a:pPr lvl="1"/>
            <a:r>
              <a:rPr lang="en-GB" dirty="0"/>
              <a:t>Fill Missing Values using Imputation ( Mean , Median , Mode)</a:t>
            </a:r>
          </a:p>
          <a:p>
            <a:pPr lvl="1"/>
            <a:r>
              <a:rPr lang="en-GB" dirty="0"/>
              <a:t>Predicting Missing Values with Machine Learning Algorithm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DA370-C419-450B-AC88-9909A406B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57B61-CF7F-4EEE-856C-FE33F7CC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886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81E95-94BA-422D-9B9A-13FFF2846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Deleting Missing Values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069AE-2766-4737-BBC4-FFCA8FE92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fastest and easiest step to handle missing values.</a:t>
            </a:r>
          </a:p>
          <a:p>
            <a:r>
              <a:rPr lang="en-US" dirty="0"/>
              <a:t>This method reduces the quality of our model as it reduces sample size.</a:t>
            </a:r>
          </a:p>
          <a:p>
            <a:r>
              <a:rPr lang="en-US" dirty="0"/>
              <a:t>If the missing data is less than 5 % for a large dataset , we can delete missing values :</a:t>
            </a:r>
          </a:p>
          <a:p>
            <a:pPr lvl="1"/>
            <a:r>
              <a:rPr lang="en-US" dirty="0"/>
              <a:t>Deleting 500 records from 10,000 records </a:t>
            </a:r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C8BAD-DDF8-46D7-B5A4-8BE11BE9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381B96-E3AD-4ECD-9094-000CA35A3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505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1C464-A890-46D4-8050-9E14B6C8B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Deleting Missing Values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0AF44-8FCA-4265-AD18-2BFC50E1D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E3A7F-ECD0-4AC7-A669-B5749F084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A20DCC-15A4-4B4A-8555-66274C2C5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881" y="1830314"/>
            <a:ext cx="8436366" cy="384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58233"/>
      </p:ext>
    </p:extLst>
  </p:cSld>
  <p:clrMapOvr>
    <a:masterClrMapping/>
  </p:clrMapOvr>
</p:sld>
</file>

<file path=ppt/theme/theme1.xml><?xml version="1.0" encoding="utf-8"?>
<a:theme xmlns:a="http://schemas.openxmlformats.org/drawingml/2006/main" name="2_Facet">
  <a:themeElements>
    <a:clrScheme name="Custom 8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31A36E"/>
      </a:accent1>
      <a:accent2>
        <a:srgbClr val="E3C322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8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31A36E"/>
    </a:accent1>
    <a:accent2>
      <a:srgbClr val="E3C322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D44914AB11849AF3905A4D74A0C27" ma:contentTypeVersion="12" ma:contentTypeDescription="Create a new document." ma:contentTypeScope="" ma:versionID="a24f61ebf6193b7bc1c39ea5e7956aa5">
  <xsd:schema xmlns:xsd="http://www.w3.org/2001/XMLSchema" xmlns:xs="http://www.w3.org/2001/XMLSchema" xmlns:p="http://schemas.microsoft.com/office/2006/metadata/properties" xmlns:ns3="58a77b1b-f442-4d7e-a0a3-548d127eec03" xmlns:ns4="90822947-a092-40a5-a993-ad512632eb26" targetNamespace="http://schemas.microsoft.com/office/2006/metadata/properties" ma:root="true" ma:fieldsID="a3567b89287511525b77c30b604388a1" ns3:_="" ns4:_="">
    <xsd:import namespace="58a77b1b-f442-4d7e-a0a3-548d127eec03"/>
    <xsd:import namespace="90822947-a092-40a5-a993-ad512632eb2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a77b1b-f442-4d7e-a0a3-548d127eec0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822947-a092-40a5-a993-ad512632eb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4B2511-7651-4E2A-ABA4-AE3E61C401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a77b1b-f442-4d7e-a0a3-548d127eec03"/>
    <ds:schemaRef ds:uri="90822947-a092-40a5-a993-ad512632eb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5990EE5-3561-4D7D-B77C-8576BD20216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90822947-a092-40a5-a993-ad512632eb26"/>
    <ds:schemaRef ds:uri="58a77b1b-f442-4d7e-a0a3-548d127eec03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0814DAE-C67E-40D6-B243-F8B2DDC844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438</Words>
  <Application>Microsoft Office PowerPoint</Application>
  <PresentationFormat>Widescreen</PresentationFormat>
  <Paragraphs>105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Candara Light</vt:lpstr>
      <vt:lpstr>Trebuchet MS</vt:lpstr>
      <vt:lpstr>Wingdings 3</vt:lpstr>
      <vt:lpstr>2_Facet</vt:lpstr>
      <vt:lpstr>Office Theme</vt:lpstr>
      <vt:lpstr>PowerPoint Presentation</vt:lpstr>
      <vt:lpstr>PowerPoint Presentation</vt:lpstr>
      <vt:lpstr>What are missing values ?</vt:lpstr>
      <vt:lpstr>Why Missing Data Treatment is Required</vt:lpstr>
      <vt:lpstr>Why Missing Data Treatment is required</vt:lpstr>
      <vt:lpstr>Why My Data Has Missing Values?</vt:lpstr>
      <vt:lpstr>Treating Missing Data </vt:lpstr>
      <vt:lpstr>Deleting Missing Values </vt:lpstr>
      <vt:lpstr>Deleting Missing Values </vt:lpstr>
      <vt:lpstr> Missing Values Imputation </vt:lpstr>
      <vt:lpstr>Handling Missing Values in Python  </vt:lpstr>
      <vt:lpstr>An Example Use Case </vt:lpstr>
      <vt:lpstr>Missing Values Recognized by Pandas </vt:lpstr>
      <vt:lpstr>PowerPoint Presentation</vt:lpstr>
      <vt:lpstr>How many Missing Values are there? </vt:lpstr>
      <vt:lpstr>How many missing values are there ? </vt:lpstr>
      <vt:lpstr>Defining the Missing Values </vt:lpstr>
      <vt:lpstr>PowerPoint Presentation</vt:lpstr>
      <vt:lpstr>Checking Individual Columns for Null Values </vt:lpstr>
      <vt:lpstr>Converting invalid entries to  NaN</vt:lpstr>
      <vt:lpstr>Dealing With Missing Values </vt:lpstr>
      <vt:lpstr>Replacing with Median – NUM_BEDROOMS</vt:lpstr>
      <vt:lpstr>Deleting Rows with NULL Values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Usman Ali / Ph.D Scholar @ City Campus</dc:creator>
  <cp:lastModifiedBy>Usman Ali / Ph.D Scholar @ City Campus</cp:lastModifiedBy>
  <cp:revision>30</cp:revision>
  <cp:lastPrinted>2020-03-07T13:43:04Z</cp:lastPrinted>
  <dcterms:created xsi:type="dcterms:W3CDTF">2019-11-01T05:32:24Z</dcterms:created>
  <dcterms:modified xsi:type="dcterms:W3CDTF">2020-09-14T10:55:43Z</dcterms:modified>
</cp:coreProperties>
</file>