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2" r:id="rId4"/>
    <p:sldMasterId id="2147483769" r:id="rId5"/>
  </p:sldMasterIdLst>
  <p:notesMasterIdLst>
    <p:notesMasterId r:id="rId54"/>
  </p:notesMasterIdLst>
  <p:sldIdLst>
    <p:sldId id="650" r:id="rId6"/>
    <p:sldId id="661" r:id="rId7"/>
    <p:sldId id="256" r:id="rId8"/>
    <p:sldId id="716" r:id="rId9"/>
    <p:sldId id="697" r:id="rId10"/>
    <p:sldId id="717" r:id="rId11"/>
    <p:sldId id="718" r:id="rId12"/>
    <p:sldId id="719" r:id="rId13"/>
    <p:sldId id="699" r:id="rId14"/>
    <p:sldId id="722" r:id="rId15"/>
    <p:sldId id="723" r:id="rId16"/>
    <p:sldId id="721" r:id="rId17"/>
    <p:sldId id="731" r:id="rId18"/>
    <p:sldId id="730" r:id="rId19"/>
    <p:sldId id="745" r:id="rId20"/>
    <p:sldId id="746" r:id="rId21"/>
    <p:sldId id="747" r:id="rId22"/>
    <p:sldId id="748" r:id="rId23"/>
    <p:sldId id="749" r:id="rId24"/>
    <p:sldId id="750" r:id="rId25"/>
    <p:sldId id="751" r:id="rId26"/>
    <p:sldId id="752" r:id="rId27"/>
    <p:sldId id="753" r:id="rId28"/>
    <p:sldId id="754" r:id="rId29"/>
    <p:sldId id="755" r:id="rId30"/>
    <p:sldId id="756" r:id="rId31"/>
    <p:sldId id="757" r:id="rId32"/>
    <p:sldId id="758" r:id="rId33"/>
    <p:sldId id="759" r:id="rId34"/>
    <p:sldId id="760" r:id="rId35"/>
    <p:sldId id="761" r:id="rId36"/>
    <p:sldId id="762" r:id="rId37"/>
    <p:sldId id="763" r:id="rId38"/>
    <p:sldId id="726" r:id="rId39"/>
    <p:sldId id="729" r:id="rId40"/>
    <p:sldId id="732" r:id="rId41"/>
    <p:sldId id="735" r:id="rId42"/>
    <p:sldId id="734" r:id="rId43"/>
    <p:sldId id="733" r:id="rId44"/>
    <p:sldId id="742" r:id="rId45"/>
    <p:sldId id="696" r:id="rId46"/>
    <p:sldId id="743" r:id="rId47"/>
    <p:sldId id="736" r:id="rId48"/>
    <p:sldId id="737" r:id="rId49"/>
    <p:sldId id="738" r:id="rId50"/>
    <p:sldId id="740" r:id="rId51"/>
    <p:sldId id="739" r:id="rId52"/>
    <p:sldId id="741" r:id="rId5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han McDonough" initials="MM" lastIdx="18" clrIdx="0">
    <p:extLst>
      <p:ext uri="{19B8F6BF-5375-455C-9EA6-DF929625EA0E}">
        <p15:presenceInfo xmlns:p15="http://schemas.microsoft.com/office/powerpoint/2012/main" userId="S::meghan.mcdonough@teneo.com::664cc3b1-f252-4890-a3f0-d379ae1e3eeb" providerId="AD"/>
      </p:ext>
    </p:extLst>
  </p:cmAuthor>
  <p:cmAuthor id="2" name="KQ" initials="K" lastIdx="17" clrIdx="1">
    <p:extLst>
      <p:ext uri="{19B8F6BF-5375-455C-9EA6-DF929625EA0E}">
        <p15:presenceInfo xmlns:p15="http://schemas.microsoft.com/office/powerpoint/2012/main" userId="K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36E"/>
    <a:srgbClr val="E3C322"/>
    <a:srgbClr val="001937"/>
    <a:srgbClr val="DBDBDB"/>
    <a:srgbClr val="203868"/>
    <a:srgbClr val="59590D"/>
    <a:srgbClr val="E3E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5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FA2189-F23A-4050-A20E-B903A88C736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C16F7C-1E11-4504-B919-6A0087DD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16F7C-1E11-4504-B919-6A0087DD9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16F7C-1E11-4504-B919-6A0087DD9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28D-87B1-4FB4-AE07-CF8019F4738A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81F8-AD22-488C-BC1A-7143CAF9B810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9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1BA-00F3-499C-B4CF-A7C0ED48C18B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335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351-7698-487F-B998-3A83AC6FB88A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46CB-EF4E-49D5-8431-1F081B78AEE7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61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E2F-94A7-44CD-96BD-29EEDA56314C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8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A36B-BD1C-4B45-A017-8E284BD78412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CAED-3769-4722-95B2-21E25C608BF5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7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FF43-0252-4B97-B0A7-B2B66B2B4A3C}" type="datetime1">
              <a:rPr lang="en-US" sz="9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8/28/2021</a:t>
            </a:fld>
            <a:endParaRPr lang="en-US" sz="9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7020585-39C3-4F43-AF97-AD792265B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8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FD8C1ADF-81E5-4A26-8458-89C277FD142A}"/>
              </a:ext>
            </a:extLst>
          </p:cNvPr>
          <p:cNvSpPr txBox="1">
            <a:spLocks/>
          </p:cNvSpPr>
          <p:nvPr userDrawn="1"/>
        </p:nvSpPr>
        <p:spPr>
          <a:xfrm>
            <a:off x="5290457" y="6356350"/>
            <a:ext cx="1737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Frontier Technology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7CE6C9-2930-4A68-A9F8-CD00687D9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10459680" y="0"/>
            <a:ext cx="1732320" cy="124097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4D106D2F-C164-441C-8CBB-4EE802217157}"/>
              </a:ext>
            </a:extLst>
          </p:cNvPr>
          <p:cNvSpPr txBox="1">
            <a:spLocks/>
          </p:cNvSpPr>
          <p:nvPr userDrawn="1"/>
        </p:nvSpPr>
        <p:spPr>
          <a:xfrm>
            <a:off x="5021609" y="136525"/>
            <a:ext cx="2148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tx1"/>
                </a:solidFill>
              </a:rPr>
              <a:t>Data Science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572870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483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2BD6-6CEB-4314-B780-BAF267FFD959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BABB954-18CB-4E11-992C-E16645A1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677334" y="5794974"/>
            <a:ext cx="1330545" cy="9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8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0F16-B7D5-42A6-B940-D825E906BFE5}" type="datetime1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0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E9EA-B6B9-4563-99F8-1390B3BF1194}" type="datetime1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D5B3-2A7F-4617-A887-5C9E13F02C35}" type="datetime1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9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E060-5B8B-43C2-B544-DB5C0FF27679}" type="datetime1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826D-5014-4524-A828-AB2CD6633599}" type="datetime1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6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B8B6-4A61-4D38-AB12-5A0E404F4EB8}" type="datetime1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3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8A00-A291-4E15-BC0B-61A7908D096E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79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EB36-1603-48AF-BF21-5B4F7ADBAD47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62E5-CC7F-44D5-A07B-2550AE937498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44E-EFFB-4FDC-A246-E574FD1BF1CE}" type="datetime1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6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447E-E7E6-4D05-8D43-7507F066C4D2}" type="datetime1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90D1-C717-4B64-A03D-BBA3587AC022}" type="datetime1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128A-A52F-4728-BBCB-E251FA03B29B}" type="datetime1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D5DE-B4E5-4123-9FB5-BE9061531CAF}" type="datetime1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0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1FD8-95EC-4CD1-AC8A-47A59E42FA30}" type="datetime1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7E82-CF9D-4DC4-B435-A08888948E6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FF16-97AB-4DD1-ADD8-FE5ADFB814EA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07E8-E437-4A6D-803B-09F24E35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hispointer.com/pandas-drop-rows-from-a-dataframe-with-missing-values-or-nan-in-columns/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malik_usman_ali@hotmail.com" TargetMode="External"/><Relationship Id="rId2" Type="http://schemas.openxmlformats.org/officeDocument/2006/relationships/hyperlink" Target="mailto:uali@iba.edu.pk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mailto:usmanali.07442@gmail.com" TargetMode="External"/><Relationship Id="rId4" Type="http://schemas.openxmlformats.org/officeDocument/2006/relationships/hyperlink" Target="mailto:usmanali@codexnow.com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w3schools.com/python/python_regex.asp" TargetMode="Externa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6F3F965-C03B-499A-9FCA-9B6102A7A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3804"/>
            <a:ext cx="9144000" cy="574327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>
                <a:solidFill>
                  <a:srgbClr val="E3C322"/>
                </a:solidFill>
                <a:latin typeface="Candara Light" panose="020E0502030303020204" pitchFamily="34" charset="0"/>
              </a:rPr>
              <a:t>Act Locally, Impact Globally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2219B3-DA49-4B95-B900-3425DEBD90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14631" r="20870" b="7409"/>
          <a:stretch/>
        </p:blipFill>
        <p:spPr>
          <a:xfrm>
            <a:off x="4502100" y="2029791"/>
            <a:ext cx="3187800" cy="228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43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656B1-4BF7-4A8F-8F8B-F8FA3389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hlinkClick r:id="rId2"/>
              </a:rPr>
              <a:t>dropna()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0188ED-7DEA-4314-8E91-49A1E6BA8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329" y="1168314"/>
            <a:ext cx="7442589" cy="45213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9B8F5D-A297-4788-A6D9-AB3BC690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2A7AF6-05B3-49BD-A3D9-7CFA1F95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36210-8596-4A41-8D5C-102347D8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Incorrect / Invalid 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D27EF1-A61B-49A6-B94C-47D2C1FB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incorrect / invalid / garbage data values are present in data fields . For Example:</a:t>
            </a:r>
          </a:p>
          <a:p>
            <a:pPr lvl="1"/>
            <a:r>
              <a:rPr lang="en-GB" dirty="0"/>
              <a:t>Incorrect Phone Numbers</a:t>
            </a:r>
          </a:p>
          <a:p>
            <a:pPr lvl="1"/>
            <a:r>
              <a:rPr lang="en-GB" dirty="0"/>
              <a:t>Wrong / Invalid Email IDs</a:t>
            </a:r>
          </a:p>
          <a:p>
            <a:pPr lvl="1"/>
            <a:r>
              <a:rPr lang="en-GB" dirty="0"/>
              <a:t>Incorrect CNIC</a:t>
            </a:r>
          </a:p>
          <a:p>
            <a:pPr lvl="1"/>
            <a:r>
              <a:rPr lang="en-GB" dirty="0"/>
              <a:t>Numeric data where string data is required</a:t>
            </a:r>
          </a:p>
          <a:p>
            <a:pPr lvl="1"/>
            <a:r>
              <a:rPr lang="en-GB" dirty="0"/>
              <a:t>String data where numeric data is required</a:t>
            </a:r>
          </a:p>
          <a:p>
            <a:r>
              <a:rPr lang="en-GB" dirty="0"/>
              <a:t>This garbage data can badly affect your subsequent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167C58-6846-42DC-AD2E-1AC9BD01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079AFD-9F34-47F2-B8D7-89412529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A98E6-1D1F-4F23-8A60-8033EA8D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Pre-Requisites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556F1E-ECB6-44EE-8197-1D31CC49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you go for data quality assessment regarding incorrect values you must have a look at :</a:t>
            </a:r>
          </a:p>
          <a:p>
            <a:pPr lvl="1"/>
            <a:r>
              <a:rPr lang="en-GB" dirty="0"/>
              <a:t>Names of Columns in your dataset ( you may need to change them)</a:t>
            </a:r>
          </a:p>
          <a:p>
            <a:pPr lvl="1"/>
            <a:r>
              <a:rPr lang="en-GB" dirty="0"/>
              <a:t>The data types of your attributes ( You may need to change them also)</a:t>
            </a:r>
          </a:p>
          <a:p>
            <a:r>
              <a:rPr lang="en-GB" dirty="0"/>
              <a:t> </a:t>
            </a:r>
            <a:r>
              <a:rPr lang="en-GB" b="1" dirty="0"/>
              <a:t>df.dtypes</a:t>
            </a:r>
          </a:p>
          <a:p>
            <a:pPr lvl="1"/>
            <a:r>
              <a:rPr lang="en-GB" dirty="0"/>
              <a:t>Returns the data types of all the columns / attributes in a dataframe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C893F-1AB2-49CA-84EF-88C78124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94EE29-6729-4403-AA16-E9875A17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10614-9438-47CC-904C-2E26D92A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Renaming Columns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7873F08-B0BD-40CD-A887-12A3876D7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13885"/>
            <a:ext cx="10905066" cy="35168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02BD40-52CD-40C2-ACA7-E708690E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/>
              <a:pPr>
                <a:spcAft>
                  <a:spcPts val="600"/>
                </a:spcAft>
              </a:pPr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743FAC-2D00-4083-9AA8-25125E0D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007EFF-704D-455E-8B04-E619909A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Renaming Columns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F55BDC-597D-4F8E-A93F-1292956E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Datasets for analytics are extracted from various data sources</a:t>
            </a:r>
          </a:p>
          <a:p>
            <a:r>
              <a:rPr lang="en-GB" dirty="0"/>
              <a:t>Each data source may have its own naming conventions for columns ( fields)</a:t>
            </a:r>
          </a:p>
          <a:p>
            <a:r>
              <a:rPr lang="en-GB" dirty="0"/>
              <a:t>We may need to change column names to make coding easier and resolving any possible errors.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D0684F-06D9-4B12-9CA9-9F6ED7D5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279108-34FF-4DD3-8403-97AA9ED9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0B139B-D667-4424-A8FB-396352E5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Data Types – A Sample Use Case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B982BB-A6DA-4B53-9191-44E1A615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18895A-DCB5-4090-9362-B9EE62B4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A04730-6E77-466F-B273-3AF2A69F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4" y="2199481"/>
            <a:ext cx="9810750" cy="3648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C4D4163-45D6-40EB-8BE8-5E442293F0FF}"/>
              </a:ext>
            </a:extLst>
          </p:cNvPr>
          <p:cNvSpPr txBox="1"/>
          <p:nvPr/>
        </p:nvSpPr>
        <p:spPr>
          <a:xfrm>
            <a:off x="1127464" y="1689540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snapshot of sales dataset</a:t>
            </a:r>
          </a:p>
        </p:txBody>
      </p:sp>
    </p:spTree>
    <p:extLst>
      <p:ext uri="{BB962C8B-B14F-4D97-AF65-F5344CB8AC3E}">
        <p14:creationId xmlns:p14="http://schemas.microsoft.com/office/powerpoint/2010/main" val="34140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9C9ACD-B6FB-4880-BDAF-50EC5255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3" y="445024"/>
            <a:ext cx="10515600" cy="1325563"/>
          </a:xfrm>
        </p:spPr>
        <p:txBody>
          <a:bodyPr/>
          <a:lstStyle/>
          <a:p>
            <a:r>
              <a:rPr lang="en-US" dirty="0"/>
              <a:t>Why changing datatypes may be necessary?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92FABE-B812-4BFA-AA28-14D49D85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ACE915-6BBA-44FD-9338-7786AEAE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080ADF-F3D0-4D8E-B8E4-4267969B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93" y="2127120"/>
            <a:ext cx="9982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A6936E-5F99-45D2-B553-F1B01930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614B40-5E71-4D57-AF81-9A40C94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3488A23-C443-4E21-B40C-2178656F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25075" cy="1325563"/>
          </a:xfrm>
        </p:spPr>
        <p:txBody>
          <a:bodyPr/>
          <a:lstStyle/>
          <a:p>
            <a:r>
              <a:rPr lang="en-US" dirty="0"/>
              <a:t>Why changing datatypes may be necessary?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880EDDC-DCC0-4E44-851A-C837594F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7" y="1779364"/>
            <a:ext cx="3105379" cy="3883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DA106B5-0363-4FDD-9DC6-C8247FAA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4598876"/>
            <a:ext cx="6834188" cy="1348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2A72A1-0D16-4237-8A36-55FBA41C0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779364"/>
            <a:ext cx="6905625" cy="26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932FF-D78E-4CDA-839D-A9D7E92C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Covert Data Types in Pandas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9056C39-9247-4072-980E-D110D838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2243137"/>
            <a:ext cx="8600498" cy="23717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D862A2-62D7-480E-9249-4CEDDBA8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036B0B-8FFA-4096-A7DD-E374AD54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F23B0-C623-4936-A3F9-EB8113C7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astype()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5D288B-5EE4-4B60-B127-D5A70A71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D2B164-DB20-4043-A52D-404CCDE3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B7A54F-FF8B-4186-9016-F083E558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690688"/>
            <a:ext cx="98298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746C9C-F9BF-463F-82AE-D714ACB5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E07E8-E437-4A6D-803B-09F24E35FE4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1A36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1A36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67C81E9-E5C1-4904-A18B-E59EC2A477B1}"/>
              </a:ext>
            </a:extLst>
          </p:cNvPr>
          <p:cNvSpPr txBox="1">
            <a:spLocks/>
          </p:cNvSpPr>
          <p:nvPr/>
        </p:nvSpPr>
        <p:spPr>
          <a:xfrm>
            <a:off x="974034" y="2179442"/>
            <a:ext cx="10243931" cy="630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Lecture 3: Handling Data Quality Problems</a:t>
            </a:r>
            <a:r>
              <a:rPr lang="en-US" sz="3000" b="1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lang="en-US" sz="3000" dirty="0">
                <a:solidFill>
                  <a:prstClr val="white"/>
                </a:solidFill>
                <a:latin typeface="Trebuchet MS" panose="020B0603020202020204"/>
              </a:rPr>
              <a:t>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6DE0745-9E65-491D-A208-4AE2509AF088}"/>
              </a:ext>
            </a:extLst>
          </p:cNvPr>
          <p:cNvCxnSpPr>
            <a:cxnSpLocks/>
          </p:cNvCxnSpPr>
          <p:nvPr/>
        </p:nvCxnSpPr>
        <p:spPr>
          <a:xfrm>
            <a:off x="1021976" y="2810435"/>
            <a:ext cx="102556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63853A-30D7-4477-87F4-6A90072A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18E-C99C-4D33-A9F1-5AD4AE0C585B}" type="datetime1">
              <a:rPr lang="en-US" smtClean="0"/>
              <a:t>8/28/2021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0DAB5-4BD6-48A2-9088-E0A377D6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1153"/>
            <a:ext cx="10515600" cy="1066800"/>
          </a:xfrm>
        </p:spPr>
        <p:txBody>
          <a:bodyPr/>
          <a:lstStyle/>
          <a:p>
            <a:r>
              <a:rPr lang="en-US" dirty="0"/>
              <a:t>Problems with astype()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BB744A-02A8-46E1-BD9B-3D9F7D54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7220D9-1D1E-452C-A797-3B5E2BB3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A36941-C494-411F-AB11-8B5060DA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324603"/>
            <a:ext cx="7620001" cy="49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B1F84E-8028-4BC2-9667-07E9809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astype()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05B45E-7A85-4A07-92DE-91EDA27D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B18752-4ED1-4B77-B49E-AC6B6508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7C5103-7A7B-4061-937F-F4B0C72F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850"/>
            <a:ext cx="100679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7ADFD-DDE3-4CAC-8D6F-A1E0AAE5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astype()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4D82C08-6096-4323-8ECE-21BABBAA4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82" y="2195512"/>
            <a:ext cx="9991249" cy="24669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E1CA5F-18B5-4B7E-9688-61CC3125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33467D-506A-4D1B-91E6-A255586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D2C68-C1BE-4FF8-939C-8DDA9141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Conversion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F036A39-DBC5-4B3B-B607-DEEE88567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406"/>
            <a:ext cx="9982200" cy="38195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A2A668-1701-4CD2-9720-2D0668DE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0BDBD7-3D89-446B-ABF5-A4E04806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DB6226-2A13-468F-8C5E-E6E2343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Conversion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8D35C8-2D50-40F1-A77A-CDD8F2D2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FF4D6F-0730-42DC-A076-2F4EBE5C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0DF1AD-BA2D-46B8-9D7B-1253B9DF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7412"/>
            <a:ext cx="9963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9D3A0-4158-4774-9434-E4AA11F3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also use lambda functions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C72EBC-3856-4D67-991D-38FFAEC3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33F396-FB7D-4F24-926D-1A354AC2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B279E0C-88A1-4F83-9437-DA2C4F99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690688"/>
            <a:ext cx="98012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C79491-49FD-4743-958C-E473BF41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Conversion Functions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1EB752-0821-4F2A-B03D-F278E8A6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72648F-82F8-4DF4-B741-AD7560E4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0ADFEA-5EB9-405C-A3C6-1E18A0B7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99146"/>
            <a:ext cx="8715375" cy="42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F445A-DAA6-4B9F-BA75-2A76DD40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Conversion Functions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B5E0BE-7CCA-4432-A07D-DC52C57E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787D6A-F0B2-44B1-86F6-54842F95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6FC60D-7AA8-4DD5-A65B-B88F7C20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762125"/>
            <a:ext cx="9810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18DA75-DCC8-4DAB-89EC-810AD93F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np.where()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F69002-1AE9-4805-93BB-E459D7CC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B01D10-848D-4CE9-B8C0-E2A324F5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30C6655-D8A2-465D-A094-4326CD70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6863"/>
            <a:ext cx="8591550" cy="46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5C105B-E694-4785-BDAB-BC67A986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Helper Functions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BA7B13-1C19-4B38-AE3C-C378B7CF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0E5C63-1918-4743-9D0C-5F65455E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F198A9-669A-43EA-978A-2B5C57A0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866900"/>
            <a:ext cx="970597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AA54B4F-D16A-42D1-B9FF-EC26B3DA3A16}"/>
              </a:ext>
            </a:extLst>
          </p:cNvPr>
          <p:cNvSpPr txBox="1"/>
          <p:nvPr/>
        </p:nvSpPr>
        <p:spPr>
          <a:xfrm>
            <a:off x="838200" y="2709862"/>
            <a:ext cx="614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such functions are </a:t>
            </a:r>
            <a:r>
              <a:rPr lang="en-US" b="1" dirty="0">
                <a:solidFill>
                  <a:srgbClr val="C00000"/>
                </a:solidFill>
              </a:rPr>
              <a:t>pd.to_numeric()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pd.to_datetime()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D24A1DB-C598-401A-AF67-0429E0E28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255406"/>
            <a:ext cx="7672387" cy="28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0A6B6EA-E769-4AE6-9021-CD05DBDC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Quality Issues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A6A5A3-B521-474B-AC2A-3DC5E8136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898" y="1675227"/>
            <a:ext cx="9060204" cy="439419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2BD75E-F393-4453-93EE-167502E1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350251-AB5B-4667-9AB5-E03C210BCFAA}" type="datetime1">
              <a:rPr lang="en-US" smtClean="0"/>
              <a:pPr>
                <a:spcAft>
                  <a:spcPts val="600"/>
                </a:spcAft>
              </a:pPr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8655E0-526F-4A25-970A-5484A129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16D45-2A26-40F8-AB56-5BE40DA5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Helper Functions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18A2E0-862A-4186-A50E-366B484A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CA1D7F-CA0E-40DF-99A7-545D3C3D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587568-895D-4312-ACAC-B4BC5F41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99155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7A39F-B1E9-47DE-881E-05F8B4AE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Helper Functions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71D559-BE4A-45ED-9AFA-B2B114BA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EBEA06-0974-4882-AEA9-8A2C980E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09C218-F4D0-448C-B482-B97CBE63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690688"/>
            <a:ext cx="9139237" cy="454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C45BC-C1D7-4743-AA0E-4243C949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 at Read Time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591D79-DB2A-4E95-8901-16C7B7B9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AC117F-EA3C-4469-B2D3-39B94713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E9996A-9F78-4DB3-969E-9CE26383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04938"/>
            <a:ext cx="7864895" cy="49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2AFD210E-341D-439C-90B3-D561DFF7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Validation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D3C3CEF-7023-4554-B959-A7150194D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Customers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AC4D51-7650-48CF-87EA-65C2611253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554138" y="6223702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2948097-27B5-4582-A309-6310D2B2FB06}" type="datetime1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8/28/2021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23D077-1982-4CFF-B686-0AC9B7B445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2A41D-2CD8-43F5-8EA6-2F7E137B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sample Dataset – Customers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A34F-1DEB-4E53-9F4B-7F512798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98" y="1675227"/>
            <a:ext cx="9060204" cy="43941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C54DFA-42AA-4D5B-94FD-F9A23148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/>
              <a:pPr>
                <a:spcAft>
                  <a:spcPts val="600"/>
                </a:spcAft>
              </a:pPr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8C97B4-3C18-4F70-A3DB-E764EFD6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6E00A-39C5-43D6-8429-B4C3A707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Validation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27961F-F4E3-4BA0-8F1F-D90AE6A2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have a proper domain knowledge before you inspect whether data in a given column is correct or not.</a:t>
            </a:r>
          </a:p>
          <a:p>
            <a:r>
              <a:rPr lang="en-GB" dirty="0"/>
              <a:t>For example , the dataset we discussed earlier is customers data who belong to Karachi. From Data ( and domain knowledge)  we may infer that:</a:t>
            </a:r>
          </a:p>
          <a:p>
            <a:pPr lvl="1"/>
            <a:r>
              <a:rPr lang="en-GB" b="1" dirty="0"/>
              <a:t>POBOX</a:t>
            </a:r>
            <a:r>
              <a:rPr lang="en-GB" dirty="0"/>
              <a:t> should be 5 digit long with no Alphabets</a:t>
            </a:r>
          </a:p>
          <a:p>
            <a:pPr lvl="1"/>
            <a:r>
              <a:rPr lang="en-GB" b="1" dirty="0"/>
              <a:t>Mobile</a:t>
            </a:r>
            <a:r>
              <a:rPr lang="en-GB" dirty="0"/>
              <a:t> Number should be alteast  10 digits (3362090485) and maximum 15 digits long ( </a:t>
            </a:r>
            <a:r>
              <a:rPr lang="en-GB" dirty="0">
                <a:highlight>
                  <a:srgbClr val="FFFF00"/>
                </a:highlight>
              </a:rPr>
              <a:t>0092</a:t>
            </a:r>
            <a:r>
              <a:rPr lang="en-GB" dirty="0">
                <a:highlight>
                  <a:srgbClr val="00FF00"/>
                </a:highlight>
              </a:rPr>
              <a:t>03362090484</a:t>
            </a:r>
            <a:r>
              <a:rPr lang="en-GB" dirty="0"/>
              <a:t>)</a:t>
            </a:r>
          </a:p>
          <a:p>
            <a:pPr lvl="1"/>
            <a:r>
              <a:rPr lang="en-GB" b="1" dirty="0"/>
              <a:t>Email</a:t>
            </a:r>
            <a:r>
              <a:rPr lang="en-GB" dirty="0"/>
              <a:t> ID should contain @ character </a:t>
            </a:r>
          </a:p>
          <a:p>
            <a:pPr lvl="1"/>
            <a:r>
              <a:rPr lang="en-GB" b="1" dirty="0"/>
              <a:t>CNIC</a:t>
            </a:r>
            <a:r>
              <a:rPr lang="en-GB" dirty="0"/>
              <a:t> should have a proper format </a:t>
            </a:r>
            <a:r>
              <a:rPr lang="en-GB" dirty="0">
                <a:highlight>
                  <a:srgbClr val="FFFF00"/>
                </a:highlight>
              </a:rPr>
              <a:t>#####</a:t>
            </a:r>
            <a:r>
              <a:rPr lang="en-GB" dirty="0"/>
              <a:t>-</a:t>
            </a:r>
            <a:r>
              <a:rPr lang="en-GB" dirty="0">
                <a:highlight>
                  <a:srgbClr val="FFFF00"/>
                </a:highlight>
              </a:rPr>
              <a:t>######</a:t>
            </a:r>
            <a:r>
              <a:rPr lang="en-GB" dirty="0"/>
              <a:t>-</a:t>
            </a:r>
            <a:r>
              <a:rPr lang="en-GB" dirty="0">
                <a:highlight>
                  <a:srgbClr val="FFFF00"/>
                </a:highlight>
              </a:rPr>
              <a:t>#</a:t>
            </a:r>
            <a:r>
              <a:rPr lang="en-GB" dirty="0"/>
              <a:t> like 12345-7891011-2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F174CF-0567-403D-A021-16DD0CEF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B3ABB3-A788-4391-BD8C-0B3DB076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045B59B-615E-4718-A150-42DE5D03E1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CF29CD-38B8-4924-BA11-6D6051748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5E441-26E4-4F5D-91C9-02B5FA29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Validating POBOX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C6382B-E847-490D-9417-DCAF3477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8/28/2021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A3C301-12DF-42DF-B65F-F33EF46F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FFFFFF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E1C148-6736-4E5D-A589-2506DB6E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4600"/>
            <a:ext cx="10323155" cy="18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045B59B-615E-4718-A150-42DE5D03E1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6CF29CD-38B8-4924-BA11-6D6051748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4ED09-3B29-47C9-84EA-4E4796F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Validating Mobile 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xmlns="" id="{6B3FA108-30B1-4CEE-80CC-8CBD28148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49" y="2175206"/>
            <a:ext cx="10901471" cy="17442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57586E-06F2-4934-805D-8FC2A829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8/28/2021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E2F2AD-C6FF-4A03-9C8B-C1820BBD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FFFFFF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99FF17-02E0-4269-BBDE-96139E24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662781"/>
            <a:ext cx="10515600" cy="1325563"/>
          </a:xfrm>
        </p:spPr>
        <p:txBody>
          <a:bodyPr/>
          <a:lstStyle/>
          <a:p>
            <a:r>
              <a:rPr lang="en-GB" dirty="0"/>
              <a:t>Validating an Email Address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96711F-DFBC-49D9-86C6-743F3502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64A0B2-2CC8-4FEA-814E-426230EF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E7FD769C-2973-46DA-973A-67B310C7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 email address should contain two characters @ and .</a:t>
            </a:r>
          </a:p>
          <a:p>
            <a:r>
              <a:rPr lang="en-GB" dirty="0"/>
              <a:t>There is always an email domain ( .com , .pk etc )</a:t>
            </a:r>
          </a:p>
          <a:p>
            <a:pPr lvl="1"/>
            <a:r>
              <a:rPr lang="en-GB" dirty="0">
                <a:hlinkClick r:id="rId2"/>
              </a:rPr>
              <a:t>uali@iba.edu.pk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malik_usman_ali@hotmail.com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usmanali@codexnow.com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usmanali.07442@gmail.com</a:t>
            </a:r>
            <a:endParaRPr lang="en-GB" dirty="0"/>
          </a:p>
          <a:p>
            <a:pPr lvl="1"/>
            <a:r>
              <a:rPr lang="en-GB" dirty="0"/>
              <a:t>malik_usman_ali@yahoo.com</a:t>
            </a:r>
          </a:p>
          <a:p>
            <a:r>
              <a:rPr lang="en-GB" dirty="0"/>
              <a:t>It is difficult to validate domain name , but we can validate on the basis of @ and . Characters</a:t>
            </a:r>
          </a:p>
          <a:p>
            <a:r>
              <a:rPr lang="en-GB" dirty="0"/>
              <a:t>No email can be valid without these two characters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6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45B59B-615E-4718-A150-42DE5D03E1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6CF29CD-38B8-4924-BA11-6D6051748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99CC4-E878-4DF1-BEFB-F389B19D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Validating CNIC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0FC5D0-0FEB-456E-A84B-5577F850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0" y="643464"/>
            <a:ext cx="10758609" cy="32759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1255EA-092F-4432-988E-2C3AA0F7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8/28/2021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300864-AD48-4A86-8B73-11B162D8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FFFFFF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6DB3E-CB02-4731-97C4-B94DF288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Quality Issues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767F971-6F16-4AC3-BBB2-AC3F0C09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12390"/>
            <a:ext cx="10905066" cy="38712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384BD5-53A6-4158-B27F-A1070172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/>
              <a:pPr>
                <a:spcAft>
                  <a:spcPts val="600"/>
                </a:spcAft>
              </a:pPr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A66229-261F-433F-A654-7CD2F13F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32395-FA4A-4EEB-9F37-CF388599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Validating CNIC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0E4236-4BEB-4658-B1E4-BB4C4FC2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759F86-FF3C-4D24-AFB7-D151B862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370E849-74AC-4024-82B3-D1C00AC0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48" y="1859485"/>
            <a:ext cx="7320656" cy="9357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24D99B7-279B-4ACD-B55E-EDE0E3943FC2}"/>
              </a:ext>
            </a:extLst>
          </p:cNvPr>
          <p:cNvCxnSpPr/>
          <p:nvPr/>
        </p:nvCxnSpPr>
        <p:spPr>
          <a:xfrm>
            <a:off x="2672862" y="2327346"/>
            <a:ext cx="0" cy="851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F409F35-B0EA-4E01-875E-10BAC31CBFCC}"/>
              </a:ext>
            </a:extLst>
          </p:cNvPr>
          <p:cNvSpPr txBox="1"/>
          <p:nvPr/>
        </p:nvSpPr>
        <p:spPr>
          <a:xfrm>
            <a:off x="715487" y="3179298"/>
            <a:ext cx="286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Must Start With this Pattern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5238092-1CC0-4291-A32E-3E4E060FD4CC}"/>
              </a:ext>
            </a:extLst>
          </p:cNvPr>
          <p:cNvCxnSpPr/>
          <p:nvPr/>
        </p:nvCxnSpPr>
        <p:spPr>
          <a:xfrm>
            <a:off x="8722480" y="2385980"/>
            <a:ext cx="0" cy="851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FE85C9F-A900-43F7-8AB2-B67B0ED417D8}"/>
              </a:ext>
            </a:extLst>
          </p:cNvPr>
          <p:cNvSpPr txBox="1"/>
          <p:nvPr/>
        </p:nvSpPr>
        <p:spPr>
          <a:xfrm>
            <a:off x="7829613" y="3308920"/>
            <a:ext cx="283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Must end  With this Pattern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7F38F0B-C01D-4F36-ABE8-FDEE868F8463}"/>
              </a:ext>
            </a:extLst>
          </p:cNvPr>
          <p:cNvCxnSpPr>
            <a:cxnSpLocks/>
          </p:cNvCxnSpPr>
          <p:nvPr/>
        </p:nvCxnSpPr>
        <p:spPr>
          <a:xfrm>
            <a:off x="3739661" y="3068655"/>
            <a:ext cx="0" cy="1446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xmlns="" id="{AE5A506C-8BE2-4682-8A6D-98E019BD10E7}"/>
              </a:ext>
            </a:extLst>
          </p:cNvPr>
          <p:cNvSpPr/>
          <p:nvPr/>
        </p:nvSpPr>
        <p:spPr>
          <a:xfrm rot="5400000">
            <a:off x="3547066" y="1899339"/>
            <a:ext cx="385191" cy="1620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B4BDF60-BDDD-4B0D-AD18-5B81ABE01A7D}"/>
              </a:ext>
            </a:extLst>
          </p:cNvPr>
          <p:cNvSpPr txBox="1"/>
          <p:nvPr/>
        </p:nvSpPr>
        <p:spPr>
          <a:xfrm>
            <a:off x="2836879" y="4607363"/>
            <a:ext cx="205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five digit number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75C9614-7EAE-43C5-8895-A748B38F2B0E}"/>
              </a:ext>
            </a:extLst>
          </p:cNvPr>
          <p:cNvCxnSpPr>
            <a:cxnSpLocks/>
          </p:cNvCxnSpPr>
          <p:nvPr/>
        </p:nvCxnSpPr>
        <p:spPr>
          <a:xfrm>
            <a:off x="4713696" y="2327346"/>
            <a:ext cx="0" cy="1446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28BEB1-0411-41AB-BA55-7D4623A3EA18}"/>
              </a:ext>
            </a:extLst>
          </p:cNvPr>
          <p:cNvSpPr txBox="1"/>
          <p:nvPr/>
        </p:nvSpPr>
        <p:spPr>
          <a:xfrm>
            <a:off x="4291717" y="3882548"/>
            <a:ext cx="10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dash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xmlns="" id="{E84416A1-A6BD-45B6-8A2B-78386894EE81}"/>
              </a:ext>
            </a:extLst>
          </p:cNvPr>
          <p:cNvSpPr/>
          <p:nvPr/>
        </p:nvSpPr>
        <p:spPr>
          <a:xfrm rot="5400000">
            <a:off x="5509546" y="1906936"/>
            <a:ext cx="385191" cy="1620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4813027-437C-49D8-AE21-3D2E67684A47}"/>
              </a:ext>
            </a:extLst>
          </p:cNvPr>
          <p:cNvCxnSpPr>
            <a:cxnSpLocks/>
          </p:cNvCxnSpPr>
          <p:nvPr/>
        </p:nvCxnSpPr>
        <p:spPr>
          <a:xfrm>
            <a:off x="5702141" y="3024632"/>
            <a:ext cx="0" cy="2117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831BA5E-206B-4992-B012-0AD29E225B27}"/>
              </a:ext>
            </a:extLst>
          </p:cNvPr>
          <p:cNvSpPr txBox="1"/>
          <p:nvPr/>
        </p:nvSpPr>
        <p:spPr>
          <a:xfrm>
            <a:off x="4713696" y="5294119"/>
            <a:ext cx="21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seven digit number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xmlns="" id="{BB1486AC-85E4-4D6B-9B8B-08098252D8FF}"/>
              </a:ext>
            </a:extLst>
          </p:cNvPr>
          <p:cNvSpPr/>
          <p:nvPr/>
        </p:nvSpPr>
        <p:spPr>
          <a:xfrm rot="5400000">
            <a:off x="7637017" y="1899065"/>
            <a:ext cx="385191" cy="1620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FF52C7A0-699B-4FCF-B261-202F1522E951}"/>
              </a:ext>
            </a:extLst>
          </p:cNvPr>
          <p:cNvCxnSpPr>
            <a:cxnSpLocks/>
          </p:cNvCxnSpPr>
          <p:nvPr/>
        </p:nvCxnSpPr>
        <p:spPr>
          <a:xfrm>
            <a:off x="7496654" y="2826300"/>
            <a:ext cx="0" cy="1425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DFCA127-0A56-4B3C-950A-8DDB27885809}"/>
              </a:ext>
            </a:extLst>
          </p:cNvPr>
          <p:cNvSpPr txBox="1"/>
          <p:nvPr/>
        </p:nvSpPr>
        <p:spPr>
          <a:xfrm>
            <a:off x="7151938" y="4282972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Any one digit from 0-9</a:t>
            </a:r>
          </a:p>
        </p:txBody>
      </p:sp>
    </p:spTree>
    <p:extLst>
      <p:ext uri="{BB962C8B-B14F-4D97-AF65-F5344CB8AC3E}">
        <p14:creationId xmlns:p14="http://schemas.microsoft.com/office/powerpoint/2010/main" val="26295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27577DEC-D9A5-404D-9789-702F4319BE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EEA9366-CEA8-4F23-B065-4337F0D8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04A03D6-39B4-4278-9BE1-A07E02449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BE459AF-3736-4886-82E0-9B5DA427B5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xmlns="" id="{4B6B88EF-180C-4E39-8A3F-A52E87110C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xmlns="" id="{52DFAACF-64D0-4621-8FF4-E2F03C3E8D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36611FF0-65B3-49DB-97C6-1B72AAD0FB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xmlns="" id="{0F7407FE-86B1-4890-9D80-9406FBF29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xmlns="" id="{EBD42D5B-8F87-45B3-98B3-C66944F92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xmlns="" id="{F5E04699-59E1-4468-9E7C-83070EEB4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xmlns="" id="{F2AE8F13-9A52-4D7F-9637-321EA7CF32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F11A323-1FAE-4D51-93B9-540B8B0C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Hands On : Handling Data Quality Issues in Python  </a:t>
            </a:r>
          </a:p>
        </p:txBody>
      </p:sp>
    </p:spTree>
    <p:extLst>
      <p:ext uri="{BB962C8B-B14F-4D97-AF65-F5344CB8AC3E}">
        <p14:creationId xmlns:p14="http://schemas.microsoft.com/office/powerpoint/2010/main" val="820433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39A71737-4640-49E5-9F86-9DC57602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: Customers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860C4CDE-62AB-41DD-9FA2-8CF878368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90" y="1626017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Task:</a:t>
            </a:r>
          </a:p>
          <a:p>
            <a:pPr lvl="1"/>
            <a:r>
              <a:rPr lang="en-GB" dirty="0"/>
              <a:t>Handle Missing Values </a:t>
            </a:r>
          </a:p>
          <a:p>
            <a:pPr lvl="1"/>
            <a:r>
              <a:rPr lang="en-GB" dirty="0"/>
              <a:t>Changing Column Names and Data Types</a:t>
            </a:r>
          </a:p>
          <a:p>
            <a:pPr lvl="1"/>
            <a:r>
              <a:rPr lang="en-GB" dirty="0"/>
              <a:t>Handel Incorrect data</a:t>
            </a:r>
          </a:p>
          <a:p>
            <a:pPr lvl="2"/>
            <a:r>
              <a:rPr lang="en-GB" dirty="0"/>
              <a:t>Validate ( POBOX , Mobile , Email, CNIC)</a:t>
            </a:r>
          </a:p>
          <a:p>
            <a:pPr lvl="2"/>
            <a:r>
              <a:rPr lang="en-GB" dirty="0"/>
              <a:t>Locating incorrect data ( POBOX , Mobile , Email, CNIC)</a:t>
            </a:r>
          </a:p>
          <a:p>
            <a:pPr lvl="2"/>
            <a:r>
              <a:rPr lang="en-GB" dirty="0"/>
              <a:t>Replacing incorrect Values with NaN</a:t>
            </a:r>
          </a:p>
          <a:p>
            <a:pPr lvl="2"/>
            <a:r>
              <a:rPr lang="en-GB" dirty="0"/>
              <a:t>Deleting all records with NaN values</a:t>
            </a:r>
          </a:p>
          <a:p>
            <a:pPr lvl="1"/>
            <a:r>
              <a:rPr lang="en-GB" dirty="0"/>
              <a:t>Adding a new feature ( DOB_Year)</a:t>
            </a:r>
          </a:p>
          <a:p>
            <a:pPr lvl="1"/>
            <a:r>
              <a:rPr lang="en-GB" dirty="0"/>
              <a:t>Feature Construction from existing features ( Age_Updated)</a:t>
            </a:r>
          </a:p>
          <a:p>
            <a:pPr lvl="1"/>
            <a:r>
              <a:rPr lang="en-GB" dirty="0"/>
              <a:t>Deleting un-necessary Columns</a:t>
            </a:r>
          </a:p>
          <a:p>
            <a:pPr lvl="1"/>
            <a:r>
              <a:rPr lang="en-GB" dirty="0"/>
              <a:t>Saving CSV as a cleaned dataset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29BB0F-DDB3-4D6C-8589-145C4464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62E5-CC7F-44D5-A07B-2550AE937498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270128-2F1F-41D0-9AF3-2F80E1C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D7BA4-FE24-4423-BE3B-6B59496C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  <a:hlinkClick r:id="rId2"/>
              </a:rPr>
              <a:t>Regular Expression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EAD7DA-EB48-432A-9787-E9B4552A8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000"/>
              <a:t>A RegEx, or Regular Expression, is a sequence of characters that forms a search pattern.</a:t>
            </a:r>
          </a:p>
          <a:p>
            <a:r>
              <a:rPr lang="en-US" sz="2000"/>
              <a:t>RegEx can be used to check if a string contains the specified search pattern.</a:t>
            </a:r>
          </a:p>
          <a:p>
            <a:r>
              <a:rPr lang="en-US" altLang="en-US" sz="2000"/>
              <a:t>Python has a built-in package called </a:t>
            </a:r>
            <a:r>
              <a:rPr lang="en-US" altLang="en-US" sz="2000" b="1"/>
              <a:t>re</a:t>
            </a:r>
            <a:r>
              <a:rPr lang="en-US" altLang="en-US" sz="2000"/>
              <a:t>, which can be used to work with Regular Expressions. </a:t>
            </a:r>
          </a:p>
          <a:p>
            <a:endParaRPr lang="en-US" sz="2000"/>
          </a:p>
          <a:p>
            <a:endParaRPr lang="en-GB" sz="200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24106BB-CE6B-428F-8CFE-89390005C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026" y="4468508"/>
            <a:ext cx="6096002" cy="8233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E70BE3-4B18-46DF-9C58-C4C3F054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0C442D-7780-464F-A19F-EB4783B6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8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4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6A161-B394-4C29-A13E-320737A7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Regular Expression – Example-1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21904A7-06D5-4FD9-9972-BC9BBCD90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64514"/>
            <a:ext cx="7188199" cy="25255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5D52C7-9442-4DA6-BCBC-C70DF91E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E7E661-0CB8-41E7-89AF-CD524081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2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1ED02B1-1BC5-458F-9994-627281CFE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rgbClr val="544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2A2FEA-746C-48FB-83B2-855BCCA7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Regular Expression –Example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BFF171D-E1BA-4D90-B3B9-1BF000F7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608892"/>
            <a:ext cx="7729728" cy="18135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DF9C33-D7DD-4D91-95B6-825D8ED5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760AC8-4627-4358-A4DE-BA3D5EAB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5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8B3ACA-EBBA-4964-A7F5-3BB6EFE7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Regular Expression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D60712-A86F-4877-B8E5-BDC9DAAD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32581"/>
            <a:ext cx="7188199" cy="398944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7A134D-7EEA-4E50-BADE-161007C5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8/28/2021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802741-148E-4E60-9CCE-D71945C4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6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A64712-B28B-4439-A725-C4D446C3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6" y="912734"/>
            <a:ext cx="9764919" cy="30319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257994-BD97-4691-8B89-198A6D2BA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50BE0-4DDF-4C4D-BAD2-507B98EE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Regular Expressions - Example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55F928-0E47-4D27-8331-48F4B122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8/28/2021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2D87A7-C7B0-4176-A555-1ECCC1E8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0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A010AE4-411D-4406-84AC-9AE9646D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12" y="1491392"/>
            <a:ext cx="10929788" cy="26413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257994-BD97-4691-8B89-198A6D2BA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017B0-CA9C-434B-B5B2-AFF147F0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Regular Expressions – Example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256B2E-56F5-45A8-8FBB-2B276B90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8/28/2021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C0EB47-6D7E-4FB0-A414-50470F9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48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02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F1236-7F9D-46CA-8347-187F1FD0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5159" cy="1281113"/>
          </a:xfrm>
        </p:spPr>
        <p:txBody>
          <a:bodyPr/>
          <a:lstStyle/>
          <a:p>
            <a:r>
              <a:rPr lang="en-GB" dirty="0"/>
              <a:t>What is Data Quality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C8D60F-D181-4354-8955-BB192D18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215"/>
            <a:ext cx="10515600" cy="4351338"/>
          </a:xfrm>
        </p:spPr>
        <p:txBody>
          <a:bodyPr/>
          <a:lstStyle/>
          <a:p>
            <a:r>
              <a:rPr lang="en-GB" dirty="0"/>
              <a:t>Data quality is an assessment of data's fitness to serve its purpose in a given context.</a:t>
            </a:r>
          </a:p>
          <a:p>
            <a:r>
              <a:rPr lang="en-GB" dirty="0"/>
              <a:t> The quality of data can be measured on different parameters like:</a:t>
            </a:r>
          </a:p>
          <a:p>
            <a:pPr lvl="1"/>
            <a:r>
              <a:rPr lang="en-GB" dirty="0"/>
              <a:t>Data accuracy (The degree to which the data represents reality)</a:t>
            </a:r>
          </a:p>
          <a:p>
            <a:pPr lvl="1"/>
            <a:r>
              <a:rPr lang="en-GB" dirty="0"/>
              <a:t>Completeness (Are there any missing values in the data?)</a:t>
            </a:r>
          </a:p>
          <a:p>
            <a:pPr lvl="1"/>
            <a:r>
              <a:rPr lang="en-GB" dirty="0"/>
              <a:t>Validity(Does the data match the rules?)</a:t>
            </a:r>
          </a:p>
          <a:p>
            <a:pPr lvl="1"/>
            <a:r>
              <a:rPr lang="en-GB" dirty="0"/>
              <a:t>Consistency(Is the data consistent across various data stores?)</a:t>
            </a:r>
          </a:p>
          <a:p>
            <a:pPr lvl="1"/>
            <a:r>
              <a:rPr lang="en-GB" dirty="0"/>
              <a:t>Timeliness(Is the data relevant in present situation ?).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7C9044-A574-4EF1-92C1-5DFCDE13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C5F9E9-C042-4D34-B0A6-2FAD5FCA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B03FC7-0F82-4153-807D-E91C6FBE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Data Quality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518ADB-E4BF-4BA4-984A-6357BD6E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351338"/>
          </a:xfrm>
        </p:spPr>
        <p:txBody>
          <a:bodyPr/>
          <a:lstStyle/>
          <a:p>
            <a:r>
              <a:rPr lang="en-GB" dirty="0"/>
              <a:t>High-quality data is important for an organization to understand and to get the key information about current and potential customers.</a:t>
            </a:r>
          </a:p>
          <a:p>
            <a:r>
              <a:rPr lang="en-GB" dirty="0"/>
              <a:t> It helps the organization in  making right decisions in order to:</a:t>
            </a:r>
          </a:p>
          <a:p>
            <a:pPr lvl="1"/>
            <a:r>
              <a:rPr lang="en-GB" dirty="0"/>
              <a:t>Increase customer satisfaction </a:t>
            </a:r>
          </a:p>
          <a:p>
            <a:pPr lvl="1"/>
            <a:r>
              <a:rPr lang="en-GB" dirty="0"/>
              <a:t>Offering relevant products and services to right customers </a:t>
            </a:r>
          </a:p>
          <a:p>
            <a:pPr lvl="1"/>
            <a:r>
              <a:rPr lang="en-GB" dirty="0"/>
              <a:t>Launching effective marketing campaigns.</a:t>
            </a:r>
          </a:p>
          <a:p>
            <a:pPr lvl="1"/>
            <a:r>
              <a:rPr lang="en-GB" dirty="0"/>
              <a:t>Take corrective or preventive measures</a:t>
            </a:r>
          </a:p>
          <a:p>
            <a:r>
              <a:rPr lang="en-GB" dirty="0"/>
              <a:t> Quality data also helps to keep your company’s various departments on the same page so that they can work together more effectively. 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3C061F-7F51-4641-8CCC-F7DD08C4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272855-3CD6-48A4-B86D-165F4D4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45B59B-615E-4718-A150-42DE5D03E1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6CF29CD-38B8-4924-BA11-6D6051748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15958-B3DE-4359-94FD-B02E9790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: Risky Liability or Valuable Asset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957ADF1-D317-4B36-8016-A87A144F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2447742"/>
            <a:ext cx="10901471" cy="14716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1625AA-3421-4324-8E2C-506DCA51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948097-27B5-4582-A309-6310D2B2FB06}" type="datetime1">
              <a:rPr lang="en-US">
                <a:solidFill>
                  <a:srgbClr val="FFFFFF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8/28/2021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5C6399-E612-4FB6-A11E-CEF5873F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E07E8-E437-4A6D-803B-09F24E35FE40}" type="slidenum">
              <a:rPr lang="en-US">
                <a:solidFill>
                  <a:srgbClr val="FFFFFF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9794D5-E4C1-4DBD-9E81-8284E9FA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0B5093-3A80-442F-A8AB-40171873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Major data quality issues include:</a:t>
            </a:r>
          </a:p>
          <a:p>
            <a:pPr lvl="1"/>
            <a:r>
              <a:rPr lang="en-GB" dirty="0"/>
              <a:t>Missing / Incomplete Data</a:t>
            </a:r>
          </a:p>
          <a:p>
            <a:pPr lvl="1"/>
            <a:r>
              <a:rPr lang="en-GB" dirty="0"/>
              <a:t>Wrong / Incorrect/ Invalid Data</a:t>
            </a:r>
          </a:p>
          <a:p>
            <a:pPr lvl="1"/>
            <a:r>
              <a:rPr lang="en-GB" dirty="0"/>
              <a:t>Obsolete / Outdated Data </a:t>
            </a:r>
          </a:p>
          <a:p>
            <a:r>
              <a:rPr lang="en-GB" dirty="0"/>
              <a:t>Before jumping to analyse data and  derive correlations , these data quality issues must be sorted out.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223D53-CAAC-4102-902D-C63FEE75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79073C-A68A-40B6-AA1A-47A30354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2E19D-DA5B-45E2-801B-2BAD9459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Treating Missing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586BA-5B2F-4C9D-BAC9-E23AC41E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handle missing values by:</a:t>
            </a:r>
          </a:p>
          <a:p>
            <a:pPr lvl="1"/>
            <a:r>
              <a:rPr lang="en-GB" dirty="0"/>
              <a:t>Drop Null or Missing Values Altogether ( Drop the record)</a:t>
            </a:r>
          </a:p>
          <a:p>
            <a:pPr lvl="1"/>
            <a:r>
              <a:rPr lang="en-GB" dirty="0"/>
              <a:t>Filling the Missing values manually </a:t>
            </a:r>
          </a:p>
          <a:p>
            <a:pPr lvl="2"/>
            <a:r>
              <a:rPr lang="en-GB" dirty="0"/>
              <a:t>Labour Intensive , Domain Knowledge</a:t>
            </a:r>
          </a:p>
          <a:p>
            <a:pPr lvl="1"/>
            <a:r>
              <a:rPr lang="en-GB" dirty="0"/>
              <a:t>Fill Missing Values using Imputation ( Mean , Median , Mode)</a:t>
            </a:r>
          </a:p>
          <a:p>
            <a:pPr lvl="1"/>
            <a:r>
              <a:rPr lang="en-GB" dirty="0"/>
              <a:t>Predicting Missing Values with Machine Learning Algorithm</a:t>
            </a:r>
          </a:p>
          <a:p>
            <a:pPr lvl="2"/>
            <a:r>
              <a:rPr lang="en-GB" dirty="0"/>
              <a:t>For example KNN (Compute Intensive)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6DA370-C419-450B-AC88-9909A406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097-27B5-4582-A309-6310D2B2FB06}" type="datetime1">
              <a:rPr lang="en-US" smtClean="0"/>
              <a:t>8/28/2021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657B61-CF7F-4EEE-856C-FE33F7CC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07E8-E437-4A6D-803B-09F24E35FE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Facet">
  <a:themeElements>
    <a:clrScheme name="Custom 8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1A36E"/>
      </a:accent1>
      <a:accent2>
        <a:srgbClr val="E3C32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31A36E"/>
    </a:accent1>
    <a:accent2>
      <a:srgbClr val="E3C322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D44914AB11849AF3905A4D74A0C27" ma:contentTypeVersion="12" ma:contentTypeDescription="Create a new document." ma:contentTypeScope="" ma:versionID="a24f61ebf6193b7bc1c39ea5e7956aa5">
  <xsd:schema xmlns:xsd="http://www.w3.org/2001/XMLSchema" xmlns:xs="http://www.w3.org/2001/XMLSchema" xmlns:p="http://schemas.microsoft.com/office/2006/metadata/properties" xmlns:ns3="58a77b1b-f442-4d7e-a0a3-548d127eec03" xmlns:ns4="90822947-a092-40a5-a993-ad512632eb26" targetNamespace="http://schemas.microsoft.com/office/2006/metadata/properties" ma:root="true" ma:fieldsID="a3567b89287511525b77c30b604388a1" ns3:_="" ns4:_="">
    <xsd:import namespace="58a77b1b-f442-4d7e-a0a3-548d127eec03"/>
    <xsd:import namespace="90822947-a092-40a5-a993-ad512632eb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77b1b-f442-4d7e-a0a3-548d127eec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22947-a092-40a5-a993-ad512632eb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814DAE-C67E-40D6-B243-F8B2DDC844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4B2511-7651-4E2A-ABA4-AE3E61C40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77b1b-f442-4d7e-a0a3-548d127eec03"/>
    <ds:schemaRef ds:uri="90822947-a092-40a5-a993-ad512632eb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990EE5-3561-4D7D-B77C-8576BD20216F}">
  <ds:schemaRefs>
    <ds:schemaRef ds:uri="http://schemas.microsoft.com/office/infopath/2007/PartnerControls"/>
    <ds:schemaRef ds:uri="http://schemas.microsoft.com/office/2006/documentManagement/types"/>
    <ds:schemaRef ds:uri="58a77b1b-f442-4d7e-a0a3-548d127eec03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90822947-a092-40a5-a993-ad512632eb2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947</Words>
  <Application>Microsoft Office PowerPoint</Application>
  <PresentationFormat>Widescreen</PresentationFormat>
  <Paragraphs>223</Paragraphs>
  <Slides>48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Candara Light</vt:lpstr>
      <vt:lpstr>Trebuchet MS</vt:lpstr>
      <vt:lpstr>Wingdings 3</vt:lpstr>
      <vt:lpstr>2_Facet</vt:lpstr>
      <vt:lpstr>Office Theme</vt:lpstr>
      <vt:lpstr>PowerPoint Presentation</vt:lpstr>
      <vt:lpstr>PowerPoint Presentation</vt:lpstr>
      <vt:lpstr>Data Quality Issues ?</vt:lpstr>
      <vt:lpstr>Data Quality Issues ?</vt:lpstr>
      <vt:lpstr>What is Data Quality ?</vt:lpstr>
      <vt:lpstr>Why Data Quality ?</vt:lpstr>
      <vt:lpstr>Data : Risky Liability or Valuable Asset</vt:lpstr>
      <vt:lpstr>Data Quality Issues </vt:lpstr>
      <vt:lpstr>Treating Missing Data </vt:lpstr>
      <vt:lpstr>dropna()</vt:lpstr>
      <vt:lpstr>Dealing with Incorrect / Invalid  Data</vt:lpstr>
      <vt:lpstr>Some Pre-Requisites </vt:lpstr>
      <vt:lpstr>Renaming Columns </vt:lpstr>
      <vt:lpstr>Renaming Columns </vt:lpstr>
      <vt:lpstr>Changing Data Types – A Sample Use Case  </vt:lpstr>
      <vt:lpstr>Why changing datatypes may be necessary?</vt:lpstr>
      <vt:lpstr>Why changing datatypes may be necessary?</vt:lpstr>
      <vt:lpstr>How to Covert Data Types in Pandas</vt:lpstr>
      <vt:lpstr>Using astype() function</vt:lpstr>
      <vt:lpstr>Problems with astype()</vt:lpstr>
      <vt:lpstr>Problems with astype()</vt:lpstr>
      <vt:lpstr>Problems with astype()</vt:lpstr>
      <vt:lpstr>Custom Conversion Functions</vt:lpstr>
      <vt:lpstr>Custom Conversion Functions</vt:lpstr>
      <vt:lpstr>We can also use lambda functions </vt:lpstr>
      <vt:lpstr>Custom Conversion Functions </vt:lpstr>
      <vt:lpstr>Custom Conversion Functions </vt:lpstr>
      <vt:lpstr>Using np.where() </vt:lpstr>
      <vt:lpstr>Pandas Helper Functions </vt:lpstr>
      <vt:lpstr>Pandas Helper Functions </vt:lpstr>
      <vt:lpstr>Pandas Helper Functions </vt:lpstr>
      <vt:lpstr>Data Type Conversion at Read Time </vt:lpstr>
      <vt:lpstr>Data Validation </vt:lpstr>
      <vt:lpstr>A sample Dataset – Customers Data </vt:lpstr>
      <vt:lpstr>Data Validation </vt:lpstr>
      <vt:lpstr>Validating POBOX</vt:lpstr>
      <vt:lpstr>Validating Mobile </vt:lpstr>
      <vt:lpstr>Validating an Email Address</vt:lpstr>
      <vt:lpstr>Validating CNIC </vt:lpstr>
      <vt:lpstr>Validating CNIC </vt:lpstr>
      <vt:lpstr>Hands On : Handling Data Quality Issues in Python  </vt:lpstr>
      <vt:lpstr>Dataset : Customers </vt:lpstr>
      <vt:lpstr>Regular Expression</vt:lpstr>
      <vt:lpstr>Regular Expression – Example-1</vt:lpstr>
      <vt:lpstr>Regular Expression –Example 2</vt:lpstr>
      <vt:lpstr>Regular Expression  Example 3</vt:lpstr>
      <vt:lpstr>Regular Expressions - Example 4</vt:lpstr>
      <vt:lpstr>Regular Expressions – Example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Ali / Ph.D Scholar @ City Campus</dc:creator>
  <cp:lastModifiedBy>Ahmed, Hassan</cp:lastModifiedBy>
  <cp:revision>2</cp:revision>
  <dcterms:created xsi:type="dcterms:W3CDTF">2020-09-19T22:24:42Z</dcterms:created>
  <dcterms:modified xsi:type="dcterms:W3CDTF">2021-08-28T08:19:54Z</dcterms:modified>
</cp:coreProperties>
</file>