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2" r:id="rId4"/>
    <p:sldMasterId id="2147483769" r:id="rId5"/>
  </p:sldMasterIdLst>
  <p:notesMasterIdLst>
    <p:notesMasterId r:id="rId52"/>
  </p:notesMasterIdLst>
  <p:sldIdLst>
    <p:sldId id="650" r:id="rId6"/>
    <p:sldId id="661" r:id="rId7"/>
    <p:sldId id="256" r:id="rId8"/>
    <p:sldId id="744" r:id="rId9"/>
    <p:sldId id="745" r:id="rId10"/>
    <p:sldId id="755" r:id="rId11"/>
    <p:sldId id="746" r:id="rId12"/>
    <p:sldId id="779" r:id="rId13"/>
    <p:sldId id="747" r:id="rId14"/>
    <p:sldId id="748" r:id="rId15"/>
    <p:sldId id="780" r:id="rId16"/>
    <p:sldId id="749" r:id="rId17"/>
    <p:sldId id="781" r:id="rId18"/>
    <p:sldId id="750" r:id="rId19"/>
    <p:sldId id="751" r:id="rId20"/>
    <p:sldId id="752" r:id="rId21"/>
    <p:sldId id="753" r:id="rId22"/>
    <p:sldId id="754" r:id="rId23"/>
    <p:sldId id="756" r:id="rId24"/>
    <p:sldId id="757" r:id="rId25"/>
    <p:sldId id="758" r:id="rId26"/>
    <p:sldId id="760" r:id="rId27"/>
    <p:sldId id="759" r:id="rId28"/>
    <p:sldId id="761" r:id="rId29"/>
    <p:sldId id="762" r:id="rId30"/>
    <p:sldId id="763" r:id="rId31"/>
    <p:sldId id="764" r:id="rId32"/>
    <p:sldId id="765" r:id="rId33"/>
    <p:sldId id="766" r:id="rId34"/>
    <p:sldId id="767" r:id="rId35"/>
    <p:sldId id="768" r:id="rId36"/>
    <p:sldId id="769" r:id="rId37"/>
    <p:sldId id="770" r:id="rId38"/>
    <p:sldId id="771" r:id="rId39"/>
    <p:sldId id="773" r:id="rId40"/>
    <p:sldId id="774" r:id="rId41"/>
    <p:sldId id="775" r:id="rId42"/>
    <p:sldId id="772" r:id="rId43"/>
    <p:sldId id="784" r:id="rId44"/>
    <p:sldId id="782" r:id="rId45"/>
    <p:sldId id="783" r:id="rId46"/>
    <p:sldId id="776" r:id="rId47"/>
    <p:sldId id="696" r:id="rId48"/>
    <p:sldId id="743" r:id="rId49"/>
    <p:sldId id="777" r:id="rId50"/>
    <p:sldId id="778" r:id="rId5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ghan McDonough" initials="MM" lastIdx="18" clrIdx="0">
    <p:extLst>
      <p:ext uri="{19B8F6BF-5375-455C-9EA6-DF929625EA0E}">
        <p15:presenceInfo xmlns:p15="http://schemas.microsoft.com/office/powerpoint/2012/main" userId="S::meghan.mcdonough@teneo.com::664cc3b1-f252-4890-a3f0-d379ae1e3eeb" providerId="AD"/>
      </p:ext>
    </p:extLst>
  </p:cmAuthor>
  <p:cmAuthor id="2" name="KQ" initials="K" lastIdx="17" clrIdx="1">
    <p:extLst>
      <p:ext uri="{19B8F6BF-5375-455C-9EA6-DF929625EA0E}">
        <p15:presenceInfo xmlns:p15="http://schemas.microsoft.com/office/powerpoint/2012/main" userId="K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36E"/>
    <a:srgbClr val="E3C322"/>
    <a:srgbClr val="001937"/>
    <a:srgbClr val="DBDBDB"/>
    <a:srgbClr val="203868"/>
    <a:srgbClr val="59590D"/>
    <a:srgbClr val="E3E3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5"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1056"/>
    </p:cViewPr>
  </p:sorterViewPr>
  <p:notesViewPr>
    <p:cSldViewPr snapToGrid="0">
      <p:cViewPr>
        <p:scale>
          <a:sx n="110" d="100"/>
          <a:sy n="110" d="100"/>
        </p:scale>
        <p:origin x="2026" y="-145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1.svg"/><Relationship Id="rId1" Type="http://schemas.openxmlformats.org/officeDocument/2006/relationships/image" Target="../media/image8.png"/><Relationship Id="rId6" Type="http://schemas.openxmlformats.org/officeDocument/2006/relationships/image" Target="../media/image15.svg"/><Relationship Id="rId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1.svg"/><Relationship Id="rId1" Type="http://schemas.openxmlformats.org/officeDocument/2006/relationships/image" Target="../media/image8.png"/><Relationship Id="rId6" Type="http://schemas.openxmlformats.org/officeDocument/2006/relationships/image" Target="../media/image15.svg"/><Relationship Id="rId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5F6A9A-F51C-4A67-9197-4976E70AA77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A5FE691-4C49-486D-AB38-D78DDC1082F7}">
      <dgm:prSet/>
      <dgm:spPr/>
      <dgm:t>
        <a:bodyPr/>
        <a:lstStyle/>
        <a:p>
          <a:r>
            <a:rPr lang="en-GB" dirty="0"/>
            <a:t>Simplification of Machine Learning Model </a:t>
          </a:r>
          <a:endParaRPr lang="en-US" dirty="0"/>
        </a:p>
      </dgm:t>
    </dgm:pt>
    <dgm:pt modelId="{60865981-9ACE-4F65-8EAD-B9C5D3901589}" type="parTrans" cxnId="{EAD08F43-1635-405D-B8B0-A454C05DBB20}">
      <dgm:prSet/>
      <dgm:spPr/>
      <dgm:t>
        <a:bodyPr/>
        <a:lstStyle/>
        <a:p>
          <a:endParaRPr lang="en-US"/>
        </a:p>
      </dgm:t>
    </dgm:pt>
    <dgm:pt modelId="{7F770093-F936-4D36-AA3F-3AEDEF412B18}" type="sibTrans" cxnId="{EAD08F43-1635-405D-B8B0-A454C05DBB20}">
      <dgm:prSet/>
      <dgm:spPr/>
      <dgm:t>
        <a:bodyPr/>
        <a:lstStyle/>
        <a:p>
          <a:endParaRPr lang="en-US"/>
        </a:p>
      </dgm:t>
    </dgm:pt>
    <dgm:pt modelId="{4CAC5E09-F014-417D-A7D4-A3B24062984D}">
      <dgm:prSet/>
      <dgm:spPr/>
      <dgm:t>
        <a:bodyPr/>
        <a:lstStyle/>
        <a:p>
          <a:r>
            <a:rPr lang="en-GB" dirty="0"/>
            <a:t>Shorter Training Time ( Time to train the model on data) </a:t>
          </a:r>
          <a:endParaRPr lang="en-US" dirty="0"/>
        </a:p>
      </dgm:t>
    </dgm:pt>
    <dgm:pt modelId="{212828AF-0BA7-484A-979F-173CB8C199FE}" type="parTrans" cxnId="{619563EF-6C6C-47CB-B1BE-281B08460353}">
      <dgm:prSet/>
      <dgm:spPr/>
      <dgm:t>
        <a:bodyPr/>
        <a:lstStyle/>
        <a:p>
          <a:endParaRPr lang="en-US"/>
        </a:p>
      </dgm:t>
    </dgm:pt>
    <dgm:pt modelId="{A90A9737-1F2E-46F3-A59C-BE0FEAA8FA3B}" type="sibTrans" cxnId="{619563EF-6C6C-47CB-B1BE-281B08460353}">
      <dgm:prSet/>
      <dgm:spPr/>
      <dgm:t>
        <a:bodyPr/>
        <a:lstStyle/>
        <a:p>
          <a:endParaRPr lang="en-US"/>
        </a:p>
      </dgm:t>
    </dgm:pt>
    <dgm:pt modelId="{12E3FA87-D2EC-45C0-B9A9-705E8CB7CDED}">
      <dgm:prSet/>
      <dgm:spPr/>
      <dgm:t>
        <a:bodyPr/>
        <a:lstStyle/>
        <a:p>
          <a:r>
            <a:rPr lang="en-GB" dirty="0"/>
            <a:t>Avoiding Curse of Dimensionality </a:t>
          </a:r>
          <a:endParaRPr lang="en-US" dirty="0"/>
        </a:p>
      </dgm:t>
    </dgm:pt>
    <dgm:pt modelId="{7B638BD2-E702-47B9-A6D9-D7B91903C3DF}" type="parTrans" cxnId="{21A52E6C-3660-4EA7-92EA-4928DFDA4218}">
      <dgm:prSet/>
      <dgm:spPr/>
      <dgm:t>
        <a:bodyPr/>
        <a:lstStyle/>
        <a:p>
          <a:endParaRPr lang="en-US"/>
        </a:p>
      </dgm:t>
    </dgm:pt>
    <dgm:pt modelId="{1DD3C1C9-366A-4F02-99DB-E001CF3DE8EE}" type="sibTrans" cxnId="{21A52E6C-3660-4EA7-92EA-4928DFDA4218}">
      <dgm:prSet/>
      <dgm:spPr/>
      <dgm:t>
        <a:bodyPr/>
        <a:lstStyle/>
        <a:p>
          <a:endParaRPr lang="en-US"/>
        </a:p>
      </dgm:t>
    </dgm:pt>
    <dgm:pt modelId="{B8D2472A-6969-4E79-9868-1CB6FC5F52F0}">
      <dgm:prSet/>
      <dgm:spPr/>
      <dgm:t>
        <a:bodyPr/>
        <a:lstStyle/>
        <a:p>
          <a:r>
            <a:rPr lang="en-GB"/>
            <a:t>Enhanced Generalization </a:t>
          </a:r>
          <a:endParaRPr lang="en-US"/>
        </a:p>
      </dgm:t>
    </dgm:pt>
    <dgm:pt modelId="{DD0F868F-916E-4564-8CC5-52A4716A1AB8}" type="parTrans" cxnId="{41325647-3888-4C14-9815-B197467E4B19}">
      <dgm:prSet/>
      <dgm:spPr/>
      <dgm:t>
        <a:bodyPr/>
        <a:lstStyle/>
        <a:p>
          <a:endParaRPr lang="en-US"/>
        </a:p>
      </dgm:t>
    </dgm:pt>
    <dgm:pt modelId="{3039B00F-76BE-45C9-88F2-AE63338B0701}" type="sibTrans" cxnId="{41325647-3888-4C14-9815-B197467E4B19}">
      <dgm:prSet/>
      <dgm:spPr/>
      <dgm:t>
        <a:bodyPr/>
        <a:lstStyle/>
        <a:p>
          <a:endParaRPr lang="en-US"/>
        </a:p>
      </dgm:t>
    </dgm:pt>
    <dgm:pt modelId="{9379B905-9556-428F-A357-011C6D32354A}">
      <dgm:prSet/>
      <dgm:spPr/>
      <dgm:t>
        <a:bodyPr/>
        <a:lstStyle/>
        <a:p>
          <a:r>
            <a:rPr lang="en-GB"/>
            <a:t>Reduced Overfitting </a:t>
          </a:r>
          <a:endParaRPr lang="en-US"/>
        </a:p>
      </dgm:t>
    </dgm:pt>
    <dgm:pt modelId="{FF64A748-6067-4F72-8BFC-D3857456EB89}" type="parTrans" cxnId="{3529C1BF-C64B-4EB3-946F-E5344D55F1E0}">
      <dgm:prSet/>
      <dgm:spPr/>
      <dgm:t>
        <a:bodyPr/>
        <a:lstStyle/>
        <a:p>
          <a:endParaRPr lang="en-US"/>
        </a:p>
      </dgm:t>
    </dgm:pt>
    <dgm:pt modelId="{FE31720C-00A0-4854-9CF5-878FED042C43}" type="sibTrans" cxnId="{3529C1BF-C64B-4EB3-946F-E5344D55F1E0}">
      <dgm:prSet/>
      <dgm:spPr/>
      <dgm:t>
        <a:bodyPr/>
        <a:lstStyle/>
        <a:p>
          <a:endParaRPr lang="en-US"/>
        </a:p>
      </dgm:t>
    </dgm:pt>
    <dgm:pt modelId="{42F92428-CC0C-4502-B2F2-F75BC5AE6852}" type="pres">
      <dgm:prSet presAssocID="{305F6A9A-F51C-4A67-9197-4976E70AA77F}" presName="root" presStyleCnt="0">
        <dgm:presLayoutVars>
          <dgm:dir/>
          <dgm:resizeHandles val="exact"/>
        </dgm:presLayoutVars>
      </dgm:prSet>
      <dgm:spPr/>
      <dgm:t>
        <a:bodyPr/>
        <a:lstStyle/>
        <a:p>
          <a:endParaRPr lang="en-US"/>
        </a:p>
      </dgm:t>
    </dgm:pt>
    <dgm:pt modelId="{83C4628F-984D-4AED-85CF-1ACC23D9F41C}" type="pres">
      <dgm:prSet presAssocID="{305F6A9A-F51C-4A67-9197-4976E70AA77F}" presName="container" presStyleCnt="0">
        <dgm:presLayoutVars>
          <dgm:dir/>
          <dgm:resizeHandles val="exact"/>
        </dgm:presLayoutVars>
      </dgm:prSet>
      <dgm:spPr/>
    </dgm:pt>
    <dgm:pt modelId="{29BC1D3B-58F9-4366-BCF0-FC63848A7D5B}" type="pres">
      <dgm:prSet presAssocID="{9A5FE691-4C49-486D-AB38-D78DDC1082F7}" presName="compNode" presStyleCnt="0"/>
      <dgm:spPr/>
    </dgm:pt>
    <dgm:pt modelId="{9A99904C-51D8-44A7-A723-655F428BDD02}" type="pres">
      <dgm:prSet presAssocID="{9A5FE691-4C49-486D-AB38-D78DDC1082F7}" presName="iconBgRect" presStyleLbl="bgShp" presStyleIdx="0" presStyleCnt="5"/>
      <dgm:spPr/>
    </dgm:pt>
    <dgm:pt modelId="{60E451C4-615F-4B7D-A886-D45E7FC4DCF7}" type="pres">
      <dgm:prSet presAssocID="{9A5FE691-4C49-486D-AB38-D78DDC1082F7}"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6BFDBDDA-58EF-45C2-811F-52C5AA406AAF}" type="pres">
      <dgm:prSet presAssocID="{9A5FE691-4C49-486D-AB38-D78DDC1082F7}" presName="spaceRect" presStyleCnt="0"/>
      <dgm:spPr/>
    </dgm:pt>
    <dgm:pt modelId="{8D6B5DF7-5840-465B-A8C8-26F930CF704C}" type="pres">
      <dgm:prSet presAssocID="{9A5FE691-4C49-486D-AB38-D78DDC1082F7}" presName="textRect" presStyleLbl="revTx" presStyleIdx="0" presStyleCnt="5">
        <dgm:presLayoutVars>
          <dgm:chMax val="1"/>
          <dgm:chPref val="1"/>
        </dgm:presLayoutVars>
      </dgm:prSet>
      <dgm:spPr/>
      <dgm:t>
        <a:bodyPr/>
        <a:lstStyle/>
        <a:p>
          <a:endParaRPr lang="en-US"/>
        </a:p>
      </dgm:t>
    </dgm:pt>
    <dgm:pt modelId="{0CB21897-F168-4E3A-9D0A-634DE06E2974}" type="pres">
      <dgm:prSet presAssocID="{7F770093-F936-4D36-AA3F-3AEDEF412B18}" presName="sibTrans" presStyleLbl="sibTrans2D1" presStyleIdx="0" presStyleCnt="0"/>
      <dgm:spPr/>
      <dgm:t>
        <a:bodyPr/>
        <a:lstStyle/>
        <a:p>
          <a:endParaRPr lang="en-US"/>
        </a:p>
      </dgm:t>
    </dgm:pt>
    <dgm:pt modelId="{EAB9E48C-AB3E-46FA-8AB5-47D8DC438ED8}" type="pres">
      <dgm:prSet presAssocID="{4CAC5E09-F014-417D-A7D4-A3B24062984D}" presName="compNode" presStyleCnt="0"/>
      <dgm:spPr/>
    </dgm:pt>
    <dgm:pt modelId="{17CF7BE1-7439-4D7E-B081-AEF200D5CA42}" type="pres">
      <dgm:prSet presAssocID="{4CAC5E09-F014-417D-A7D4-A3B24062984D}" presName="iconBgRect" presStyleLbl="bgShp" presStyleIdx="1" presStyleCnt="5"/>
      <dgm:spPr/>
    </dgm:pt>
    <dgm:pt modelId="{9FC03EEC-6CDC-4162-AE9B-D264BB6BD382}" type="pres">
      <dgm:prSet presAssocID="{4CAC5E09-F014-417D-A7D4-A3B24062984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topwatch"/>
        </a:ext>
      </dgm:extLst>
    </dgm:pt>
    <dgm:pt modelId="{B954B6EE-F632-4AAF-90F3-4DD300C223A0}" type="pres">
      <dgm:prSet presAssocID="{4CAC5E09-F014-417D-A7D4-A3B24062984D}" presName="spaceRect" presStyleCnt="0"/>
      <dgm:spPr/>
    </dgm:pt>
    <dgm:pt modelId="{F85685E0-21F7-4332-8595-2C458A9F5871}" type="pres">
      <dgm:prSet presAssocID="{4CAC5E09-F014-417D-A7D4-A3B24062984D}" presName="textRect" presStyleLbl="revTx" presStyleIdx="1" presStyleCnt="5">
        <dgm:presLayoutVars>
          <dgm:chMax val="1"/>
          <dgm:chPref val="1"/>
        </dgm:presLayoutVars>
      </dgm:prSet>
      <dgm:spPr/>
      <dgm:t>
        <a:bodyPr/>
        <a:lstStyle/>
        <a:p>
          <a:endParaRPr lang="en-US"/>
        </a:p>
      </dgm:t>
    </dgm:pt>
    <dgm:pt modelId="{64FD9B3E-4DAA-4CD8-A74D-1C3D638A5678}" type="pres">
      <dgm:prSet presAssocID="{A90A9737-1F2E-46F3-A59C-BE0FEAA8FA3B}" presName="sibTrans" presStyleLbl="sibTrans2D1" presStyleIdx="0" presStyleCnt="0"/>
      <dgm:spPr/>
      <dgm:t>
        <a:bodyPr/>
        <a:lstStyle/>
        <a:p>
          <a:endParaRPr lang="en-US"/>
        </a:p>
      </dgm:t>
    </dgm:pt>
    <dgm:pt modelId="{9037D994-7DC3-4B7C-BC3A-92B641F7A429}" type="pres">
      <dgm:prSet presAssocID="{12E3FA87-D2EC-45C0-B9A9-705E8CB7CDED}" presName="compNode" presStyleCnt="0"/>
      <dgm:spPr/>
    </dgm:pt>
    <dgm:pt modelId="{A8EA420C-C9CD-449D-AF11-306C85F3C85C}" type="pres">
      <dgm:prSet presAssocID="{12E3FA87-D2EC-45C0-B9A9-705E8CB7CDED}" presName="iconBgRect" presStyleLbl="bgShp" presStyleIdx="2" presStyleCnt="5"/>
      <dgm:spPr/>
    </dgm:pt>
    <dgm:pt modelId="{6F5BD084-D1C3-4CB9-B22E-27FAEBC7C107}" type="pres">
      <dgm:prSet presAssocID="{12E3FA87-D2EC-45C0-B9A9-705E8CB7CDED}"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Irritant"/>
        </a:ext>
      </dgm:extLst>
    </dgm:pt>
    <dgm:pt modelId="{D7141363-3ED9-47D6-922A-D103ED072355}" type="pres">
      <dgm:prSet presAssocID="{12E3FA87-D2EC-45C0-B9A9-705E8CB7CDED}" presName="spaceRect" presStyleCnt="0"/>
      <dgm:spPr/>
    </dgm:pt>
    <dgm:pt modelId="{B49E012B-C861-414A-90A1-8112E9EE230B}" type="pres">
      <dgm:prSet presAssocID="{12E3FA87-D2EC-45C0-B9A9-705E8CB7CDED}" presName="textRect" presStyleLbl="revTx" presStyleIdx="2" presStyleCnt="5">
        <dgm:presLayoutVars>
          <dgm:chMax val="1"/>
          <dgm:chPref val="1"/>
        </dgm:presLayoutVars>
      </dgm:prSet>
      <dgm:spPr/>
      <dgm:t>
        <a:bodyPr/>
        <a:lstStyle/>
        <a:p>
          <a:endParaRPr lang="en-US"/>
        </a:p>
      </dgm:t>
    </dgm:pt>
    <dgm:pt modelId="{91F6D09A-5D39-4CDD-80DB-177ECF43D484}" type="pres">
      <dgm:prSet presAssocID="{1DD3C1C9-366A-4F02-99DB-E001CF3DE8EE}" presName="sibTrans" presStyleLbl="sibTrans2D1" presStyleIdx="0" presStyleCnt="0"/>
      <dgm:spPr/>
      <dgm:t>
        <a:bodyPr/>
        <a:lstStyle/>
        <a:p>
          <a:endParaRPr lang="en-US"/>
        </a:p>
      </dgm:t>
    </dgm:pt>
    <dgm:pt modelId="{7B883804-FF42-436F-9962-ABFECB913791}" type="pres">
      <dgm:prSet presAssocID="{B8D2472A-6969-4E79-9868-1CB6FC5F52F0}" presName="compNode" presStyleCnt="0"/>
      <dgm:spPr/>
    </dgm:pt>
    <dgm:pt modelId="{BD57A6F8-5F1A-4FC6-9237-F407D0559E5A}" type="pres">
      <dgm:prSet presAssocID="{B8D2472A-6969-4E79-9868-1CB6FC5F52F0}" presName="iconBgRect" presStyleLbl="bgShp" presStyleIdx="3" presStyleCnt="5"/>
      <dgm:spPr/>
    </dgm:pt>
    <dgm:pt modelId="{561555CD-82CB-4A88-B68A-4FC538B7A4DC}" type="pres">
      <dgm:prSet presAssocID="{B8D2472A-6969-4E79-9868-1CB6FC5F52F0}"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2DDFBA78-3638-43F1-ADA1-863C2BB3EF06}" type="pres">
      <dgm:prSet presAssocID="{B8D2472A-6969-4E79-9868-1CB6FC5F52F0}" presName="spaceRect" presStyleCnt="0"/>
      <dgm:spPr/>
    </dgm:pt>
    <dgm:pt modelId="{8B5DA1F4-4574-4318-B568-364CAC64B6C3}" type="pres">
      <dgm:prSet presAssocID="{B8D2472A-6969-4E79-9868-1CB6FC5F52F0}" presName="textRect" presStyleLbl="revTx" presStyleIdx="3" presStyleCnt="5">
        <dgm:presLayoutVars>
          <dgm:chMax val="1"/>
          <dgm:chPref val="1"/>
        </dgm:presLayoutVars>
      </dgm:prSet>
      <dgm:spPr/>
      <dgm:t>
        <a:bodyPr/>
        <a:lstStyle/>
        <a:p>
          <a:endParaRPr lang="en-US"/>
        </a:p>
      </dgm:t>
    </dgm:pt>
    <dgm:pt modelId="{81255F1C-945A-44BE-A0B8-5119F156BB23}" type="pres">
      <dgm:prSet presAssocID="{3039B00F-76BE-45C9-88F2-AE63338B0701}" presName="sibTrans" presStyleLbl="sibTrans2D1" presStyleIdx="0" presStyleCnt="0"/>
      <dgm:spPr/>
      <dgm:t>
        <a:bodyPr/>
        <a:lstStyle/>
        <a:p>
          <a:endParaRPr lang="en-US"/>
        </a:p>
      </dgm:t>
    </dgm:pt>
    <dgm:pt modelId="{02FA5688-77B3-4D6A-B202-9DCBD56DA7E0}" type="pres">
      <dgm:prSet presAssocID="{9379B905-9556-428F-A357-011C6D32354A}" presName="compNode" presStyleCnt="0"/>
      <dgm:spPr/>
    </dgm:pt>
    <dgm:pt modelId="{29D0DC6C-E8CD-4E8A-877E-E7C51D0C8637}" type="pres">
      <dgm:prSet presAssocID="{9379B905-9556-428F-A357-011C6D32354A}" presName="iconBgRect" presStyleLbl="bgShp" presStyleIdx="4" presStyleCnt="5"/>
      <dgm:spPr/>
    </dgm:pt>
    <dgm:pt modelId="{21F2B5BD-6574-4CEC-9BD8-2505DDE94AC8}" type="pres">
      <dgm:prSet presAssocID="{9379B905-9556-428F-A357-011C6D32354A}"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Downward trend"/>
        </a:ext>
      </dgm:extLst>
    </dgm:pt>
    <dgm:pt modelId="{3C22FF01-B97C-4411-9271-CBC72A61A982}" type="pres">
      <dgm:prSet presAssocID="{9379B905-9556-428F-A357-011C6D32354A}" presName="spaceRect" presStyleCnt="0"/>
      <dgm:spPr/>
    </dgm:pt>
    <dgm:pt modelId="{448246C1-C14A-4D22-888D-E5A9F8B42052}" type="pres">
      <dgm:prSet presAssocID="{9379B905-9556-428F-A357-011C6D32354A}" presName="textRect" presStyleLbl="revTx" presStyleIdx="4" presStyleCnt="5">
        <dgm:presLayoutVars>
          <dgm:chMax val="1"/>
          <dgm:chPref val="1"/>
        </dgm:presLayoutVars>
      </dgm:prSet>
      <dgm:spPr/>
      <dgm:t>
        <a:bodyPr/>
        <a:lstStyle/>
        <a:p>
          <a:endParaRPr lang="en-US"/>
        </a:p>
      </dgm:t>
    </dgm:pt>
  </dgm:ptLst>
  <dgm:cxnLst>
    <dgm:cxn modelId="{07F5CEEC-1E4C-4863-81DD-CE6FA050B283}" type="presOf" srcId="{12E3FA87-D2EC-45C0-B9A9-705E8CB7CDED}" destId="{B49E012B-C861-414A-90A1-8112E9EE230B}" srcOrd="0" destOrd="0" presId="urn:microsoft.com/office/officeart/2018/2/layout/IconCircleList"/>
    <dgm:cxn modelId="{41325647-3888-4C14-9815-B197467E4B19}" srcId="{305F6A9A-F51C-4A67-9197-4976E70AA77F}" destId="{B8D2472A-6969-4E79-9868-1CB6FC5F52F0}" srcOrd="3" destOrd="0" parTransId="{DD0F868F-916E-4564-8CC5-52A4716A1AB8}" sibTransId="{3039B00F-76BE-45C9-88F2-AE63338B0701}"/>
    <dgm:cxn modelId="{21A52E6C-3660-4EA7-92EA-4928DFDA4218}" srcId="{305F6A9A-F51C-4A67-9197-4976E70AA77F}" destId="{12E3FA87-D2EC-45C0-B9A9-705E8CB7CDED}" srcOrd="2" destOrd="0" parTransId="{7B638BD2-E702-47B9-A6D9-D7B91903C3DF}" sibTransId="{1DD3C1C9-366A-4F02-99DB-E001CF3DE8EE}"/>
    <dgm:cxn modelId="{F79F2C5F-907D-4FD7-B585-22A7C6A0E1E0}" type="presOf" srcId="{305F6A9A-F51C-4A67-9197-4976E70AA77F}" destId="{42F92428-CC0C-4502-B2F2-F75BC5AE6852}" srcOrd="0" destOrd="0" presId="urn:microsoft.com/office/officeart/2018/2/layout/IconCircleList"/>
    <dgm:cxn modelId="{E54A284B-AD56-4471-852A-59DE0DF19668}" type="presOf" srcId="{9379B905-9556-428F-A357-011C6D32354A}" destId="{448246C1-C14A-4D22-888D-E5A9F8B42052}" srcOrd="0" destOrd="0" presId="urn:microsoft.com/office/officeart/2018/2/layout/IconCircleList"/>
    <dgm:cxn modelId="{EAD08F43-1635-405D-B8B0-A454C05DBB20}" srcId="{305F6A9A-F51C-4A67-9197-4976E70AA77F}" destId="{9A5FE691-4C49-486D-AB38-D78DDC1082F7}" srcOrd="0" destOrd="0" parTransId="{60865981-9ACE-4F65-8EAD-B9C5D3901589}" sibTransId="{7F770093-F936-4D36-AA3F-3AEDEF412B18}"/>
    <dgm:cxn modelId="{E962FD84-6210-4569-9B66-061C31297C9A}" type="presOf" srcId="{7F770093-F936-4D36-AA3F-3AEDEF412B18}" destId="{0CB21897-F168-4E3A-9D0A-634DE06E2974}" srcOrd="0" destOrd="0" presId="urn:microsoft.com/office/officeart/2018/2/layout/IconCircleList"/>
    <dgm:cxn modelId="{623AA3ED-69CC-41D0-8739-D416F02166DD}" type="presOf" srcId="{4CAC5E09-F014-417D-A7D4-A3B24062984D}" destId="{F85685E0-21F7-4332-8595-2C458A9F5871}" srcOrd="0" destOrd="0" presId="urn:microsoft.com/office/officeart/2018/2/layout/IconCircleList"/>
    <dgm:cxn modelId="{E6C4C85C-8AF1-4985-82FA-1C321E672909}" type="presOf" srcId="{1DD3C1C9-366A-4F02-99DB-E001CF3DE8EE}" destId="{91F6D09A-5D39-4CDD-80DB-177ECF43D484}" srcOrd="0" destOrd="0" presId="urn:microsoft.com/office/officeart/2018/2/layout/IconCircleList"/>
    <dgm:cxn modelId="{3529C1BF-C64B-4EB3-946F-E5344D55F1E0}" srcId="{305F6A9A-F51C-4A67-9197-4976E70AA77F}" destId="{9379B905-9556-428F-A357-011C6D32354A}" srcOrd="4" destOrd="0" parTransId="{FF64A748-6067-4F72-8BFC-D3857456EB89}" sibTransId="{FE31720C-00A0-4854-9CF5-878FED042C43}"/>
    <dgm:cxn modelId="{0076AEA2-3C9D-4AAA-AC37-E6849F59B035}" type="presOf" srcId="{A90A9737-1F2E-46F3-A59C-BE0FEAA8FA3B}" destId="{64FD9B3E-4DAA-4CD8-A74D-1C3D638A5678}" srcOrd="0" destOrd="0" presId="urn:microsoft.com/office/officeart/2018/2/layout/IconCircleList"/>
    <dgm:cxn modelId="{9410A5E2-BF49-4AD8-B503-8C39EEF5F4CE}" type="presOf" srcId="{3039B00F-76BE-45C9-88F2-AE63338B0701}" destId="{81255F1C-945A-44BE-A0B8-5119F156BB23}" srcOrd="0" destOrd="0" presId="urn:microsoft.com/office/officeart/2018/2/layout/IconCircleList"/>
    <dgm:cxn modelId="{619563EF-6C6C-47CB-B1BE-281B08460353}" srcId="{305F6A9A-F51C-4A67-9197-4976E70AA77F}" destId="{4CAC5E09-F014-417D-A7D4-A3B24062984D}" srcOrd="1" destOrd="0" parTransId="{212828AF-0BA7-484A-979F-173CB8C199FE}" sibTransId="{A90A9737-1F2E-46F3-A59C-BE0FEAA8FA3B}"/>
    <dgm:cxn modelId="{A98A6BE1-1240-4DB4-8C6D-4BBB00386C0F}" type="presOf" srcId="{B8D2472A-6969-4E79-9868-1CB6FC5F52F0}" destId="{8B5DA1F4-4574-4318-B568-364CAC64B6C3}" srcOrd="0" destOrd="0" presId="urn:microsoft.com/office/officeart/2018/2/layout/IconCircleList"/>
    <dgm:cxn modelId="{C04EE5D8-7F7E-41E6-AA4F-619980FF52EE}" type="presOf" srcId="{9A5FE691-4C49-486D-AB38-D78DDC1082F7}" destId="{8D6B5DF7-5840-465B-A8C8-26F930CF704C}" srcOrd="0" destOrd="0" presId="urn:microsoft.com/office/officeart/2018/2/layout/IconCircleList"/>
    <dgm:cxn modelId="{C7008D13-4204-42E2-B969-44966CBED5FA}" type="presParOf" srcId="{42F92428-CC0C-4502-B2F2-F75BC5AE6852}" destId="{83C4628F-984D-4AED-85CF-1ACC23D9F41C}" srcOrd="0" destOrd="0" presId="urn:microsoft.com/office/officeart/2018/2/layout/IconCircleList"/>
    <dgm:cxn modelId="{319671AD-4A86-4E68-A594-0627BE3A6D2D}" type="presParOf" srcId="{83C4628F-984D-4AED-85CF-1ACC23D9F41C}" destId="{29BC1D3B-58F9-4366-BCF0-FC63848A7D5B}" srcOrd="0" destOrd="0" presId="urn:microsoft.com/office/officeart/2018/2/layout/IconCircleList"/>
    <dgm:cxn modelId="{EB88D783-A54F-4457-970F-68A019020D3F}" type="presParOf" srcId="{29BC1D3B-58F9-4366-BCF0-FC63848A7D5B}" destId="{9A99904C-51D8-44A7-A723-655F428BDD02}" srcOrd="0" destOrd="0" presId="urn:microsoft.com/office/officeart/2018/2/layout/IconCircleList"/>
    <dgm:cxn modelId="{F352AECE-26A6-4A4B-BE31-2F0DCC151A34}" type="presParOf" srcId="{29BC1D3B-58F9-4366-BCF0-FC63848A7D5B}" destId="{60E451C4-615F-4B7D-A886-D45E7FC4DCF7}" srcOrd="1" destOrd="0" presId="urn:microsoft.com/office/officeart/2018/2/layout/IconCircleList"/>
    <dgm:cxn modelId="{91FF01E5-0E86-4459-A715-C811AA7072BD}" type="presParOf" srcId="{29BC1D3B-58F9-4366-BCF0-FC63848A7D5B}" destId="{6BFDBDDA-58EF-45C2-811F-52C5AA406AAF}" srcOrd="2" destOrd="0" presId="urn:microsoft.com/office/officeart/2018/2/layout/IconCircleList"/>
    <dgm:cxn modelId="{9BEB10CE-4C87-4C61-8763-836B3B60F4BA}" type="presParOf" srcId="{29BC1D3B-58F9-4366-BCF0-FC63848A7D5B}" destId="{8D6B5DF7-5840-465B-A8C8-26F930CF704C}" srcOrd="3" destOrd="0" presId="urn:microsoft.com/office/officeart/2018/2/layout/IconCircleList"/>
    <dgm:cxn modelId="{28107431-671E-4A6C-AF98-B742643A9FEA}" type="presParOf" srcId="{83C4628F-984D-4AED-85CF-1ACC23D9F41C}" destId="{0CB21897-F168-4E3A-9D0A-634DE06E2974}" srcOrd="1" destOrd="0" presId="urn:microsoft.com/office/officeart/2018/2/layout/IconCircleList"/>
    <dgm:cxn modelId="{4CF31927-7550-4888-997C-FDE9F39810BC}" type="presParOf" srcId="{83C4628F-984D-4AED-85CF-1ACC23D9F41C}" destId="{EAB9E48C-AB3E-46FA-8AB5-47D8DC438ED8}" srcOrd="2" destOrd="0" presId="urn:microsoft.com/office/officeart/2018/2/layout/IconCircleList"/>
    <dgm:cxn modelId="{2F089188-F78C-48FF-A141-5334F3A9DDA6}" type="presParOf" srcId="{EAB9E48C-AB3E-46FA-8AB5-47D8DC438ED8}" destId="{17CF7BE1-7439-4D7E-B081-AEF200D5CA42}" srcOrd="0" destOrd="0" presId="urn:microsoft.com/office/officeart/2018/2/layout/IconCircleList"/>
    <dgm:cxn modelId="{99486B22-2DF3-4A31-AD78-F02262EBCE05}" type="presParOf" srcId="{EAB9E48C-AB3E-46FA-8AB5-47D8DC438ED8}" destId="{9FC03EEC-6CDC-4162-AE9B-D264BB6BD382}" srcOrd="1" destOrd="0" presId="urn:microsoft.com/office/officeart/2018/2/layout/IconCircleList"/>
    <dgm:cxn modelId="{7997B7C4-5DA1-435C-AFBB-BAE8C2152A3B}" type="presParOf" srcId="{EAB9E48C-AB3E-46FA-8AB5-47D8DC438ED8}" destId="{B954B6EE-F632-4AAF-90F3-4DD300C223A0}" srcOrd="2" destOrd="0" presId="urn:microsoft.com/office/officeart/2018/2/layout/IconCircleList"/>
    <dgm:cxn modelId="{BCAA1080-2898-45E7-8D38-F5B32599FED7}" type="presParOf" srcId="{EAB9E48C-AB3E-46FA-8AB5-47D8DC438ED8}" destId="{F85685E0-21F7-4332-8595-2C458A9F5871}" srcOrd="3" destOrd="0" presId="urn:microsoft.com/office/officeart/2018/2/layout/IconCircleList"/>
    <dgm:cxn modelId="{E9820558-8E0F-400E-B3F2-5D46AB5A797B}" type="presParOf" srcId="{83C4628F-984D-4AED-85CF-1ACC23D9F41C}" destId="{64FD9B3E-4DAA-4CD8-A74D-1C3D638A5678}" srcOrd="3" destOrd="0" presId="urn:microsoft.com/office/officeart/2018/2/layout/IconCircleList"/>
    <dgm:cxn modelId="{E5316E07-AE39-4CAB-8CF3-8385A363855D}" type="presParOf" srcId="{83C4628F-984D-4AED-85CF-1ACC23D9F41C}" destId="{9037D994-7DC3-4B7C-BC3A-92B641F7A429}" srcOrd="4" destOrd="0" presId="urn:microsoft.com/office/officeart/2018/2/layout/IconCircleList"/>
    <dgm:cxn modelId="{8923AA7C-7BE3-45CF-AB27-50972301CD8E}" type="presParOf" srcId="{9037D994-7DC3-4B7C-BC3A-92B641F7A429}" destId="{A8EA420C-C9CD-449D-AF11-306C85F3C85C}" srcOrd="0" destOrd="0" presId="urn:microsoft.com/office/officeart/2018/2/layout/IconCircleList"/>
    <dgm:cxn modelId="{9001B5E9-E18C-4D66-A4E0-94D7A37B4C5F}" type="presParOf" srcId="{9037D994-7DC3-4B7C-BC3A-92B641F7A429}" destId="{6F5BD084-D1C3-4CB9-B22E-27FAEBC7C107}" srcOrd="1" destOrd="0" presId="urn:microsoft.com/office/officeart/2018/2/layout/IconCircleList"/>
    <dgm:cxn modelId="{60074482-6ED8-4064-B79D-A3A23C4C32FE}" type="presParOf" srcId="{9037D994-7DC3-4B7C-BC3A-92B641F7A429}" destId="{D7141363-3ED9-47D6-922A-D103ED072355}" srcOrd="2" destOrd="0" presId="urn:microsoft.com/office/officeart/2018/2/layout/IconCircleList"/>
    <dgm:cxn modelId="{0CED74B6-F088-4C8B-9BA8-A2A41BB15780}" type="presParOf" srcId="{9037D994-7DC3-4B7C-BC3A-92B641F7A429}" destId="{B49E012B-C861-414A-90A1-8112E9EE230B}" srcOrd="3" destOrd="0" presId="urn:microsoft.com/office/officeart/2018/2/layout/IconCircleList"/>
    <dgm:cxn modelId="{2B2AC050-AD3E-45E7-BB6C-BE4C321258A9}" type="presParOf" srcId="{83C4628F-984D-4AED-85CF-1ACC23D9F41C}" destId="{91F6D09A-5D39-4CDD-80DB-177ECF43D484}" srcOrd="5" destOrd="0" presId="urn:microsoft.com/office/officeart/2018/2/layout/IconCircleList"/>
    <dgm:cxn modelId="{B36A016A-4446-4CA0-8A98-7B832F267E46}" type="presParOf" srcId="{83C4628F-984D-4AED-85CF-1ACC23D9F41C}" destId="{7B883804-FF42-436F-9962-ABFECB913791}" srcOrd="6" destOrd="0" presId="urn:microsoft.com/office/officeart/2018/2/layout/IconCircleList"/>
    <dgm:cxn modelId="{F2F46EA2-5F41-4399-B366-9FC8F40613D0}" type="presParOf" srcId="{7B883804-FF42-436F-9962-ABFECB913791}" destId="{BD57A6F8-5F1A-4FC6-9237-F407D0559E5A}" srcOrd="0" destOrd="0" presId="urn:microsoft.com/office/officeart/2018/2/layout/IconCircleList"/>
    <dgm:cxn modelId="{64F671A0-FFE4-4415-87B3-D77B6D72773A}" type="presParOf" srcId="{7B883804-FF42-436F-9962-ABFECB913791}" destId="{561555CD-82CB-4A88-B68A-4FC538B7A4DC}" srcOrd="1" destOrd="0" presId="urn:microsoft.com/office/officeart/2018/2/layout/IconCircleList"/>
    <dgm:cxn modelId="{6F4ECE1A-71C0-4491-A3F9-35213F1A7DBE}" type="presParOf" srcId="{7B883804-FF42-436F-9962-ABFECB913791}" destId="{2DDFBA78-3638-43F1-ADA1-863C2BB3EF06}" srcOrd="2" destOrd="0" presId="urn:microsoft.com/office/officeart/2018/2/layout/IconCircleList"/>
    <dgm:cxn modelId="{738D3399-AD9C-4995-9112-907C12D5DC8E}" type="presParOf" srcId="{7B883804-FF42-436F-9962-ABFECB913791}" destId="{8B5DA1F4-4574-4318-B568-364CAC64B6C3}" srcOrd="3" destOrd="0" presId="urn:microsoft.com/office/officeart/2018/2/layout/IconCircleList"/>
    <dgm:cxn modelId="{EDF76A92-D888-4378-9C57-869F0F6A6793}" type="presParOf" srcId="{83C4628F-984D-4AED-85CF-1ACC23D9F41C}" destId="{81255F1C-945A-44BE-A0B8-5119F156BB23}" srcOrd="7" destOrd="0" presId="urn:microsoft.com/office/officeart/2018/2/layout/IconCircleList"/>
    <dgm:cxn modelId="{4DFA33F9-B235-4DF6-A2BF-DABD43DF0D51}" type="presParOf" srcId="{83C4628F-984D-4AED-85CF-1ACC23D9F41C}" destId="{02FA5688-77B3-4D6A-B202-9DCBD56DA7E0}" srcOrd="8" destOrd="0" presId="urn:microsoft.com/office/officeart/2018/2/layout/IconCircleList"/>
    <dgm:cxn modelId="{2EA82278-114B-4E94-94FC-636B4C58BD45}" type="presParOf" srcId="{02FA5688-77B3-4D6A-B202-9DCBD56DA7E0}" destId="{29D0DC6C-E8CD-4E8A-877E-E7C51D0C8637}" srcOrd="0" destOrd="0" presId="urn:microsoft.com/office/officeart/2018/2/layout/IconCircleList"/>
    <dgm:cxn modelId="{D0B629DA-9F08-465B-8AB7-AFA5E70D65CF}" type="presParOf" srcId="{02FA5688-77B3-4D6A-B202-9DCBD56DA7E0}" destId="{21F2B5BD-6574-4CEC-9BD8-2505DDE94AC8}" srcOrd="1" destOrd="0" presId="urn:microsoft.com/office/officeart/2018/2/layout/IconCircleList"/>
    <dgm:cxn modelId="{5279272B-31E1-4C20-8B04-A2C2720D61E4}" type="presParOf" srcId="{02FA5688-77B3-4D6A-B202-9DCBD56DA7E0}" destId="{3C22FF01-B97C-4411-9271-CBC72A61A982}" srcOrd="2" destOrd="0" presId="urn:microsoft.com/office/officeart/2018/2/layout/IconCircleList"/>
    <dgm:cxn modelId="{4FBBFBAE-EAE7-4FC3-83B4-DF99848C9381}" type="presParOf" srcId="{02FA5688-77B3-4D6A-B202-9DCBD56DA7E0}" destId="{448246C1-C14A-4D22-888D-E5A9F8B4205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9904C-51D8-44A7-A723-655F428BDD02}">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E451C4-615F-4B7D-A886-D45E7FC4DCF7}">
      <dsp:nvSpPr>
        <dsp:cNvPr id="0" name=""/>
        <dsp:cNvSpPr/>
      </dsp:nvSpPr>
      <dsp:spPr>
        <a:xfrm>
          <a:off x="271034" y="1096980"/>
          <a:ext cx="520402" cy="52040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6B5DF7-5840-465B-A8C8-26F930CF704C}">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90000"/>
            </a:lnSpc>
            <a:spcBef>
              <a:spcPct val="0"/>
            </a:spcBef>
            <a:spcAft>
              <a:spcPct val="35000"/>
            </a:spcAft>
          </a:pPr>
          <a:r>
            <a:rPr lang="en-GB" sz="2000" kern="1200" dirty="0"/>
            <a:t>Simplification of Machine Learning Model </a:t>
          </a:r>
          <a:endParaRPr lang="en-US" sz="2000" kern="1200" dirty="0"/>
        </a:p>
      </dsp:txBody>
      <dsp:txXfrm>
        <a:off x="1172126" y="908559"/>
        <a:ext cx="2114937" cy="897246"/>
      </dsp:txXfrm>
    </dsp:sp>
    <dsp:sp modelId="{17CF7BE1-7439-4D7E-B081-AEF200D5CA42}">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03EEC-6CDC-4162-AE9B-D264BB6BD382}">
      <dsp:nvSpPr>
        <dsp:cNvPr id="0" name=""/>
        <dsp:cNvSpPr/>
      </dsp:nvSpPr>
      <dsp:spPr>
        <a:xfrm>
          <a:off x="3843996" y="1096980"/>
          <a:ext cx="520402" cy="52040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5685E0-21F7-4332-8595-2C458A9F5871}">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90000"/>
            </a:lnSpc>
            <a:spcBef>
              <a:spcPct val="0"/>
            </a:spcBef>
            <a:spcAft>
              <a:spcPct val="35000"/>
            </a:spcAft>
          </a:pPr>
          <a:r>
            <a:rPr lang="en-GB" sz="2000" kern="1200" dirty="0"/>
            <a:t>Shorter Training Time ( Time to train the model on data) </a:t>
          </a:r>
          <a:endParaRPr lang="en-US" sz="2000" kern="1200" dirty="0"/>
        </a:p>
      </dsp:txBody>
      <dsp:txXfrm>
        <a:off x="4745088" y="908559"/>
        <a:ext cx="2114937" cy="897246"/>
      </dsp:txXfrm>
    </dsp:sp>
    <dsp:sp modelId="{A8EA420C-C9CD-449D-AF11-306C85F3C85C}">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5BD084-D1C3-4CB9-B22E-27FAEBC7C107}">
      <dsp:nvSpPr>
        <dsp:cNvPr id="0" name=""/>
        <dsp:cNvSpPr/>
      </dsp:nvSpPr>
      <dsp:spPr>
        <a:xfrm>
          <a:off x="7416958" y="1096980"/>
          <a:ext cx="520402" cy="52040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9E012B-C861-414A-90A1-8112E9EE230B}">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90000"/>
            </a:lnSpc>
            <a:spcBef>
              <a:spcPct val="0"/>
            </a:spcBef>
            <a:spcAft>
              <a:spcPct val="35000"/>
            </a:spcAft>
          </a:pPr>
          <a:r>
            <a:rPr lang="en-GB" sz="2000" kern="1200" dirty="0"/>
            <a:t>Avoiding Curse of Dimensionality </a:t>
          </a:r>
          <a:endParaRPr lang="en-US" sz="2000" kern="1200" dirty="0"/>
        </a:p>
      </dsp:txBody>
      <dsp:txXfrm>
        <a:off x="8318049" y="908559"/>
        <a:ext cx="2114937" cy="897246"/>
      </dsp:txXfrm>
    </dsp:sp>
    <dsp:sp modelId="{BD57A6F8-5F1A-4FC6-9237-F407D0559E5A}">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1555CD-82CB-4A88-B68A-4FC538B7A4DC}">
      <dsp:nvSpPr>
        <dsp:cNvPr id="0" name=""/>
        <dsp:cNvSpPr/>
      </dsp:nvSpPr>
      <dsp:spPr>
        <a:xfrm>
          <a:off x="271034" y="2733954"/>
          <a:ext cx="520402" cy="52040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5DA1F4-4574-4318-B568-364CAC64B6C3}">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90000"/>
            </a:lnSpc>
            <a:spcBef>
              <a:spcPct val="0"/>
            </a:spcBef>
            <a:spcAft>
              <a:spcPct val="35000"/>
            </a:spcAft>
          </a:pPr>
          <a:r>
            <a:rPr lang="en-GB" sz="2000" kern="1200"/>
            <a:t>Enhanced Generalization </a:t>
          </a:r>
          <a:endParaRPr lang="en-US" sz="2000" kern="1200"/>
        </a:p>
      </dsp:txBody>
      <dsp:txXfrm>
        <a:off x="1172126" y="2545532"/>
        <a:ext cx="2114937" cy="897246"/>
      </dsp:txXfrm>
    </dsp:sp>
    <dsp:sp modelId="{29D0DC6C-E8CD-4E8A-877E-E7C51D0C8637}">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2B5BD-6574-4CEC-9BD8-2505DDE94AC8}">
      <dsp:nvSpPr>
        <dsp:cNvPr id="0" name=""/>
        <dsp:cNvSpPr/>
      </dsp:nvSpPr>
      <dsp:spPr>
        <a:xfrm>
          <a:off x="3843996" y="2733954"/>
          <a:ext cx="520402" cy="520402"/>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8246C1-C14A-4D22-888D-E5A9F8B42052}">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90000"/>
            </a:lnSpc>
            <a:spcBef>
              <a:spcPct val="0"/>
            </a:spcBef>
            <a:spcAft>
              <a:spcPct val="35000"/>
            </a:spcAft>
          </a:pPr>
          <a:r>
            <a:rPr lang="en-GB" sz="2000" kern="1200"/>
            <a:t>Reduced Overfitting </a:t>
          </a:r>
          <a:endParaRPr lang="en-US" sz="2000" kern="1200"/>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1FA2189-F23A-4050-A20E-B903A88C7360}" type="datetimeFigureOut">
              <a:rPr lang="en-US" smtClean="0"/>
              <a:t>4/3/2021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CC16F7C-1E11-4504-B919-6A0087DD9FC9}" type="slidenum">
              <a:rPr lang="en-US" smtClean="0"/>
              <a:t>‹#›</a:t>
            </a:fld>
            <a:endParaRPr lang="en-US"/>
          </a:p>
        </p:txBody>
      </p:sp>
    </p:spTree>
    <p:extLst>
      <p:ext uri="{BB962C8B-B14F-4D97-AF65-F5344CB8AC3E}">
        <p14:creationId xmlns:p14="http://schemas.microsoft.com/office/powerpoint/2010/main" val="262492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16F7C-1E11-4504-B919-6A0087DD9FC9}" type="slidenum">
              <a:rPr lang="en-US" smtClean="0"/>
              <a:t>1</a:t>
            </a:fld>
            <a:endParaRPr lang="en-US"/>
          </a:p>
        </p:txBody>
      </p:sp>
    </p:spTree>
    <p:extLst>
      <p:ext uri="{BB962C8B-B14F-4D97-AF65-F5344CB8AC3E}">
        <p14:creationId xmlns:p14="http://schemas.microsoft.com/office/powerpoint/2010/main" val="103453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16F7C-1E11-4504-B919-6A0087DD9FC9}" type="slidenum">
              <a:rPr lang="en-US" smtClean="0"/>
              <a:t>3</a:t>
            </a:fld>
            <a:endParaRPr lang="en-US"/>
          </a:p>
        </p:txBody>
      </p:sp>
    </p:spTree>
    <p:extLst>
      <p:ext uri="{BB962C8B-B14F-4D97-AF65-F5344CB8AC3E}">
        <p14:creationId xmlns:p14="http://schemas.microsoft.com/office/powerpoint/2010/main" val="103453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b="1" dirty="0"/>
              <a:t>Simplification of Machine Learning Model</a:t>
            </a:r>
          </a:p>
          <a:p>
            <a:r>
              <a:rPr lang="en-US" dirty="0"/>
              <a:t>Too many features make a ML model complex which learns unnecessary detail  while too less features make it very simple not able to model the problem at hand properly.  We need a relevant set of features which can model the situation with acceptable accuracy and computational cost.</a:t>
            </a:r>
          </a:p>
          <a:p>
            <a:r>
              <a:rPr lang="en-US" b="1" dirty="0"/>
              <a:t>2. Curse of Dimensionality </a:t>
            </a:r>
          </a:p>
          <a:p>
            <a:r>
              <a:rPr lang="en-US" dirty="0"/>
              <a:t>Curse means the downside and dimensionality means having large number of dimensions in data. When we have very large number of dimensions , it becomes very difficult for data to be available across each dimension resulting in a lot of missing values called data sparsity. This data sparsity creates problems for machine learning algorithms.  In an effort to reduce data sparsity , we need to remove the records with a lot of missing values and end up with a dataset that has less number of records as compared to the number of dimensions.  In order to achieve statistical significance , an appropriate sample size proportional to the number of dimension is needed which in most of the cases cannot be available.</a:t>
            </a:r>
          </a:p>
        </p:txBody>
      </p:sp>
      <p:sp>
        <p:nvSpPr>
          <p:cNvPr id="4" name="Slide Number Placeholder 3"/>
          <p:cNvSpPr>
            <a:spLocks noGrp="1"/>
          </p:cNvSpPr>
          <p:nvPr>
            <p:ph type="sldNum" sz="quarter" idx="5"/>
          </p:nvPr>
        </p:nvSpPr>
        <p:spPr/>
        <p:txBody>
          <a:bodyPr/>
          <a:lstStyle/>
          <a:p>
            <a:fld id="{8CC16F7C-1E11-4504-B919-6A0087DD9FC9}" type="slidenum">
              <a:rPr lang="en-US" smtClean="0"/>
              <a:t>7</a:t>
            </a:fld>
            <a:endParaRPr lang="en-US"/>
          </a:p>
        </p:txBody>
      </p:sp>
    </p:spTree>
    <p:extLst>
      <p:ext uri="{BB962C8B-B14F-4D97-AF65-F5344CB8AC3E}">
        <p14:creationId xmlns:p14="http://schemas.microsoft.com/office/powerpoint/2010/main" val="169858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0D28D-87B1-4FB4-AE07-CF8019F4738A}"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25235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9681F8-AD22-488C-BC1A-7143CAF9B810}"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304139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9D1BA-00F3-499C-B4CF-A7C0ED48C18B}"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3357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08351-7698-487F-B998-3A83AC6FB88A}"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3360858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46CB-EF4E-49D5-8431-1F081B78AEE7}"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0619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82E2F-94A7-44CD-96BD-29EEDA56314C}"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1169008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0A36B-BD1C-4B45-A017-8E284BD78412}"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780984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CAED-3769-4722-95B2-21E25C608BF5}"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3647237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A7FF43-0252-4B97-B0A7-B2B66B2B4A3C}" type="datetime1">
              <a:rPr lang="en-US" sz="900" b="1" kern="1200" smtClean="0">
                <a:solidFill>
                  <a:schemeClr val="tx1"/>
                </a:solidFill>
                <a:latin typeface="+mn-lt"/>
                <a:ea typeface="+mn-ea"/>
                <a:cs typeface="+mn-cs"/>
              </a:rPr>
              <a:t>4/3/2021</a:t>
            </a:fld>
            <a:endParaRPr lang="en-US" sz="900" b="1" kern="1200" dirty="0">
              <a:solidFill>
                <a:schemeClr val="tx1"/>
              </a:solidFill>
              <a:latin typeface="+mn-lt"/>
              <a:ea typeface="+mn-ea"/>
              <a:cs typeface="+mn-cs"/>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pic>
        <p:nvPicPr>
          <p:cNvPr id="7" name="Picture 6">
            <a:extLst>
              <a:ext uri="{FF2B5EF4-FFF2-40B4-BE49-F238E27FC236}">
                <a16:creationId xmlns:a16="http://schemas.microsoft.com/office/drawing/2014/main" id="{57020585-39C3-4F43-AF97-AD792265B7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9348" t="14631" r="20870" b="7409"/>
          <a:stretch/>
        </p:blipFill>
        <p:spPr>
          <a:xfrm>
            <a:off x="10459680" y="0"/>
            <a:ext cx="1732320" cy="1240971"/>
          </a:xfrm>
          <a:prstGeom prst="rect">
            <a:avLst/>
          </a:prstGeom>
        </p:spPr>
      </p:pic>
    </p:spTree>
    <p:extLst>
      <p:ext uri="{BB962C8B-B14F-4D97-AF65-F5344CB8AC3E}">
        <p14:creationId xmlns:p14="http://schemas.microsoft.com/office/powerpoint/2010/main" val="1836508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48097-27B5-4582-A309-6310D2B2FB06}" type="datetime1">
              <a:rPr lang="en-US" smtClean="0"/>
              <a:t>4/3/2021</a:t>
            </a:fld>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dirty="0"/>
          </a:p>
        </p:txBody>
      </p:sp>
      <p:sp>
        <p:nvSpPr>
          <p:cNvPr id="7" name="Date Placeholder 3">
            <a:extLst>
              <a:ext uri="{FF2B5EF4-FFF2-40B4-BE49-F238E27FC236}">
                <a16:creationId xmlns:a16="http://schemas.microsoft.com/office/drawing/2014/main" id="{FD8C1ADF-81E5-4A26-8458-89C277FD142A}"/>
              </a:ext>
            </a:extLst>
          </p:cNvPr>
          <p:cNvSpPr txBox="1">
            <a:spLocks/>
          </p:cNvSpPr>
          <p:nvPr userDrawn="1"/>
        </p:nvSpPr>
        <p:spPr>
          <a:xfrm>
            <a:off x="5290457" y="6356350"/>
            <a:ext cx="173735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solidFill>
                  <a:schemeClr val="tx1"/>
                </a:solidFill>
              </a:rPr>
              <a:t>Frontier Technology Institute</a:t>
            </a:r>
          </a:p>
        </p:txBody>
      </p:sp>
      <p:pic>
        <p:nvPicPr>
          <p:cNvPr id="9" name="Picture 8">
            <a:extLst>
              <a:ext uri="{FF2B5EF4-FFF2-40B4-BE49-F238E27FC236}">
                <a16:creationId xmlns:a16="http://schemas.microsoft.com/office/drawing/2014/main" id="{8C7CE6C9-2930-4A68-A9F8-CD00687D9A2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9348" t="14631" r="20870" b="7409"/>
          <a:stretch/>
        </p:blipFill>
        <p:spPr>
          <a:xfrm>
            <a:off x="10459680" y="0"/>
            <a:ext cx="1732320" cy="1240971"/>
          </a:xfrm>
          <a:prstGeom prst="rect">
            <a:avLst/>
          </a:prstGeom>
        </p:spPr>
      </p:pic>
      <p:sp>
        <p:nvSpPr>
          <p:cNvPr id="10" name="Date Placeholder 3">
            <a:extLst>
              <a:ext uri="{FF2B5EF4-FFF2-40B4-BE49-F238E27FC236}">
                <a16:creationId xmlns:a16="http://schemas.microsoft.com/office/drawing/2014/main" id="{4D106D2F-C164-441C-8CBB-4EE802217157}"/>
              </a:ext>
            </a:extLst>
          </p:cNvPr>
          <p:cNvSpPr txBox="1">
            <a:spLocks/>
          </p:cNvSpPr>
          <p:nvPr userDrawn="1"/>
        </p:nvSpPr>
        <p:spPr>
          <a:xfrm>
            <a:off x="5021609" y="136525"/>
            <a:ext cx="2148782"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50" b="1" dirty="0">
                <a:solidFill>
                  <a:schemeClr val="tx1"/>
                </a:solidFill>
              </a:rPr>
              <a:t>Data Science Certification</a:t>
            </a:r>
          </a:p>
        </p:txBody>
      </p:sp>
    </p:spTree>
    <p:extLst>
      <p:ext uri="{BB962C8B-B14F-4D97-AF65-F5344CB8AC3E}">
        <p14:creationId xmlns:p14="http://schemas.microsoft.com/office/powerpoint/2010/main" val="3572870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36726"/>
            <a:ext cx="10515600" cy="2852737"/>
          </a:xfrm>
          <a:solidFill>
            <a:schemeClr val="accent6">
              <a:lumMod val="75000"/>
            </a:schemeClr>
          </a:solidFill>
        </p:spPr>
        <p:txBody>
          <a:bodyPr anchor="b"/>
          <a:lstStyle>
            <a:lvl1pPr>
              <a:defRPr sz="60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a:solidFill>
            <a:schemeClr val="accent4">
              <a:lumMod val="75000"/>
            </a:schemeClr>
          </a:solidFill>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1483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22BD6-6CEB-4314-B780-BAF267FFD959}"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dirty="0"/>
          </a:p>
        </p:txBody>
      </p:sp>
      <p:pic>
        <p:nvPicPr>
          <p:cNvPr id="7" name="Picture 6">
            <a:extLst>
              <a:ext uri="{FF2B5EF4-FFF2-40B4-BE49-F238E27FC236}">
                <a16:creationId xmlns:a16="http://schemas.microsoft.com/office/drawing/2014/main" id="{4BABB954-18CB-4E11-992C-E16645A1365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9348" t="14631" r="20870" b="7409"/>
          <a:stretch/>
        </p:blipFill>
        <p:spPr>
          <a:xfrm>
            <a:off x="677334" y="5794974"/>
            <a:ext cx="1330545" cy="953154"/>
          </a:xfrm>
          <a:prstGeom prst="rect">
            <a:avLst/>
          </a:prstGeom>
        </p:spPr>
      </p:pic>
    </p:spTree>
    <p:extLst>
      <p:ext uri="{BB962C8B-B14F-4D97-AF65-F5344CB8AC3E}">
        <p14:creationId xmlns:p14="http://schemas.microsoft.com/office/powerpoint/2010/main" val="1088687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270F16-B7D5-42A6-B940-D825E906BFE5}" type="datetime1">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377780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83E9EA-B6B9-4563-99F8-1390B3BF1194}" type="datetime1">
              <a:rPr lang="en-US" smtClean="0"/>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1810621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4D5B3-2A7F-4617-A887-5C9E13F02C35}" type="datetime1">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2511439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E060-5B8B-43C2-B544-DB5C0FF27679}" type="datetime1">
              <a:rPr lang="en-US" smtClean="0"/>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180459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94826D-5014-4524-A828-AB2CD6633599}" type="datetime1">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3457676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EB8B6-4A61-4D38-AB12-5A0E404F4EB8}" type="datetime1">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12948337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38A00-A291-4E15-BC0B-61A7908D096E}"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19383779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4EB36-1603-48AF-BF21-5B4F7ADBAD47}"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200711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C162E5-CC7F-44D5-A07B-2550AE937498}"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94613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0144E-EFFB-4FDC-A246-E574FD1BF1CE}" type="datetime1">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252296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D2447E-E7E6-4D05-8D43-7507F066C4D2}" type="datetime1">
              <a:rPr lang="en-US" smtClean="0"/>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2043299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3390D1-C717-4B64-A03D-BBA3587AC022}" type="datetime1">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162744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7128A-A52F-4728-BBCB-E251FA03B29B}" type="datetime1">
              <a:rPr lang="en-US" smtClean="0"/>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218602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4BD5DE-B4E5-4123-9FB5-BE9061531CAF}" type="datetime1">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298720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D1FD8-95EC-4CD1-AC8A-47A59E42FA30}" type="datetime1">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E07E8-E437-4A6D-803B-09F24E35FE40}" type="slidenum">
              <a:rPr lang="en-US" smtClean="0"/>
              <a:t>‹#›</a:t>
            </a:fld>
            <a:endParaRPr lang="en-US"/>
          </a:p>
        </p:txBody>
      </p:sp>
    </p:spTree>
    <p:extLst>
      <p:ext uri="{BB962C8B-B14F-4D97-AF65-F5344CB8AC3E}">
        <p14:creationId xmlns:p14="http://schemas.microsoft.com/office/powerpoint/2010/main" val="288506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957E82-CF9D-4DC4-B435-A08888948E66}" type="datetime1">
              <a:rPr lang="en-US" smtClean="0"/>
              <a:t>4/3/2021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2E07E8-E437-4A6D-803B-09F24E35FE40}" type="slidenum">
              <a:rPr lang="en-US" smtClean="0"/>
              <a:t>‹#›</a:t>
            </a:fld>
            <a:endParaRPr lang="en-US"/>
          </a:p>
        </p:txBody>
      </p:sp>
    </p:spTree>
    <p:extLst>
      <p:ext uri="{BB962C8B-B14F-4D97-AF65-F5344CB8AC3E}">
        <p14:creationId xmlns:p14="http://schemas.microsoft.com/office/powerpoint/2010/main" val="414326290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CFF16-97AB-4DD1-ADD8-FE5ADFB814EA}" type="datetime1">
              <a:rPr lang="en-US" smtClean="0"/>
              <a:t>4/3/2021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E07E8-E437-4A6D-803B-09F24E35FE40}" type="slidenum">
              <a:rPr lang="en-US" smtClean="0"/>
              <a:t>‹#›</a:t>
            </a:fld>
            <a:endParaRPr lang="en-US"/>
          </a:p>
        </p:txBody>
      </p:sp>
    </p:spTree>
    <p:extLst>
      <p:ext uri="{BB962C8B-B14F-4D97-AF65-F5344CB8AC3E}">
        <p14:creationId xmlns:p14="http://schemas.microsoft.com/office/powerpoint/2010/main" val="400588854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Feature_selection#Correlation_feature_selection" TargetMode="Externa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hemeOverride" Target="../theme/themeOverride1.xml"/><Relationship Id="rId5" Type="http://schemas.openxmlformats.org/officeDocument/2006/relationships/image" Target="../media/image4.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8.xml"/><Relationship Id="rId1" Type="http://schemas.openxmlformats.org/officeDocument/2006/relationships/themeOverride" Target="../theme/themeOverride2.xml"/><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HwD7ekD5l0g" TargetMode="External"/><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8.xml"/><Relationship Id="rId1" Type="http://schemas.openxmlformats.org/officeDocument/2006/relationships/themeOverride" Target="../theme/themeOverride3.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F3F965-C03B-499A-9FCA-9B6102A7AAD9}"/>
              </a:ext>
            </a:extLst>
          </p:cNvPr>
          <p:cNvSpPr>
            <a:spLocks noGrp="1"/>
          </p:cNvSpPr>
          <p:nvPr>
            <p:ph type="subTitle" idx="1"/>
          </p:nvPr>
        </p:nvSpPr>
        <p:spPr>
          <a:xfrm>
            <a:off x="1524000" y="4423804"/>
            <a:ext cx="9144000" cy="574327"/>
          </a:xfrm>
        </p:spPr>
        <p:txBody>
          <a:bodyPr>
            <a:normAutofit/>
          </a:bodyPr>
          <a:lstStyle/>
          <a:p>
            <a:pPr algn="ctr"/>
            <a:r>
              <a:rPr lang="en-US" sz="2800" b="1" i="1" dirty="0">
                <a:solidFill>
                  <a:srgbClr val="E3C322"/>
                </a:solidFill>
                <a:latin typeface="Candara Light" panose="020E0502030303020204" pitchFamily="34" charset="0"/>
              </a:rPr>
              <a:t>Act Locally, Impact Globally</a:t>
            </a:r>
          </a:p>
        </p:txBody>
      </p:sp>
      <p:pic>
        <p:nvPicPr>
          <p:cNvPr id="4" name="Picture 3">
            <a:extLst>
              <a:ext uri="{FF2B5EF4-FFF2-40B4-BE49-F238E27FC236}">
                <a16:creationId xmlns:a16="http://schemas.microsoft.com/office/drawing/2014/main" id="{C52219B3-DA49-4B95-B900-3425DEBD90E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348" t="14631" r="20870" b="7409"/>
          <a:stretch/>
        </p:blipFill>
        <p:spPr>
          <a:xfrm>
            <a:off x="4502100" y="2029791"/>
            <a:ext cx="3187800" cy="2283624"/>
          </a:xfrm>
          <a:prstGeom prst="rect">
            <a:avLst/>
          </a:prstGeom>
        </p:spPr>
      </p:pic>
    </p:spTree>
    <p:extLst>
      <p:ext uri="{BB962C8B-B14F-4D97-AF65-F5344CB8AC3E}">
        <p14:creationId xmlns:p14="http://schemas.microsoft.com/office/powerpoint/2010/main" val="3256575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5516-5ABB-40FC-904A-911646A3D320}"/>
              </a:ext>
            </a:extLst>
          </p:cNvPr>
          <p:cNvSpPr>
            <a:spLocks noGrp="1"/>
          </p:cNvSpPr>
          <p:nvPr>
            <p:ph type="title"/>
          </p:nvPr>
        </p:nvSpPr>
        <p:spPr/>
        <p:txBody>
          <a:bodyPr/>
          <a:lstStyle/>
          <a:p>
            <a:r>
              <a:rPr lang="en-GB" dirty="0"/>
              <a:t>Generalization </a:t>
            </a:r>
          </a:p>
        </p:txBody>
      </p:sp>
      <p:sp>
        <p:nvSpPr>
          <p:cNvPr id="3" name="Content Placeholder 2">
            <a:extLst>
              <a:ext uri="{FF2B5EF4-FFF2-40B4-BE49-F238E27FC236}">
                <a16:creationId xmlns:a16="http://schemas.microsoft.com/office/drawing/2014/main" id="{4D6D22BA-FF63-4804-9780-2DD597E0874C}"/>
              </a:ext>
            </a:extLst>
          </p:cNvPr>
          <p:cNvSpPr>
            <a:spLocks noGrp="1"/>
          </p:cNvSpPr>
          <p:nvPr>
            <p:ph idx="1"/>
          </p:nvPr>
        </p:nvSpPr>
        <p:spPr>
          <a:xfrm>
            <a:off x="838200" y="1690688"/>
            <a:ext cx="10515600" cy="4351338"/>
          </a:xfrm>
        </p:spPr>
        <p:txBody>
          <a:bodyPr/>
          <a:lstStyle/>
          <a:p>
            <a:r>
              <a:rPr lang="en-US" dirty="0"/>
              <a:t>Generalization refers to how well the concepts learned by a machine learning model apply to specific examples not seen by the model when it was learning.</a:t>
            </a:r>
          </a:p>
          <a:p>
            <a:r>
              <a:rPr lang="en-US" dirty="0"/>
              <a:t>The goal of a good machine learning model is to generalize well from the training data to any data from the problem domain. </a:t>
            </a:r>
          </a:p>
          <a:p>
            <a:r>
              <a:rPr lang="en-US" dirty="0"/>
              <a:t>This allows us to make predictions in the future on data the model has never seen.</a:t>
            </a:r>
            <a:endParaRPr lang="en-GB" dirty="0"/>
          </a:p>
        </p:txBody>
      </p:sp>
      <p:sp>
        <p:nvSpPr>
          <p:cNvPr id="4" name="Date Placeholder 3">
            <a:extLst>
              <a:ext uri="{FF2B5EF4-FFF2-40B4-BE49-F238E27FC236}">
                <a16:creationId xmlns:a16="http://schemas.microsoft.com/office/drawing/2014/main" id="{265A929C-4AE7-4471-818D-C8DCD478FE31}"/>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FDA0ACD0-FD0A-433E-974F-60CD6F5FDCBA}"/>
              </a:ext>
            </a:extLst>
          </p:cNvPr>
          <p:cNvSpPr>
            <a:spLocks noGrp="1"/>
          </p:cNvSpPr>
          <p:nvPr>
            <p:ph type="sldNum" sz="quarter" idx="12"/>
          </p:nvPr>
        </p:nvSpPr>
        <p:spPr/>
        <p:txBody>
          <a:bodyPr/>
          <a:lstStyle/>
          <a:p>
            <a:fld id="{802E07E8-E437-4A6D-803B-09F24E35FE40}" type="slidenum">
              <a:rPr lang="en-US" smtClean="0"/>
              <a:t>10</a:t>
            </a:fld>
            <a:endParaRPr lang="en-US" dirty="0"/>
          </a:p>
        </p:txBody>
      </p:sp>
    </p:spTree>
    <p:extLst>
      <p:ext uri="{BB962C8B-B14F-4D97-AF65-F5344CB8AC3E}">
        <p14:creationId xmlns:p14="http://schemas.microsoft.com/office/powerpoint/2010/main" val="287364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776B-C898-4822-A568-5290CFB0FF96}"/>
              </a:ext>
            </a:extLst>
          </p:cNvPr>
          <p:cNvSpPr>
            <a:spLocks noGrp="1"/>
          </p:cNvSpPr>
          <p:nvPr>
            <p:ph type="title"/>
          </p:nvPr>
        </p:nvSpPr>
        <p:spPr/>
        <p:txBody>
          <a:bodyPr/>
          <a:lstStyle/>
          <a:p>
            <a:r>
              <a:rPr lang="en-GB" dirty="0"/>
              <a:t>Overfitting</a:t>
            </a:r>
          </a:p>
        </p:txBody>
      </p:sp>
      <p:sp>
        <p:nvSpPr>
          <p:cNvPr id="3" name="Content Placeholder 2">
            <a:extLst>
              <a:ext uri="{FF2B5EF4-FFF2-40B4-BE49-F238E27FC236}">
                <a16:creationId xmlns:a16="http://schemas.microsoft.com/office/drawing/2014/main" id="{9CA2048B-34A8-49D8-84C4-3D7AE8BA1DCC}"/>
              </a:ext>
            </a:extLst>
          </p:cNvPr>
          <p:cNvSpPr>
            <a:spLocks noGrp="1"/>
          </p:cNvSpPr>
          <p:nvPr>
            <p:ph idx="1"/>
          </p:nvPr>
        </p:nvSpPr>
        <p:spPr/>
        <p:txBody>
          <a:bodyPr/>
          <a:lstStyle/>
          <a:p>
            <a:r>
              <a:rPr lang="en-US" dirty="0"/>
              <a:t>Overfitting happens when a model learns the detail and noise in the training data to the extent that it negatively impacts the performance of the model on new data.</a:t>
            </a:r>
          </a:p>
          <a:p>
            <a:r>
              <a:rPr lang="en-US" dirty="0"/>
              <a:t> This means that the noise or random fluctuations in the training data is picked up and learned as concepts by the model.</a:t>
            </a:r>
          </a:p>
          <a:p>
            <a:r>
              <a:rPr lang="en-US" dirty="0"/>
              <a:t> The problem is that these concepts do not apply to new data and negatively impact the model's ability to generalize.</a:t>
            </a:r>
            <a:endParaRPr lang="en-GB" dirty="0"/>
          </a:p>
        </p:txBody>
      </p:sp>
      <p:sp>
        <p:nvSpPr>
          <p:cNvPr id="4" name="Date Placeholder 3">
            <a:extLst>
              <a:ext uri="{FF2B5EF4-FFF2-40B4-BE49-F238E27FC236}">
                <a16:creationId xmlns:a16="http://schemas.microsoft.com/office/drawing/2014/main" id="{1E86F141-3FCF-472D-8272-B6AEED4B15B3}"/>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CDA99300-7286-47EE-B130-9EB1607AEA57}"/>
              </a:ext>
            </a:extLst>
          </p:cNvPr>
          <p:cNvSpPr>
            <a:spLocks noGrp="1"/>
          </p:cNvSpPr>
          <p:nvPr>
            <p:ph type="sldNum" sz="quarter" idx="12"/>
          </p:nvPr>
        </p:nvSpPr>
        <p:spPr/>
        <p:txBody>
          <a:bodyPr/>
          <a:lstStyle/>
          <a:p>
            <a:fld id="{802E07E8-E437-4A6D-803B-09F24E35FE40}" type="slidenum">
              <a:rPr lang="en-US" smtClean="0"/>
              <a:t>11</a:t>
            </a:fld>
            <a:endParaRPr lang="en-US" dirty="0"/>
          </a:p>
        </p:txBody>
      </p:sp>
    </p:spTree>
    <p:extLst>
      <p:ext uri="{BB962C8B-B14F-4D97-AF65-F5344CB8AC3E}">
        <p14:creationId xmlns:p14="http://schemas.microsoft.com/office/powerpoint/2010/main" val="22667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3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27F3D-1F99-48B8-8F84-FD7389409D03}"/>
              </a:ext>
            </a:extLst>
          </p:cNvPr>
          <p:cNvSpPr>
            <a:spLocks noGrp="1"/>
          </p:cNvSpPr>
          <p:nvPr>
            <p:ph type="title"/>
          </p:nvPr>
        </p:nvSpPr>
        <p:spPr>
          <a:xfrm>
            <a:off x="640079" y="2074363"/>
            <a:ext cx="3110285" cy="274942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Overfitting </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vs Generalization</a:t>
            </a:r>
          </a:p>
        </p:txBody>
      </p:sp>
      <p:pic>
        <p:nvPicPr>
          <p:cNvPr id="7" name="Picture 6">
            <a:extLst>
              <a:ext uri="{FF2B5EF4-FFF2-40B4-BE49-F238E27FC236}">
                <a16:creationId xmlns:a16="http://schemas.microsoft.com/office/drawing/2014/main" id="{DB5136EC-A157-4BB0-B7A9-C0CF644DE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197" y="624677"/>
            <a:ext cx="5608646" cy="5608646"/>
          </a:xfrm>
          <a:prstGeom prst="rect">
            <a:avLst/>
          </a:prstGeom>
        </p:spPr>
      </p:pic>
      <p:sp>
        <p:nvSpPr>
          <p:cNvPr id="4" name="Date Placeholder 3">
            <a:extLst>
              <a:ext uri="{FF2B5EF4-FFF2-40B4-BE49-F238E27FC236}">
                <a16:creationId xmlns:a16="http://schemas.microsoft.com/office/drawing/2014/main" id="{7CC6C820-8CA7-4DE6-9232-CCEDD2DFDE2A}"/>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D2948097-27B5-4582-A309-6310D2B2FB06}" type="datetime1">
              <a:rPr lang="en-US">
                <a:solidFill>
                  <a:srgbClr val="FFFFFF"/>
                </a:solidFill>
              </a:rPr>
              <a:pPr>
                <a:spcAft>
                  <a:spcPts val="600"/>
                </a:spcAft>
              </a:pPr>
              <a:t>4/3/2021</a:t>
            </a:fld>
            <a:endParaRPr lang="en-US">
              <a:solidFill>
                <a:srgbClr val="FFFFFF"/>
              </a:solidFill>
            </a:endParaRPr>
          </a:p>
        </p:txBody>
      </p:sp>
      <p:sp>
        <p:nvSpPr>
          <p:cNvPr id="5" name="Slide Number Placeholder 4">
            <a:extLst>
              <a:ext uri="{FF2B5EF4-FFF2-40B4-BE49-F238E27FC236}">
                <a16:creationId xmlns:a16="http://schemas.microsoft.com/office/drawing/2014/main" id="{A0492D4F-581A-4C1D-BC16-F125C24665F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02E07E8-E437-4A6D-803B-09F24E35FE40}" type="slidenum">
              <a:rPr lang="en-US">
                <a:solidFill>
                  <a:srgbClr val="898989"/>
                </a:solidFill>
              </a:rPr>
              <a:pPr>
                <a:spcAft>
                  <a:spcPts val="600"/>
                </a:spcAft>
              </a:pPr>
              <a:t>12</a:t>
            </a:fld>
            <a:endParaRPr lang="en-US">
              <a:solidFill>
                <a:srgbClr val="898989"/>
              </a:solidFill>
            </a:endParaRPr>
          </a:p>
        </p:txBody>
      </p:sp>
    </p:spTree>
    <p:extLst>
      <p:ext uri="{BB962C8B-B14F-4D97-AF65-F5344CB8AC3E}">
        <p14:creationId xmlns:p14="http://schemas.microsoft.com/office/powerpoint/2010/main" val="437312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B6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9">
            <a:extLst>
              <a:ext uri="{FF2B5EF4-FFF2-40B4-BE49-F238E27FC236}">
                <a16:creationId xmlns:a16="http://schemas.microsoft.com/office/drawing/2014/main" id="{7933E381-8BC1-4318-AA11-433F7E642DA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600" dirty="0">
                <a:solidFill>
                  <a:srgbClr val="FFFFFF"/>
                </a:solidFill>
              </a:rPr>
              <a:t>Overfitting </a:t>
            </a:r>
          </a:p>
        </p:txBody>
      </p:sp>
      <p:pic>
        <p:nvPicPr>
          <p:cNvPr id="9" name="Picture 8">
            <a:extLst>
              <a:ext uri="{FF2B5EF4-FFF2-40B4-BE49-F238E27FC236}">
                <a16:creationId xmlns:a16="http://schemas.microsoft.com/office/drawing/2014/main" id="{1BE55055-1C15-41A4-9E59-3C4E2FA6D141}"/>
              </a:ext>
            </a:extLst>
          </p:cNvPr>
          <p:cNvPicPr>
            <a:picLocks noChangeAspect="1"/>
          </p:cNvPicPr>
          <p:nvPr/>
        </p:nvPicPr>
        <p:blipFill>
          <a:blip r:embed="rId2"/>
          <a:stretch>
            <a:fillRect/>
          </a:stretch>
        </p:blipFill>
        <p:spPr>
          <a:xfrm>
            <a:off x="3635829" y="1668013"/>
            <a:ext cx="7717970" cy="3280137"/>
          </a:xfrm>
          <a:prstGeom prst="rect">
            <a:avLst/>
          </a:prstGeom>
        </p:spPr>
      </p:pic>
      <p:sp>
        <p:nvSpPr>
          <p:cNvPr id="4" name="Date Placeholder 3">
            <a:extLst>
              <a:ext uri="{FF2B5EF4-FFF2-40B4-BE49-F238E27FC236}">
                <a16:creationId xmlns:a16="http://schemas.microsoft.com/office/drawing/2014/main" id="{012C65E1-252C-495C-94C1-CAA18782089C}"/>
              </a:ext>
            </a:extLst>
          </p:cNvPr>
          <p:cNvSpPr>
            <a:spLocks noGrp="1"/>
          </p:cNvSpPr>
          <p:nvPr>
            <p:ph type="dt" sz="half" idx="10"/>
          </p:nvPr>
        </p:nvSpPr>
        <p:spPr>
          <a:xfrm>
            <a:off x="241738" y="6356350"/>
            <a:ext cx="1655379" cy="365125"/>
          </a:xfrm>
        </p:spPr>
        <p:txBody>
          <a:bodyPr vert="horz" lIns="91440" tIns="45720" rIns="91440" bIns="45720" rtlCol="0">
            <a:normAutofit/>
          </a:bodyPr>
          <a:lstStyle/>
          <a:p>
            <a:pPr algn="ctr">
              <a:spcAft>
                <a:spcPts val="600"/>
              </a:spcAft>
            </a:pPr>
            <a:fld id="{D2948097-27B5-4582-A309-6310D2B2FB06}" type="datetime1">
              <a:rPr lang="en-US">
                <a:solidFill>
                  <a:srgbClr val="FFFFFF"/>
                </a:solidFill>
              </a:rPr>
              <a:pPr algn="ctr">
                <a:spcAft>
                  <a:spcPts val="600"/>
                </a:spcAft>
              </a:pPr>
              <a:t>4/3/2021</a:t>
            </a:fld>
            <a:endParaRPr lang="en-US">
              <a:solidFill>
                <a:srgbClr val="FFFFFF"/>
              </a:solidFill>
            </a:endParaRPr>
          </a:p>
        </p:txBody>
      </p:sp>
      <p:sp>
        <p:nvSpPr>
          <p:cNvPr id="5" name="Slide Number Placeholder 4">
            <a:extLst>
              <a:ext uri="{FF2B5EF4-FFF2-40B4-BE49-F238E27FC236}">
                <a16:creationId xmlns:a16="http://schemas.microsoft.com/office/drawing/2014/main" id="{3D9AF193-B570-497F-AAEE-D50A8B68EB62}"/>
              </a:ext>
            </a:extLst>
          </p:cNvPr>
          <p:cNvSpPr>
            <a:spLocks noGrp="1"/>
          </p:cNvSpPr>
          <p:nvPr>
            <p:ph type="sldNum" sz="quarter" idx="12"/>
          </p:nvPr>
        </p:nvSpPr>
        <p:spPr>
          <a:xfrm>
            <a:off x="9884978" y="6356350"/>
            <a:ext cx="1468821" cy="365125"/>
          </a:xfrm>
        </p:spPr>
        <p:txBody>
          <a:bodyPr vert="horz" lIns="91440" tIns="45720" rIns="91440" bIns="45720" rtlCol="0">
            <a:normAutofit/>
          </a:bodyPr>
          <a:lstStyle/>
          <a:p>
            <a:pPr>
              <a:spcAft>
                <a:spcPts val="600"/>
              </a:spcAft>
            </a:pPr>
            <a:fld id="{802E07E8-E437-4A6D-803B-09F24E35FE40}" type="slidenum">
              <a:rPr lang="en-US">
                <a:solidFill>
                  <a:prstClr val="black">
                    <a:tint val="75000"/>
                  </a:prstClr>
                </a:solidFill>
              </a:rPr>
              <a:pPr>
                <a:spcAft>
                  <a:spcPts val="600"/>
                </a:spcAft>
              </a:pPr>
              <a:t>13</a:t>
            </a:fld>
            <a:endParaRPr lang="en-US">
              <a:solidFill>
                <a:prstClr val="black">
                  <a:tint val="75000"/>
                </a:prstClr>
              </a:solidFill>
            </a:endParaRPr>
          </a:p>
        </p:txBody>
      </p:sp>
    </p:spTree>
    <p:extLst>
      <p:ext uri="{BB962C8B-B14F-4D97-AF65-F5344CB8AC3E}">
        <p14:creationId xmlns:p14="http://schemas.microsoft.com/office/powerpoint/2010/main" val="2300636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2883DDB-830D-4C56-A198-28E42CC5B15E}"/>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Feature Selection Methods </a:t>
            </a:r>
          </a:p>
        </p:txBody>
      </p:sp>
      <p:sp>
        <p:nvSpPr>
          <p:cNvPr id="43" name="Isosceles Triangle 42">
            <a:extLst>
              <a:ext uri="{FF2B5EF4-FFF2-40B4-BE49-F238E27FC236}">
                <a16:creationId xmlns:a16="http://schemas.microsoft.com/office/drawing/2014/main" id="{9D2E8756-2465-473A-BA2A-2DB1D62247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A5C73706-BCFC-4CE8-B421-E8467EA20D5D}"/>
              </a:ext>
            </a:extLst>
          </p:cNvPr>
          <p:cNvSpPr>
            <a:spLocks noGrp="1"/>
          </p:cNvSpPr>
          <p:nvPr>
            <p:ph type="dt" sz="half" idx="10"/>
          </p:nvPr>
        </p:nvSpPr>
        <p:spPr>
          <a:xfrm>
            <a:off x="8270234" y="6041362"/>
            <a:ext cx="1233017" cy="365125"/>
          </a:xfrm>
        </p:spPr>
        <p:txBody>
          <a:bodyPr vert="horz" lIns="91440" tIns="45720" rIns="91440" bIns="45720" rtlCol="0" anchor="ctr">
            <a:normAutofit/>
          </a:bodyPr>
          <a:lstStyle/>
          <a:p>
            <a:pPr defTabSz="457200">
              <a:spcAft>
                <a:spcPts val="600"/>
              </a:spcAft>
            </a:pPr>
            <a:fld id="{D2948097-27B5-4582-A309-6310D2B2FB06}" type="datetime1">
              <a:rPr lang="en-US" kern="1200">
                <a:solidFill>
                  <a:srgbClr val="FFFFFF"/>
                </a:solidFill>
                <a:latin typeface="+mn-lt"/>
                <a:ea typeface="+mn-ea"/>
                <a:cs typeface="+mn-cs"/>
              </a:rPr>
              <a:pPr defTabSz="457200">
                <a:spcAft>
                  <a:spcPts val="600"/>
                </a:spcAft>
              </a:pPr>
              <a:t>4/3/2021</a:t>
            </a:fld>
            <a:endParaRPr lang="en-US" kern="1200">
              <a:solidFill>
                <a:srgbClr val="FFFFFF"/>
              </a:solidFill>
              <a:latin typeface="+mn-lt"/>
              <a:ea typeface="+mn-ea"/>
              <a:cs typeface="+mn-cs"/>
            </a:endParaRPr>
          </a:p>
        </p:txBody>
      </p:sp>
      <p:sp>
        <p:nvSpPr>
          <p:cNvPr id="5" name="Slide Number Placeholder 4">
            <a:extLst>
              <a:ext uri="{FF2B5EF4-FFF2-40B4-BE49-F238E27FC236}">
                <a16:creationId xmlns:a16="http://schemas.microsoft.com/office/drawing/2014/main" id="{78B4C7F9-6684-4D21-AF66-C37C1219B369}"/>
              </a:ext>
            </a:extLst>
          </p:cNvPr>
          <p:cNvSpPr>
            <a:spLocks noGrp="1"/>
          </p:cNvSpPr>
          <p:nvPr>
            <p:ph type="sldNum" sz="quarter" idx="12"/>
          </p:nvPr>
        </p:nvSpPr>
        <p:spPr>
          <a:xfrm>
            <a:off x="9976842" y="6041362"/>
            <a:ext cx="683339" cy="365125"/>
          </a:xfrm>
        </p:spPr>
        <p:txBody>
          <a:bodyPr vert="horz" lIns="91440" tIns="45720" rIns="91440" bIns="45720" rtlCol="0" anchor="ctr">
            <a:normAutofit/>
          </a:bodyPr>
          <a:lstStyle/>
          <a:p>
            <a:pPr defTabSz="457200">
              <a:spcAft>
                <a:spcPts val="600"/>
              </a:spcAft>
            </a:pPr>
            <a:fld id="{802E07E8-E437-4A6D-803B-09F24E35FE40}" type="slidenum">
              <a:rPr lang="en-US" kern="1200">
                <a:solidFill>
                  <a:srgbClr val="FFFFFF"/>
                </a:solidFill>
                <a:latin typeface="+mn-lt"/>
                <a:ea typeface="+mn-ea"/>
                <a:cs typeface="+mn-cs"/>
              </a:rPr>
              <a:pPr defTabSz="457200">
                <a:spcAft>
                  <a:spcPts val="600"/>
                </a:spcAft>
              </a:pPr>
              <a:t>14</a:t>
            </a:fld>
            <a:endParaRPr lang="en-US" kern="1200">
              <a:solidFill>
                <a:srgbClr val="FFFFFF"/>
              </a:solidFill>
              <a:latin typeface="+mn-lt"/>
              <a:ea typeface="+mn-ea"/>
              <a:cs typeface="+mn-cs"/>
            </a:endParaRPr>
          </a:p>
        </p:txBody>
      </p:sp>
    </p:spTree>
    <p:extLst>
      <p:ext uri="{BB962C8B-B14F-4D97-AF65-F5344CB8AC3E}">
        <p14:creationId xmlns:p14="http://schemas.microsoft.com/office/powerpoint/2010/main" val="7969430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94424BE-57B0-4039-8C01-2BB8F943FB6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Feature Selection Methods </a:t>
            </a:r>
            <a:endParaRPr lang="en-US" sz="2600" kern="1200" dirty="0">
              <a:solidFill>
                <a:srgbClr val="FFFFFF"/>
              </a:solidFill>
              <a:latin typeface="+mj-lt"/>
              <a:ea typeface="+mj-ea"/>
              <a:cs typeface="+mj-cs"/>
            </a:endParaRPr>
          </a:p>
        </p:txBody>
      </p:sp>
      <p:pic>
        <p:nvPicPr>
          <p:cNvPr id="8" name="Picture 7">
            <a:extLst>
              <a:ext uri="{FF2B5EF4-FFF2-40B4-BE49-F238E27FC236}">
                <a16:creationId xmlns:a16="http://schemas.microsoft.com/office/drawing/2014/main" id="{23F01981-524E-466A-868A-5F5C247416F5}"/>
              </a:ext>
            </a:extLst>
          </p:cNvPr>
          <p:cNvPicPr>
            <a:picLocks noChangeAspect="1"/>
          </p:cNvPicPr>
          <p:nvPr/>
        </p:nvPicPr>
        <p:blipFill>
          <a:blip r:embed="rId2"/>
          <a:stretch>
            <a:fillRect/>
          </a:stretch>
        </p:blipFill>
        <p:spPr>
          <a:xfrm>
            <a:off x="3719230" y="887136"/>
            <a:ext cx="8145974" cy="5083728"/>
          </a:xfrm>
          <a:prstGeom prst="rect">
            <a:avLst/>
          </a:prstGeom>
        </p:spPr>
      </p:pic>
      <p:sp>
        <p:nvSpPr>
          <p:cNvPr id="4" name="Date Placeholder 3">
            <a:extLst>
              <a:ext uri="{FF2B5EF4-FFF2-40B4-BE49-F238E27FC236}">
                <a16:creationId xmlns:a16="http://schemas.microsoft.com/office/drawing/2014/main" id="{C47067E4-1407-405A-9903-8DFB072E7156}"/>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30C162E5-CC7F-44D5-A07B-2550AE937498}" type="datetime1">
              <a:rPr lang="en-US">
                <a:solidFill>
                  <a:srgbClr val="FFFFFF"/>
                </a:solidFill>
              </a:rPr>
              <a:pPr>
                <a:spcAft>
                  <a:spcPts val="600"/>
                </a:spcAft>
              </a:pPr>
              <a:t>4/3/2021</a:t>
            </a:fld>
            <a:endParaRPr lang="en-US">
              <a:solidFill>
                <a:srgbClr val="FFFFFF"/>
              </a:solidFill>
            </a:endParaRPr>
          </a:p>
        </p:txBody>
      </p:sp>
      <p:sp>
        <p:nvSpPr>
          <p:cNvPr id="5" name="Slide Number Placeholder 4">
            <a:extLst>
              <a:ext uri="{FF2B5EF4-FFF2-40B4-BE49-F238E27FC236}">
                <a16:creationId xmlns:a16="http://schemas.microsoft.com/office/drawing/2014/main" id="{88179A6E-3C1E-480D-A638-396F03F2663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02E07E8-E437-4A6D-803B-09F24E35FE40}" type="slidenum">
              <a:rPr lang="en-US">
                <a:solidFill>
                  <a:srgbClr val="898989"/>
                </a:solidFill>
              </a:rPr>
              <a:pPr>
                <a:spcAft>
                  <a:spcPts val="600"/>
                </a:spcAft>
              </a:pPr>
              <a:t>15</a:t>
            </a:fld>
            <a:endParaRPr lang="en-US">
              <a:solidFill>
                <a:srgbClr val="898989"/>
              </a:solidFill>
            </a:endParaRPr>
          </a:p>
        </p:txBody>
      </p:sp>
    </p:spTree>
    <p:extLst>
      <p:ext uri="{BB962C8B-B14F-4D97-AF65-F5344CB8AC3E}">
        <p14:creationId xmlns:p14="http://schemas.microsoft.com/office/powerpoint/2010/main" val="1727062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740A-77DD-4270-84F0-45F7BA13ED39}"/>
              </a:ext>
            </a:extLst>
          </p:cNvPr>
          <p:cNvSpPr>
            <a:spLocks noGrp="1"/>
          </p:cNvSpPr>
          <p:nvPr>
            <p:ph type="title"/>
          </p:nvPr>
        </p:nvSpPr>
        <p:spPr/>
        <p:txBody>
          <a:bodyPr/>
          <a:lstStyle/>
          <a:p>
            <a:r>
              <a:rPr lang="en-GB" dirty="0"/>
              <a:t>Filter Methods </a:t>
            </a:r>
          </a:p>
        </p:txBody>
      </p:sp>
      <p:sp>
        <p:nvSpPr>
          <p:cNvPr id="3" name="Content Placeholder 2">
            <a:extLst>
              <a:ext uri="{FF2B5EF4-FFF2-40B4-BE49-F238E27FC236}">
                <a16:creationId xmlns:a16="http://schemas.microsoft.com/office/drawing/2014/main" id="{6FF59403-C1B8-4565-8EB3-06474222E88C}"/>
              </a:ext>
            </a:extLst>
          </p:cNvPr>
          <p:cNvSpPr>
            <a:spLocks noGrp="1"/>
          </p:cNvSpPr>
          <p:nvPr>
            <p:ph idx="1"/>
          </p:nvPr>
        </p:nvSpPr>
        <p:spPr/>
        <p:txBody>
          <a:bodyPr/>
          <a:lstStyle/>
          <a:p>
            <a:r>
              <a:rPr lang="en-US" dirty="0"/>
              <a:t>Using this method, the </a:t>
            </a:r>
            <a:r>
              <a:rPr lang="en-US" b="1" dirty="0"/>
              <a:t>predictive power</a:t>
            </a:r>
            <a:r>
              <a:rPr lang="en-US" dirty="0"/>
              <a:t> of each </a:t>
            </a:r>
            <a:r>
              <a:rPr lang="en-US" b="1" dirty="0"/>
              <a:t>individual variable (feature)</a:t>
            </a:r>
            <a:r>
              <a:rPr lang="en-US" dirty="0"/>
              <a:t> is </a:t>
            </a:r>
            <a:r>
              <a:rPr lang="en-US" b="1" dirty="0"/>
              <a:t>evaluated</a:t>
            </a:r>
            <a:r>
              <a:rPr lang="en-US" dirty="0"/>
              <a:t>. </a:t>
            </a:r>
          </a:p>
          <a:p>
            <a:r>
              <a:rPr lang="en-US" dirty="0"/>
              <a:t>Various statistical means can be used to determine predictive power. </a:t>
            </a:r>
          </a:p>
          <a:p>
            <a:r>
              <a:rPr lang="en-US" dirty="0"/>
              <a:t>One way is by </a:t>
            </a:r>
            <a:r>
              <a:rPr lang="en-US" b="1" dirty="0"/>
              <a:t>correlating the feature with the target</a:t>
            </a:r>
            <a:r>
              <a:rPr lang="en-US" dirty="0"/>
              <a:t> (what we are predicting)</a:t>
            </a:r>
          </a:p>
          <a:p>
            <a:r>
              <a:rPr lang="en-GB" dirty="0"/>
              <a:t>Another way to determine the predictive power is to determine the predictive value of the feature </a:t>
            </a:r>
          </a:p>
        </p:txBody>
      </p:sp>
      <p:sp>
        <p:nvSpPr>
          <p:cNvPr id="4" name="Date Placeholder 3">
            <a:extLst>
              <a:ext uri="{FF2B5EF4-FFF2-40B4-BE49-F238E27FC236}">
                <a16:creationId xmlns:a16="http://schemas.microsoft.com/office/drawing/2014/main" id="{3C5A492E-595B-4FE2-843B-8F273752BA83}"/>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651D1D4D-C67F-4519-B18B-39BF57B73A1F}"/>
              </a:ext>
            </a:extLst>
          </p:cNvPr>
          <p:cNvSpPr>
            <a:spLocks noGrp="1"/>
          </p:cNvSpPr>
          <p:nvPr>
            <p:ph type="sldNum" sz="quarter" idx="12"/>
          </p:nvPr>
        </p:nvSpPr>
        <p:spPr/>
        <p:txBody>
          <a:bodyPr/>
          <a:lstStyle/>
          <a:p>
            <a:fld id="{802E07E8-E437-4A6D-803B-09F24E35FE40}" type="slidenum">
              <a:rPr lang="en-US" smtClean="0"/>
              <a:t>16</a:t>
            </a:fld>
            <a:endParaRPr lang="en-US" dirty="0"/>
          </a:p>
        </p:txBody>
      </p:sp>
    </p:spTree>
    <p:extLst>
      <p:ext uri="{BB962C8B-B14F-4D97-AF65-F5344CB8AC3E}">
        <p14:creationId xmlns:p14="http://schemas.microsoft.com/office/powerpoint/2010/main" val="68927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6D5E-D614-49B6-93D6-FB109043E516}"/>
              </a:ext>
            </a:extLst>
          </p:cNvPr>
          <p:cNvSpPr>
            <a:spLocks noGrp="1"/>
          </p:cNvSpPr>
          <p:nvPr>
            <p:ph type="title"/>
          </p:nvPr>
        </p:nvSpPr>
        <p:spPr/>
        <p:txBody>
          <a:bodyPr/>
          <a:lstStyle/>
          <a:p>
            <a:r>
              <a:rPr lang="en-GB" dirty="0"/>
              <a:t>Filter Methods </a:t>
            </a:r>
          </a:p>
        </p:txBody>
      </p:sp>
      <p:sp>
        <p:nvSpPr>
          <p:cNvPr id="3" name="Content Placeholder 2">
            <a:extLst>
              <a:ext uri="{FF2B5EF4-FFF2-40B4-BE49-F238E27FC236}">
                <a16:creationId xmlns:a16="http://schemas.microsoft.com/office/drawing/2014/main" id="{CFD6679D-6381-4CD4-9EF5-2FABE1140307}"/>
              </a:ext>
            </a:extLst>
          </p:cNvPr>
          <p:cNvSpPr>
            <a:spLocks noGrp="1"/>
          </p:cNvSpPr>
          <p:nvPr>
            <p:ph idx="1"/>
          </p:nvPr>
        </p:nvSpPr>
        <p:spPr>
          <a:xfrm>
            <a:off x="838199" y="1825625"/>
            <a:ext cx="10677939" cy="4351338"/>
          </a:xfrm>
        </p:spPr>
        <p:txBody>
          <a:bodyPr/>
          <a:lstStyle/>
          <a:p>
            <a:r>
              <a:rPr lang="en-US" i="1" dirty="0"/>
              <a:t>For Example :</a:t>
            </a:r>
          </a:p>
          <a:p>
            <a:pPr lvl="1"/>
            <a:r>
              <a:rPr lang="en-US" i="1" dirty="0"/>
              <a:t>If Y</a:t>
            </a:r>
            <a:r>
              <a:rPr lang="en-US" dirty="0"/>
              <a:t> is target variable and (</a:t>
            </a:r>
            <a:r>
              <a:rPr lang="en-US" i="1" dirty="0"/>
              <a:t>X1, X2, X3,…Xn</a:t>
            </a:r>
            <a:r>
              <a:rPr lang="en-US" dirty="0"/>
              <a:t>) are independent variables.</a:t>
            </a:r>
          </a:p>
          <a:p>
            <a:pPr lvl="1"/>
            <a:r>
              <a:rPr lang="en-US" dirty="0"/>
              <a:t>We find out the correlation between target variable with respect to independent variables. </a:t>
            </a:r>
          </a:p>
          <a:p>
            <a:pPr lvl="1"/>
            <a:r>
              <a:rPr lang="en-US" i="1" dirty="0"/>
              <a:t>( Y→ X1) ,(Y →X2),(Y →X3),…(Y →Xn ). So the features which has highest </a:t>
            </a:r>
            <a:r>
              <a:rPr lang="en-US" i="1" dirty="0">
                <a:hlinkClick r:id="rId2"/>
              </a:rPr>
              <a:t>Correlation Feature Selection(CFS)</a:t>
            </a:r>
            <a:r>
              <a:rPr lang="en-US" i="1" dirty="0"/>
              <a:t> with Y we select that as a best features.</a:t>
            </a:r>
            <a:endParaRPr lang="en-GB" dirty="0"/>
          </a:p>
        </p:txBody>
      </p:sp>
      <p:sp>
        <p:nvSpPr>
          <p:cNvPr id="4" name="Date Placeholder 3">
            <a:extLst>
              <a:ext uri="{FF2B5EF4-FFF2-40B4-BE49-F238E27FC236}">
                <a16:creationId xmlns:a16="http://schemas.microsoft.com/office/drawing/2014/main" id="{8BF3B967-E5DE-4DD1-8609-BD1F8F14851B}"/>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A854166C-353E-42A7-AEF0-32FA185EA9CD}"/>
              </a:ext>
            </a:extLst>
          </p:cNvPr>
          <p:cNvSpPr>
            <a:spLocks noGrp="1"/>
          </p:cNvSpPr>
          <p:nvPr>
            <p:ph type="sldNum" sz="quarter" idx="12"/>
          </p:nvPr>
        </p:nvSpPr>
        <p:spPr/>
        <p:txBody>
          <a:bodyPr/>
          <a:lstStyle/>
          <a:p>
            <a:fld id="{802E07E8-E437-4A6D-803B-09F24E35FE40}" type="slidenum">
              <a:rPr lang="en-US" smtClean="0"/>
              <a:t>17</a:t>
            </a:fld>
            <a:endParaRPr lang="en-US" dirty="0"/>
          </a:p>
        </p:txBody>
      </p:sp>
      <p:pic>
        <p:nvPicPr>
          <p:cNvPr id="6" name="Picture 5">
            <a:extLst>
              <a:ext uri="{FF2B5EF4-FFF2-40B4-BE49-F238E27FC236}">
                <a16:creationId xmlns:a16="http://schemas.microsoft.com/office/drawing/2014/main" id="{3A6FD162-8E7A-4E60-9F38-A564BAD09786}"/>
              </a:ext>
            </a:extLst>
          </p:cNvPr>
          <p:cNvPicPr>
            <a:picLocks noChangeAspect="1"/>
          </p:cNvPicPr>
          <p:nvPr/>
        </p:nvPicPr>
        <p:blipFill>
          <a:blip r:embed="rId3"/>
          <a:stretch>
            <a:fillRect/>
          </a:stretch>
        </p:blipFill>
        <p:spPr>
          <a:xfrm>
            <a:off x="2068790" y="4524375"/>
            <a:ext cx="7585234" cy="909016"/>
          </a:xfrm>
          <a:prstGeom prst="rect">
            <a:avLst/>
          </a:prstGeom>
        </p:spPr>
      </p:pic>
    </p:spTree>
    <p:extLst>
      <p:ext uri="{BB962C8B-B14F-4D97-AF65-F5344CB8AC3E}">
        <p14:creationId xmlns:p14="http://schemas.microsoft.com/office/powerpoint/2010/main" val="3329518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5D2F-4BBC-4D89-9086-1A47A50C8E85}"/>
              </a:ext>
            </a:extLst>
          </p:cNvPr>
          <p:cNvSpPr>
            <a:spLocks noGrp="1"/>
          </p:cNvSpPr>
          <p:nvPr>
            <p:ph type="title"/>
          </p:nvPr>
        </p:nvSpPr>
        <p:spPr/>
        <p:txBody>
          <a:bodyPr/>
          <a:lstStyle/>
          <a:p>
            <a:r>
              <a:rPr lang="en-GB" dirty="0"/>
              <a:t>Filter Methods </a:t>
            </a:r>
          </a:p>
        </p:txBody>
      </p:sp>
      <p:sp>
        <p:nvSpPr>
          <p:cNvPr id="3" name="Content Placeholder 2">
            <a:extLst>
              <a:ext uri="{FF2B5EF4-FFF2-40B4-BE49-F238E27FC236}">
                <a16:creationId xmlns:a16="http://schemas.microsoft.com/office/drawing/2014/main" id="{9828D2EC-7964-440D-B75C-6F35B6B68F4B}"/>
              </a:ext>
            </a:extLst>
          </p:cNvPr>
          <p:cNvSpPr>
            <a:spLocks noGrp="1"/>
          </p:cNvSpPr>
          <p:nvPr>
            <p:ph idx="1"/>
          </p:nvPr>
        </p:nvSpPr>
        <p:spPr/>
        <p:txBody>
          <a:bodyPr/>
          <a:lstStyle/>
          <a:p>
            <a:r>
              <a:rPr lang="en-GB" dirty="0"/>
              <a:t>Feature Selection Using Filter Methods is Independent of the learning algorithm</a:t>
            </a:r>
          </a:p>
          <a:p>
            <a:r>
              <a:rPr lang="en-GB" dirty="0"/>
              <a:t>Feature are selected based on statistical scores</a:t>
            </a:r>
          </a:p>
          <a:p>
            <a:endParaRPr lang="en-GB" dirty="0"/>
          </a:p>
        </p:txBody>
      </p:sp>
      <p:sp>
        <p:nvSpPr>
          <p:cNvPr id="4" name="Date Placeholder 3">
            <a:extLst>
              <a:ext uri="{FF2B5EF4-FFF2-40B4-BE49-F238E27FC236}">
                <a16:creationId xmlns:a16="http://schemas.microsoft.com/office/drawing/2014/main" id="{6DCB4974-D0CC-4A8B-873F-2B07381BF0BF}"/>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9D685905-5177-488E-BCE1-53FC6F7078C2}"/>
              </a:ext>
            </a:extLst>
          </p:cNvPr>
          <p:cNvSpPr>
            <a:spLocks noGrp="1"/>
          </p:cNvSpPr>
          <p:nvPr>
            <p:ph type="sldNum" sz="quarter" idx="12"/>
          </p:nvPr>
        </p:nvSpPr>
        <p:spPr/>
        <p:txBody>
          <a:bodyPr/>
          <a:lstStyle/>
          <a:p>
            <a:fld id="{802E07E8-E437-4A6D-803B-09F24E35FE40}" type="slidenum">
              <a:rPr lang="en-US" smtClean="0"/>
              <a:t>18</a:t>
            </a:fld>
            <a:endParaRPr lang="en-US" dirty="0"/>
          </a:p>
        </p:txBody>
      </p:sp>
      <p:pic>
        <p:nvPicPr>
          <p:cNvPr id="6" name="Picture 5">
            <a:extLst>
              <a:ext uri="{FF2B5EF4-FFF2-40B4-BE49-F238E27FC236}">
                <a16:creationId xmlns:a16="http://schemas.microsoft.com/office/drawing/2014/main" id="{2FBEFE5D-CBB6-47AF-99F3-57F6085050A4}"/>
              </a:ext>
            </a:extLst>
          </p:cNvPr>
          <p:cNvPicPr>
            <a:picLocks noChangeAspect="1"/>
          </p:cNvPicPr>
          <p:nvPr/>
        </p:nvPicPr>
        <p:blipFill>
          <a:blip r:embed="rId2"/>
          <a:stretch>
            <a:fillRect/>
          </a:stretch>
        </p:blipFill>
        <p:spPr>
          <a:xfrm>
            <a:off x="1308651" y="3675200"/>
            <a:ext cx="9203481" cy="1320870"/>
          </a:xfrm>
          <a:prstGeom prst="rect">
            <a:avLst/>
          </a:prstGeom>
        </p:spPr>
      </p:pic>
    </p:spTree>
    <p:extLst>
      <p:ext uri="{BB962C8B-B14F-4D97-AF65-F5344CB8AC3E}">
        <p14:creationId xmlns:p14="http://schemas.microsoft.com/office/powerpoint/2010/main" val="1945502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9299-FF67-4DF2-9053-26C941A74A26}"/>
              </a:ext>
            </a:extLst>
          </p:cNvPr>
          <p:cNvSpPr>
            <a:spLocks noGrp="1"/>
          </p:cNvSpPr>
          <p:nvPr>
            <p:ph type="title"/>
          </p:nvPr>
        </p:nvSpPr>
        <p:spPr/>
        <p:txBody>
          <a:bodyPr/>
          <a:lstStyle/>
          <a:p>
            <a:r>
              <a:rPr lang="en-GB" dirty="0"/>
              <a:t>Pearson’s Correlation </a:t>
            </a:r>
          </a:p>
        </p:txBody>
      </p:sp>
      <p:pic>
        <p:nvPicPr>
          <p:cNvPr id="6" name="Content Placeholder 5">
            <a:extLst>
              <a:ext uri="{FF2B5EF4-FFF2-40B4-BE49-F238E27FC236}">
                <a16:creationId xmlns:a16="http://schemas.microsoft.com/office/drawing/2014/main" id="{17BCC1F8-32BC-44D0-95DD-656EFF13D518}"/>
              </a:ext>
            </a:extLst>
          </p:cNvPr>
          <p:cNvPicPr>
            <a:picLocks noGrp="1" noChangeAspect="1"/>
          </p:cNvPicPr>
          <p:nvPr>
            <p:ph idx="1"/>
          </p:nvPr>
        </p:nvPicPr>
        <p:blipFill>
          <a:blip r:embed="rId2"/>
          <a:stretch>
            <a:fillRect/>
          </a:stretch>
        </p:blipFill>
        <p:spPr>
          <a:xfrm>
            <a:off x="1095374" y="2226452"/>
            <a:ext cx="9334384" cy="2007532"/>
          </a:xfrm>
          <a:prstGeom prst="rect">
            <a:avLst/>
          </a:prstGeom>
        </p:spPr>
      </p:pic>
      <p:sp>
        <p:nvSpPr>
          <p:cNvPr id="4" name="Date Placeholder 3">
            <a:extLst>
              <a:ext uri="{FF2B5EF4-FFF2-40B4-BE49-F238E27FC236}">
                <a16:creationId xmlns:a16="http://schemas.microsoft.com/office/drawing/2014/main" id="{C19EBFA7-F0B4-423F-B175-F2E863776B95}"/>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DDD35ACA-3BE5-40B1-8531-A2B74FD0C028}"/>
              </a:ext>
            </a:extLst>
          </p:cNvPr>
          <p:cNvSpPr>
            <a:spLocks noGrp="1"/>
          </p:cNvSpPr>
          <p:nvPr>
            <p:ph type="sldNum" sz="quarter" idx="12"/>
          </p:nvPr>
        </p:nvSpPr>
        <p:spPr/>
        <p:txBody>
          <a:bodyPr/>
          <a:lstStyle/>
          <a:p>
            <a:fld id="{802E07E8-E437-4A6D-803B-09F24E35FE40}" type="slidenum">
              <a:rPr lang="en-US" smtClean="0"/>
              <a:t>19</a:t>
            </a:fld>
            <a:endParaRPr lang="en-US" dirty="0"/>
          </a:p>
        </p:txBody>
      </p:sp>
      <p:pic>
        <p:nvPicPr>
          <p:cNvPr id="7" name="Picture 6">
            <a:extLst>
              <a:ext uri="{FF2B5EF4-FFF2-40B4-BE49-F238E27FC236}">
                <a16:creationId xmlns:a16="http://schemas.microsoft.com/office/drawing/2014/main" id="{C44B4016-407A-4DB3-A8EA-183278C80633}"/>
              </a:ext>
            </a:extLst>
          </p:cNvPr>
          <p:cNvPicPr>
            <a:picLocks noChangeAspect="1"/>
          </p:cNvPicPr>
          <p:nvPr/>
        </p:nvPicPr>
        <p:blipFill>
          <a:blip r:embed="rId3"/>
          <a:stretch>
            <a:fillRect/>
          </a:stretch>
        </p:blipFill>
        <p:spPr>
          <a:xfrm>
            <a:off x="1095374" y="4576443"/>
            <a:ext cx="9343934" cy="737679"/>
          </a:xfrm>
          <a:prstGeom prst="rect">
            <a:avLst/>
          </a:prstGeom>
        </p:spPr>
      </p:pic>
    </p:spTree>
    <p:extLst>
      <p:ext uri="{BB962C8B-B14F-4D97-AF65-F5344CB8AC3E}">
        <p14:creationId xmlns:p14="http://schemas.microsoft.com/office/powerpoint/2010/main" val="189527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40C9B-1D6F-4128-B628-9D1367BFA705}"/>
              </a:ext>
            </a:extLst>
          </p:cNvPr>
          <p:cNvSpPr>
            <a:spLocks noGrp="1"/>
          </p:cNvSpPr>
          <p:nvPr>
            <p:ph type="title"/>
          </p:nvPr>
        </p:nvSpPr>
        <p:spPr/>
        <p:txBody>
          <a:bodyPr/>
          <a:lstStyle/>
          <a:p>
            <a:r>
              <a:rPr lang="en-US" dirty="0"/>
              <a:t>What we have covered so far ?</a:t>
            </a:r>
          </a:p>
        </p:txBody>
      </p:sp>
      <p:sp>
        <p:nvSpPr>
          <p:cNvPr id="6" name="Content Placeholder 5">
            <a:extLst>
              <a:ext uri="{FF2B5EF4-FFF2-40B4-BE49-F238E27FC236}">
                <a16:creationId xmlns:a16="http://schemas.microsoft.com/office/drawing/2014/main" id="{C5C0AB41-910F-4D7A-A948-591116FACCA9}"/>
              </a:ext>
            </a:extLst>
          </p:cNvPr>
          <p:cNvSpPr>
            <a:spLocks noGrp="1"/>
          </p:cNvSpPr>
          <p:nvPr>
            <p:ph idx="1"/>
          </p:nvPr>
        </p:nvSpPr>
        <p:spPr/>
        <p:txBody>
          <a:bodyPr/>
          <a:lstStyle/>
          <a:p>
            <a:r>
              <a:rPr lang="en-US" dirty="0"/>
              <a:t>Lecture 1: Know your data</a:t>
            </a:r>
          </a:p>
          <a:p>
            <a:pPr lvl="1"/>
            <a:r>
              <a:rPr lang="en-US" dirty="0"/>
              <a:t>Types of attributes , MCT , Measure of Dispersion ,Univariate Analysis , Bivariate Analysis </a:t>
            </a:r>
          </a:p>
          <a:p>
            <a:pPr marL="457200" lvl="1" indent="0">
              <a:buNone/>
            </a:pPr>
            <a:r>
              <a:rPr lang="en-US" dirty="0"/>
              <a:t>( Based on domain knowledge , you may remove some features here)</a:t>
            </a:r>
          </a:p>
          <a:p>
            <a:r>
              <a:rPr lang="en-US" dirty="0"/>
              <a:t>Lecture 2: Dealing with Missing Values </a:t>
            </a:r>
          </a:p>
          <a:p>
            <a:r>
              <a:rPr lang="en-US" dirty="0"/>
              <a:t>Lecture 3: Dealing with Other Data Quality Problems</a:t>
            </a:r>
          </a:p>
          <a:p>
            <a:pPr lvl="1"/>
            <a:r>
              <a:rPr lang="en-US" dirty="0"/>
              <a:t>Incorrect &amp; Obsolete Data  , Changing Data Types </a:t>
            </a:r>
          </a:p>
          <a:p>
            <a:r>
              <a:rPr lang="en-US" dirty="0"/>
              <a:t>Lecture 4: Features Selection </a:t>
            </a:r>
          </a:p>
          <a:p>
            <a:pPr lvl="2"/>
            <a:endParaRPr lang="en-US" dirty="0"/>
          </a:p>
        </p:txBody>
      </p:sp>
      <p:sp>
        <p:nvSpPr>
          <p:cNvPr id="3" name="Date Placeholder 2">
            <a:extLst>
              <a:ext uri="{FF2B5EF4-FFF2-40B4-BE49-F238E27FC236}">
                <a16:creationId xmlns:a16="http://schemas.microsoft.com/office/drawing/2014/main" id="{A063853A-30D7-4477-87F4-6A90072A00A8}"/>
              </a:ext>
            </a:extLst>
          </p:cNvPr>
          <p:cNvSpPr>
            <a:spLocks noGrp="1"/>
          </p:cNvSpPr>
          <p:nvPr>
            <p:ph type="dt" sz="half" idx="10"/>
          </p:nvPr>
        </p:nvSpPr>
        <p:spPr/>
        <p:txBody>
          <a:bodyPr/>
          <a:lstStyle/>
          <a:p>
            <a:fld id="{FA04A18E-C99C-4D33-A9F1-5AD4AE0C585B}" type="datetime1">
              <a:rPr lang="en-US" smtClean="0"/>
              <a:t>4/3/2021</a:t>
            </a:fld>
            <a:endParaRPr lang="en-US"/>
          </a:p>
        </p:txBody>
      </p:sp>
      <p:sp>
        <p:nvSpPr>
          <p:cNvPr id="4" name="Slide Number Placeholder 3">
            <a:extLst>
              <a:ext uri="{FF2B5EF4-FFF2-40B4-BE49-F238E27FC236}">
                <a16:creationId xmlns:a16="http://schemas.microsoft.com/office/drawing/2014/main" id="{0F746C9C-F9BF-463F-82AE-D714ACB563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02E07E8-E437-4A6D-803B-09F24E35FE40}" type="slidenum">
              <a:rPr kumimoji="0" lang="en-US" sz="900" b="0" i="0" u="none" strike="noStrike" kern="1200" cap="none" spc="0" normalizeH="0" baseline="0" noProof="0" smtClean="0">
                <a:ln>
                  <a:noFill/>
                </a:ln>
                <a:solidFill>
                  <a:srgbClr val="31A36E"/>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srgbClr val="31A36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160795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56C6-8E92-4A41-B271-785A8F9A0913}"/>
              </a:ext>
            </a:extLst>
          </p:cNvPr>
          <p:cNvSpPr>
            <a:spLocks noGrp="1"/>
          </p:cNvSpPr>
          <p:nvPr>
            <p:ph type="title"/>
          </p:nvPr>
        </p:nvSpPr>
        <p:spPr/>
        <p:txBody>
          <a:bodyPr/>
          <a:lstStyle/>
          <a:p>
            <a:r>
              <a:rPr lang="en-GB" dirty="0"/>
              <a:t>Pearson Correlation Coefficient</a:t>
            </a:r>
          </a:p>
        </p:txBody>
      </p:sp>
      <p:sp>
        <p:nvSpPr>
          <p:cNvPr id="4" name="Date Placeholder 3">
            <a:extLst>
              <a:ext uri="{FF2B5EF4-FFF2-40B4-BE49-F238E27FC236}">
                <a16:creationId xmlns:a16="http://schemas.microsoft.com/office/drawing/2014/main" id="{6507A3F9-CD5E-429E-AFBF-77669A5494BF}"/>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53537CFF-F527-4DC0-A4AA-42438E12E89C}"/>
              </a:ext>
            </a:extLst>
          </p:cNvPr>
          <p:cNvSpPr>
            <a:spLocks noGrp="1"/>
          </p:cNvSpPr>
          <p:nvPr>
            <p:ph type="sldNum" sz="quarter" idx="12"/>
          </p:nvPr>
        </p:nvSpPr>
        <p:spPr/>
        <p:txBody>
          <a:bodyPr/>
          <a:lstStyle/>
          <a:p>
            <a:fld id="{802E07E8-E437-4A6D-803B-09F24E35FE40}" type="slidenum">
              <a:rPr lang="en-US" smtClean="0"/>
              <a:t>20</a:t>
            </a:fld>
            <a:endParaRPr lang="en-US" dirty="0"/>
          </a:p>
        </p:txBody>
      </p:sp>
      <p:pic>
        <p:nvPicPr>
          <p:cNvPr id="6" name="Picture 5">
            <a:extLst>
              <a:ext uri="{FF2B5EF4-FFF2-40B4-BE49-F238E27FC236}">
                <a16:creationId xmlns:a16="http://schemas.microsoft.com/office/drawing/2014/main" id="{7D11E742-7422-4BDC-B333-CC0EBAD48ADA}"/>
              </a:ext>
            </a:extLst>
          </p:cNvPr>
          <p:cNvPicPr>
            <a:picLocks noChangeAspect="1"/>
          </p:cNvPicPr>
          <p:nvPr/>
        </p:nvPicPr>
        <p:blipFill>
          <a:blip r:embed="rId2"/>
          <a:stretch>
            <a:fillRect/>
          </a:stretch>
        </p:blipFill>
        <p:spPr>
          <a:xfrm>
            <a:off x="1630018" y="2083489"/>
            <a:ext cx="7633252" cy="3601941"/>
          </a:xfrm>
          <a:prstGeom prst="rect">
            <a:avLst/>
          </a:prstGeom>
        </p:spPr>
      </p:pic>
    </p:spTree>
    <p:extLst>
      <p:ext uri="{BB962C8B-B14F-4D97-AF65-F5344CB8AC3E}">
        <p14:creationId xmlns:p14="http://schemas.microsoft.com/office/powerpoint/2010/main" val="2155560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08DF7-709C-4166-A5E6-7D7EB2FD018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Pearson Correlation Coefficient – Example </a:t>
            </a:r>
          </a:p>
        </p:txBody>
      </p:sp>
      <p:pic>
        <p:nvPicPr>
          <p:cNvPr id="6" name="Picture 5" descr="A picture containing sky&#10;&#10;Description automatically generated">
            <a:extLst>
              <a:ext uri="{FF2B5EF4-FFF2-40B4-BE49-F238E27FC236}">
                <a16:creationId xmlns:a16="http://schemas.microsoft.com/office/drawing/2014/main" id="{E5651519-E2E9-4A3E-B63F-6464A5D025CF}"/>
              </a:ext>
            </a:extLst>
          </p:cNvPr>
          <p:cNvPicPr>
            <a:picLocks noChangeAspect="1"/>
          </p:cNvPicPr>
          <p:nvPr/>
        </p:nvPicPr>
        <p:blipFill>
          <a:blip r:embed="rId2"/>
          <a:stretch>
            <a:fillRect/>
          </a:stretch>
        </p:blipFill>
        <p:spPr>
          <a:xfrm>
            <a:off x="643467" y="1677682"/>
            <a:ext cx="10905066" cy="4389288"/>
          </a:xfrm>
          <a:prstGeom prst="rect">
            <a:avLst/>
          </a:prstGeom>
        </p:spPr>
      </p:pic>
      <p:sp>
        <p:nvSpPr>
          <p:cNvPr id="4" name="Date Placeholder 3">
            <a:extLst>
              <a:ext uri="{FF2B5EF4-FFF2-40B4-BE49-F238E27FC236}">
                <a16:creationId xmlns:a16="http://schemas.microsoft.com/office/drawing/2014/main" id="{B974BF92-37B5-4687-AB4B-D97C5AAEC02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D2948097-27B5-4582-A309-6310D2B2FB06}" type="datetime1">
              <a:rPr lang="en-US"/>
              <a:pPr>
                <a:spcAft>
                  <a:spcPts val="600"/>
                </a:spcAft>
              </a:pPr>
              <a:t>4/3/2021</a:t>
            </a:fld>
            <a:endParaRPr lang="en-US"/>
          </a:p>
        </p:txBody>
      </p:sp>
      <p:sp>
        <p:nvSpPr>
          <p:cNvPr id="5" name="Slide Number Placeholder 4">
            <a:extLst>
              <a:ext uri="{FF2B5EF4-FFF2-40B4-BE49-F238E27FC236}">
                <a16:creationId xmlns:a16="http://schemas.microsoft.com/office/drawing/2014/main" id="{3B7DB97C-8E66-4AD0-882C-5DDCE4DD5FF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02E07E8-E437-4A6D-803B-09F24E35FE40}" type="slidenum">
              <a:rPr lang="en-US"/>
              <a:pPr>
                <a:spcAft>
                  <a:spcPts val="600"/>
                </a:spcAft>
              </a:pPr>
              <a:t>21</a:t>
            </a:fld>
            <a:endParaRPr lang="en-US"/>
          </a:p>
        </p:txBody>
      </p:sp>
    </p:spTree>
    <p:extLst>
      <p:ext uri="{BB962C8B-B14F-4D97-AF65-F5344CB8AC3E}">
        <p14:creationId xmlns:p14="http://schemas.microsoft.com/office/powerpoint/2010/main" val="3214094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B4695-5633-4296-8626-C1E5C29DD38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Pearson Correlation Coefficient – Example </a:t>
            </a:r>
          </a:p>
        </p:txBody>
      </p:sp>
      <p:pic>
        <p:nvPicPr>
          <p:cNvPr id="6" name="Picture 5">
            <a:extLst>
              <a:ext uri="{FF2B5EF4-FFF2-40B4-BE49-F238E27FC236}">
                <a16:creationId xmlns:a16="http://schemas.microsoft.com/office/drawing/2014/main" id="{9EF438F1-FCC5-4519-A12D-6933A5E65935}"/>
              </a:ext>
            </a:extLst>
          </p:cNvPr>
          <p:cNvPicPr>
            <a:picLocks noChangeAspect="1"/>
          </p:cNvPicPr>
          <p:nvPr/>
        </p:nvPicPr>
        <p:blipFill>
          <a:blip r:embed="rId2"/>
          <a:stretch>
            <a:fillRect/>
          </a:stretch>
        </p:blipFill>
        <p:spPr>
          <a:xfrm>
            <a:off x="643467" y="1854889"/>
            <a:ext cx="10905066" cy="4034874"/>
          </a:xfrm>
          <a:prstGeom prst="rect">
            <a:avLst/>
          </a:prstGeom>
        </p:spPr>
      </p:pic>
      <p:sp>
        <p:nvSpPr>
          <p:cNvPr id="4" name="Date Placeholder 3">
            <a:extLst>
              <a:ext uri="{FF2B5EF4-FFF2-40B4-BE49-F238E27FC236}">
                <a16:creationId xmlns:a16="http://schemas.microsoft.com/office/drawing/2014/main" id="{B8FC42DF-4B1E-4516-9758-3C652F30713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D2948097-27B5-4582-A309-6310D2B2FB06}" type="datetime1">
              <a:rPr lang="en-US" smtClean="0"/>
              <a:pPr>
                <a:spcAft>
                  <a:spcPts val="600"/>
                </a:spcAft>
              </a:pPr>
              <a:t>4/3/2021</a:t>
            </a:fld>
            <a:endParaRPr lang="en-US"/>
          </a:p>
        </p:txBody>
      </p:sp>
      <p:sp>
        <p:nvSpPr>
          <p:cNvPr id="5" name="Slide Number Placeholder 4">
            <a:extLst>
              <a:ext uri="{FF2B5EF4-FFF2-40B4-BE49-F238E27FC236}">
                <a16:creationId xmlns:a16="http://schemas.microsoft.com/office/drawing/2014/main" id="{6E978BF6-95C5-4B73-A11F-F55978498E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02E07E8-E437-4A6D-803B-09F24E35FE40}" type="slidenum">
              <a:rPr lang="en-US" smtClean="0"/>
              <a:pPr>
                <a:spcAft>
                  <a:spcPts val="600"/>
                </a:spcAft>
              </a:pPr>
              <a:t>22</a:t>
            </a:fld>
            <a:endParaRPr lang="en-US"/>
          </a:p>
        </p:txBody>
      </p:sp>
    </p:spTree>
    <p:extLst>
      <p:ext uri="{BB962C8B-B14F-4D97-AF65-F5344CB8AC3E}">
        <p14:creationId xmlns:p14="http://schemas.microsoft.com/office/powerpoint/2010/main" val="354244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73CBE90-6242-4156-A3C8-1334023BEB4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Pearson Correlation Coefficient – Example </a:t>
            </a:r>
          </a:p>
        </p:txBody>
      </p:sp>
      <p:pic>
        <p:nvPicPr>
          <p:cNvPr id="6" name="Picture 5">
            <a:extLst>
              <a:ext uri="{FF2B5EF4-FFF2-40B4-BE49-F238E27FC236}">
                <a16:creationId xmlns:a16="http://schemas.microsoft.com/office/drawing/2014/main" id="{2DD687E3-7C2C-4099-A307-4CB0B4703E03}"/>
              </a:ext>
            </a:extLst>
          </p:cNvPr>
          <p:cNvPicPr>
            <a:picLocks noChangeAspect="1"/>
          </p:cNvPicPr>
          <p:nvPr/>
        </p:nvPicPr>
        <p:blipFill>
          <a:blip r:embed="rId2"/>
          <a:stretch>
            <a:fillRect/>
          </a:stretch>
        </p:blipFill>
        <p:spPr>
          <a:xfrm>
            <a:off x="643467" y="1677682"/>
            <a:ext cx="10905066" cy="4389288"/>
          </a:xfrm>
          <a:prstGeom prst="rect">
            <a:avLst/>
          </a:prstGeom>
        </p:spPr>
      </p:pic>
      <p:sp>
        <p:nvSpPr>
          <p:cNvPr id="4" name="Date Placeholder 3">
            <a:extLst>
              <a:ext uri="{FF2B5EF4-FFF2-40B4-BE49-F238E27FC236}">
                <a16:creationId xmlns:a16="http://schemas.microsoft.com/office/drawing/2014/main" id="{9545C735-67F2-42A1-9A43-EED56BA1A88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D2948097-27B5-4582-A309-6310D2B2FB06}" type="datetime1">
              <a:rPr lang="en-US" smtClean="0"/>
              <a:pPr>
                <a:spcAft>
                  <a:spcPts val="600"/>
                </a:spcAft>
              </a:pPr>
              <a:t>4/3/2021</a:t>
            </a:fld>
            <a:endParaRPr lang="en-US"/>
          </a:p>
        </p:txBody>
      </p:sp>
      <p:sp>
        <p:nvSpPr>
          <p:cNvPr id="5" name="Slide Number Placeholder 4">
            <a:extLst>
              <a:ext uri="{FF2B5EF4-FFF2-40B4-BE49-F238E27FC236}">
                <a16:creationId xmlns:a16="http://schemas.microsoft.com/office/drawing/2014/main" id="{23481F53-0669-4342-BB87-1477052F3DC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02E07E8-E437-4A6D-803B-09F24E35FE40}" type="slidenum">
              <a:rPr lang="en-US" smtClean="0"/>
              <a:pPr>
                <a:spcAft>
                  <a:spcPts val="600"/>
                </a:spcAft>
              </a:pPr>
              <a:t>23</a:t>
            </a:fld>
            <a:endParaRPr lang="en-US"/>
          </a:p>
        </p:txBody>
      </p:sp>
    </p:spTree>
    <p:extLst>
      <p:ext uri="{BB962C8B-B14F-4D97-AF65-F5344CB8AC3E}">
        <p14:creationId xmlns:p14="http://schemas.microsoft.com/office/powerpoint/2010/main" val="3570958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15E2617-30D4-4BA6-B6BD-BE5FFF99BBB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Pearson Correlation Coefficient – Example </a:t>
            </a:r>
          </a:p>
        </p:txBody>
      </p:sp>
      <p:pic>
        <p:nvPicPr>
          <p:cNvPr id="7" name="Picture 6">
            <a:extLst>
              <a:ext uri="{FF2B5EF4-FFF2-40B4-BE49-F238E27FC236}">
                <a16:creationId xmlns:a16="http://schemas.microsoft.com/office/drawing/2014/main" id="{BF92C3F9-A379-4B38-BA63-A83265BE21A6}"/>
              </a:ext>
            </a:extLst>
          </p:cNvPr>
          <p:cNvPicPr>
            <a:picLocks noChangeAspect="1"/>
          </p:cNvPicPr>
          <p:nvPr/>
        </p:nvPicPr>
        <p:blipFill>
          <a:blip r:embed="rId2"/>
          <a:stretch>
            <a:fillRect/>
          </a:stretch>
        </p:blipFill>
        <p:spPr>
          <a:xfrm>
            <a:off x="643467" y="1677682"/>
            <a:ext cx="10905066" cy="4389288"/>
          </a:xfrm>
          <a:prstGeom prst="rect">
            <a:avLst/>
          </a:prstGeom>
        </p:spPr>
      </p:pic>
      <p:sp>
        <p:nvSpPr>
          <p:cNvPr id="4" name="Date Placeholder 3">
            <a:extLst>
              <a:ext uri="{FF2B5EF4-FFF2-40B4-BE49-F238E27FC236}">
                <a16:creationId xmlns:a16="http://schemas.microsoft.com/office/drawing/2014/main" id="{A142B056-4173-4A18-900D-EAF242C34F5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D2948097-27B5-4582-A309-6310D2B2FB06}" type="datetime1">
              <a:rPr lang="en-US" smtClean="0"/>
              <a:pPr>
                <a:spcAft>
                  <a:spcPts val="600"/>
                </a:spcAft>
              </a:pPr>
              <a:t>4/3/2021</a:t>
            </a:fld>
            <a:endParaRPr lang="en-US"/>
          </a:p>
        </p:txBody>
      </p:sp>
      <p:sp>
        <p:nvSpPr>
          <p:cNvPr id="5" name="Slide Number Placeholder 4">
            <a:extLst>
              <a:ext uri="{FF2B5EF4-FFF2-40B4-BE49-F238E27FC236}">
                <a16:creationId xmlns:a16="http://schemas.microsoft.com/office/drawing/2014/main" id="{4DA7F996-49D1-498C-8462-22F8B838328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02E07E8-E437-4A6D-803B-09F24E35FE40}" type="slidenum">
              <a:rPr lang="en-US" smtClean="0"/>
              <a:pPr>
                <a:spcAft>
                  <a:spcPts val="600"/>
                </a:spcAft>
              </a:pPr>
              <a:t>24</a:t>
            </a:fld>
            <a:endParaRPr lang="en-US"/>
          </a:p>
        </p:txBody>
      </p:sp>
    </p:spTree>
    <p:extLst>
      <p:ext uri="{BB962C8B-B14F-4D97-AF65-F5344CB8AC3E}">
        <p14:creationId xmlns:p14="http://schemas.microsoft.com/office/powerpoint/2010/main" val="2371784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4BF61-4816-49C3-8EB0-756A415B514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Pearson Correlation Coefficient – Example </a:t>
            </a:r>
          </a:p>
        </p:txBody>
      </p:sp>
      <p:pic>
        <p:nvPicPr>
          <p:cNvPr id="6" name="Picture 5">
            <a:extLst>
              <a:ext uri="{FF2B5EF4-FFF2-40B4-BE49-F238E27FC236}">
                <a16:creationId xmlns:a16="http://schemas.microsoft.com/office/drawing/2014/main" id="{33279957-8FC5-4261-8E6B-C3002C72DDC2}"/>
              </a:ext>
            </a:extLst>
          </p:cNvPr>
          <p:cNvPicPr>
            <a:picLocks noChangeAspect="1"/>
          </p:cNvPicPr>
          <p:nvPr/>
        </p:nvPicPr>
        <p:blipFill>
          <a:blip r:embed="rId2"/>
          <a:stretch>
            <a:fillRect/>
          </a:stretch>
        </p:blipFill>
        <p:spPr>
          <a:xfrm>
            <a:off x="643467" y="1677682"/>
            <a:ext cx="10905066" cy="4389288"/>
          </a:xfrm>
          <a:prstGeom prst="rect">
            <a:avLst/>
          </a:prstGeom>
        </p:spPr>
      </p:pic>
      <p:sp>
        <p:nvSpPr>
          <p:cNvPr id="4" name="Date Placeholder 3">
            <a:extLst>
              <a:ext uri="{FF2B5EF4-FFF2-40B4-BE49-F238E27FC236}">
                <a16:creationId xmlns:a16="http://schemas.microsoft.com/office/drawing/2014/main" id="{F551EE34-7298-4125-BBCA-EB09C94267B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D2948097-27B5-4582-A309-6310D2B2FB06}" type="datetime1">
              <a:rPr lang="en-US" smtClean="0"/>
              <a:pPr>
                <a:spcAft>
                  <a:spcPts val="600"/>
                </a:spcAft>
              </a:pPr>
              <a:t>4/3/2021</a:t>
            </a:fld>
            <a:endParaRPr lang="en-US"/>
          </a:p>
        </p:txBody>
      </p:sp>
      <p:sp>
        <p:nvSpPr>
          <p:cNvPr id="5" name="Slide Number Placeholder 4">
            <a:extLst>
              <a:ext uri="{FF2B5EF4-FFF2-40B4-BE49-F238E27FC236}">
                <a16:creationId xmlns:a16="http://schemas.microsoft.com/office/drawing/2014/main" id="{632E94F2-51CF-4032-8AAE-94004BF8964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02E07E8-E437-4A6D-803B-09F24E35FE40}" type="slidenum">
              <a:rPr lang="en-US" smtClean="0"/>
              <a:pPr>
                <a:spcAft>
                  <a:spcPts val="600"/>
                </a:spcAft>
              </a:pPr>
              <a:t>25</a:t>
            </a:fld>
            <a:endParaRPr lang="en-US"/>
          </a:p>
        </p:txBody>
      </p:sp>
    </p:spTree>
    <p:extLst>
      <p:ext uri="{BB962C8B-B14F-4D97-AF65-F5344CB8AC3E}">
        <p14:creationId xmlns:p14="http://schemas.microsoft.com/office/powerpoint/2010/main" val="3971711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3AEC7-D85D-4455-870E-A6686B4FD1C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Pearson Correlation Coefficient – Example </a:t>
            </a:r>
          </a:p>
        </p:txBody>
      </p:sp>
      <p:pic>
        <p:nvPicPr>
          <p:cNvPr id="6" name="Picture 5" descr="A screen shot of a computer&#10;&#10;Description automatically generated">
            <a:extLst>
              <a:ext uri="{FF2B5EF4-FFF2-40B4-BE49-F238E27FC236}">
                <a16:creationId xmlns:a16="http://schemas.microsoft.com/office/drawing/2014/main" id="{977F002D-D9AC-4D06-8797-FF2D4AB52D46}"/>
              </a:ext>
            </a:extLst>
          </p:cNvPr>
          <p:cNvPicPr>
            <a:picLocks noChangeAspect="1"/>
          </p:cNvPicPr>
          <p:nvPr/>
        </p:nvPicPr>
        <p:blipFill>
          <a:blip r:embed="rId2"/>
          <a:stretch>
            <a:fillRect/>
          </a:stretch>
        </p:blipFill>
        <p:spPr>
          <a:xfrm>
            <a:off x="1186280" y="1675227"/>
            <a:ext cx="9819439" cy="4394199"/>
          </a:xfrm>
          <a:prstGeom prst="rect">
            <a:avLst/>
          </a:prstGeom>
        </p:spPr>
      </p:pic>
      <p:sp>
        <p:nvSpPr>
          <p:cNvPr id="4" name="Date Placeholder 3">
            <a:extLst>
              <a:ext uri="{FF2B5EF4-FFF2-40B4-BE49-F238E27FC236}">
                <a16:creationId xmlns:a16="http://schemas.microsoft.com/office/drawing/2014/main" id="{447D21F5-6C0C-4ACA-B081-287C8DB506F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D2948097-27B5-4582-A309-6310D2B2FB06}" type="datetime1">
              <a:rPr lang="en-US" smtClean="0"/>
              <a:pPr>
                <a:spcAft>
                  <a:spcPts val="600"/>
                </a:spcAft>
              </a:pPr>
              <a:t>4/3/2021</a:t>
            </a:fld>
            <a:endParaRPr lang="en-US"/>
          </a:p>
        </p:txBody>
      </p:sp>
      <p:sp>
        <p:nvSpPr>
          <p:cNvPr id="5" name="Slide Number Placeholder 4">
            <a:extLst>
              <a:ext uri="{FF2B5EF4-FFF2-40B4-BE49-F238E27FC236}">
                <a16:creationId xmlns:a16="http://schemas.microsoft.com/office/drawing/2014/main" id="{740AE20D-11CD-4C01-BD95-41158CCD6C3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02E07E8-E437-4A6D-803B-09F24E35FE40}" type="slidenum">
              <a:rPr lang="en-US" smtClean="0"/>
              <a:pPr>
                <a:spcAft>
                  <a:spcPts val="600"/>
                </a:spcAft>
              </a:pPr>
              <a:t>26</a:t>
            </a:fld>
            <a:endParaRPr lang="en-US"/>
          </a:p>
        </p:txBody>
      </p:sp>
    </p:spTree>
    <p:extLst>
      <p:ext uri="{BB962C8B-B14F-4D97-AF65-F5344CB8AC3E}">
        <p14:creationId xmlns:p14="http://schemas.microsoft.com/office/powerpoint/2010/main" val="1506466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E7870-6E93-4171-A0B5-F977BAC2DD6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Pearson Correlation Coefficient – Example </a:t>
            </a:r>
          </a:p>
        </p:txBody>
      </p:sp>
      <p:pic>
        <p:nvPicPr>
          <p:cNvPr id="7" name="Picture 6">
            <a:extLst>
              <a:ext uri="{FF2B5EF4-FFF2-40B4-BE49-F238E27FC236}">
                <a16:creationId xmlns:a16="http://schemas.microsoft.com/office/drawing/2014/main" id="{0E868AD7-47A8-40CF-B82F-5D30AA304BD2}"/>
              </a:ext>
            </a:extLst>
          </p:cNvPr>
          <p:cNvPicPr>
            <a:picLocks noChangeAspect="1"/>
          </p:cNvPicPr>
          <p:nvPr/>
        </p:nvPicPr>
        <p:blipFill>
          <a:blip r:embed="rId2"/>
          <a:stretch>
            <a:fillRect/>
          </a:stretch>
        </p:blipFill>
        <p:spPr>
          <a:xfrm>
            <a:off x="3164544" y="1675227"/>
            <a:ext cx="5862912" cy="4394199"/>
          </a:xfrm>
          <a:prstGeom prst="rect">
            <a:avLst/>
          </a:prstGeom>
        </p:spPr>
      </p:pic>
      <p:sp>
        <p:nvSpPr>
          <p:cNvPr id="4" name="Date Placeholder 3">
            <a:extLst>
              <a:ext uri="{FF2B5EF4-FFF2-40B4-BE49-F238E27FC236}">
                <a16:creationId xmlns:a16="http://schemas.microsoft.com/office/drawing/2014/main" id="{E640A8D0-9E33-4D72-8C96-8E93AB3AA71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D2948097-27B5-4582-A309-6310D2B2FB06}" type="datetime1">
              <a:rPr lang="en-US" smtClean="0"/>
              <a:pPr>
                <a:spcAft>
                  <a:spcPts val="600"/>
                </a:spcAft>
              </a:pPr>
              <a:t>4/3/2021</a:t>
            </a:fld>
            <a:endParaRPr lang="en-US"/>
          </a:p>
        </p:txBody>
      </p:sp>
      <p:sp>
        <p:nvSpPr>
          <p:cNvPr id="5" name="Slide Number Placeholder 4">
            <a:extLst>
              <a:ext uri="{FF2B5EF4-FFF2-40B4-BE49-F238E27FC236}">
                <a16:creationId xmlns:a16="http://schemas.microsoft.com/office/drawing/2014/main" id="{E47363B0-44ED-4E23-AF4A-25F6CEEFFDC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02E07E8-E437-4A6D-803B-09F24E35FE40}" type="slidenum">
              <a:rPr lang="en-US" smtClean="0"/>
              <a:pPr>
                <a:spcAft>
                  <a:spcPts val="600"/>
                </a:spcAft>
              </a:pPr>
              <a:t>27</a:t>
            </a:fld>
            <a:endParaRPr lang="en-US"/>
          </a:p>
        </p:txBody>
      </p:sp>
    </p:spTree>
    <p:extLst>
      <p:ext uri="{BB962C8B-B14F-4D97-AF65-F5344CB8AC3E}">
        <p14:creationId xmlns:p14="http://schemas.microsoft.com/office/powerpoint/2010/main" val="1787390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46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0E1A6-87B3-43E5-BD55-374FD269643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COVARIANCE </a:t>
            </a:r>
          </a:p>
        </p:txBody>
      </p:sp>
      <p:pic>
        <p:nvPicPr>
          <p:cNvPr id="6" name="Picture 5">
            <a:extLst>
              <a:ext uri="{FF2B5EF4-FFF2-40B4-BE49-F238E27FC236}">
                <a16:creationId xmlns:a16="http://schemas.microsoft.com/office/drawing/2014/main" id="{47A6EC7F-732F-46AB-9E2C-B46423F0DCC9}"/>
              </a:ext>
            </a:extLst>
          </p:cNvPr>
          <p:cNvPicPr>
            <a:picLocks noChangeAspect="1"/>
          </p:cNvPicPr>
          <p:nvPr/>
        </p:nvPicPr>
        <p:blipFill>
          <a:blip r:embed="rId2"/>
          <a:stretch>
            <a:fillRect/>
          </a:stretch>
        </p:blipFill>
        <p:spPr>
          <a:xfrm>
            <a:off x="3596625" y="1858777"/>
            <a:ext cx="8136612" cy="3140446"/>
          </a:xfrm>
          <a:prstGeom prst="rect">
            <a:avLst/>
          </a:prstGeom>
        </p:spPr>
      </p:pic>
      <p:sp>
        <p:nvSpPr>
          <p:cNvPr id="4" name="Date Placeholder 3">
            <a:extLst>
              <a:ext uri="{FF2B5EF4-FFF2-40B4-BE49-F238E27FC236}">
                <a16:creationId xmlns:a16="http://schemas.microsoft.com/office/drawing/2014/main" id="{D9751D03-79B4-432B-8D4B-3441D4853B5A}"/>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D2948097-27B5-4582-A309-6310D2B2FB06}" type="datetime1">
              <a:rPr lang="en-US">
                <a:solidFill>
                  <a:srgbClr val="FFFFFF"/>
                </a:solidFill>
              </a:rPr>
              <a:pPr>
                <a:spcAft>
                  <a:spcPts val="600"/>
                </a:spcAft>
              </a:pPr>
              <a:t>4/3/2021</a:t>
            </a:fld>
            <a:endParaRPr lang="en-US">
              <a:solidFill>
                <a:srgbClr val="FFFFFF"/>
              </a:solidFill>
            </a:endParaRPr>
          </a:p>
        </p:txBody>
      </p:sp>
      <p:sp>
        <p:nvSpPr>
          <p:cNvPr id="5" name="Slide Number Placeholder 4">
            <a:extLst>
              <a:ext uri="{FF2B5EF4-FFF2-40B4-BE49-F238E27FC236}">
                <a16:creationId xmlns:a16="http://schemas.microsoft.com/office/drawing/2014/main" id="{EC058D52-7981-4CFC-8183-A9800D81451B}"/>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02E07E8-E437-4A6D-803B-09F24E35FE40}" type="slidenum">
              <a:rPr lang="en-US">
                <a:solidFill>
                  <a:srgbClr val="898989"/>
                </a:solidFill>
              </a:rPr>
              <a:pPr>
                <a:spcAft>
                  <a:spcPts val="600"/>
                </a:spcAft>
              </a:pPr>
              <a:t>28</a:t>
            </a:fld>
            <a:endParaRPr lang="en-US">
              <a:solidFill>
                <a:srgbClr val="898989"/>
              </a:solidFill>
            </a:endParaRPr>
          </a:p>
        </p:txBody>
      </p:sp>
    </p:spTree>
    <p:extLst>
      <p:ext uri="{BB962C8B-B14F-4D97-AF65-F5344CB8AC3E}">
        <p14:creationId xmlns:p14="http://schemas.microsoft.com/office/powerpoint/2010/main" val="41773830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26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BA5D1-E372-4D9A-A051-C431CF8A07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COVARIANCE </a:t>
            </a:r>
          </a:p>
        </p:txBody>
      </p:sp>
      <p:pic>
        <p:nvPicPr>
          <p:cNvPr id="6" name="Picture 5">
            <a:extLst>
              <a:ext uri="{FF2B5EF4-FFF2-40B4-BE49-F238E27FC236}">
                <a16:creationId xmlns:a16="http://schemas.microsoft.com/office/drawing/2014/main" id="{18DDED65-25FD-4D69-B81E-EBDD90421213}"/>
              </a:ext>
            </a:extLst>
          </p:cNvPr>
          <p:cNvPicPr>
            <a:picLocks noChangeAspect="1"/>
          </p:cNvPicPr>
          <p:nvPr/>
        </p:nvPicPr>
        <p:blipFill>
          <a:blip r:embed="rId2"/>
          <a:stretch>
            <a:fillRect/>
          </a:stretch>
        </p:blipFill>
        <p:spPr>
          <a:xfrm>
            <a:off x="3517580" y="2357477"/>
            <a:ext cx="8072681" cy="1876898"/>
          </a:xfrm>
          <a:prstGeom prst="rect">
            <a:avLst/>
          </a:prstGeom>
        </p:spPr>
      </p:pic>
      <p:sp>
        <p:nvSpPr>
          <p:cNvPr id="4" name="Date Placeholder 3">
            <a:extLst>
              <a:ext uri="{FF2B5EF4-FFF2-40B4-BE49-F238E27FC236}">
                <a16:creationId xmlns:a16="http://schemas.microsoft.com/office/drawing/2014/main" id="{B47FF364-EF5A-4CBB-A990-AFB60C34BA66}"/>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D2948097-27B5-4582-A309-6310D2B2FB06}" type="datetime1">
              <a:rPr lang="en-US">
                <a:solidFill>
                  <a:srgbClr val="FFFFFF"/>
                </a:solidFill>
              </a:rPr>
              <a:pPr>
                <a:spcAft>
                  <a:spcPts val="600"/>
                </a:spcAft>
              </a:pPr>
              <a:t>4/3/2021</a:t>
            </a:fld>
            <a:endParaRPr lang="en-US">
              <a:solidFill>
                <a:srgbClr val="FFFFFF"/>
              </a:solidFill>
            </a:endParaRPr>
          </a:p>
        </p:txBody>
      </p:sp>
      <p:sp>
        <p:nvSpPr>
          <p:cNvPr id="5" name="Slide Number Placeholder 4">
            <a:extLst>
              <a:ext uri="{FF2B5EF4-FFF2-40B4-BE49-F238E27FC236}">
                <a16:creationId xmlns:a16="http://schemas.microsoft.com/office/drawing/2014/main" id="{B9AA68D3-679E-4E35-BE37-0144AAE9E8CE}"/>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02E07E8-E437-4A6D-803B-09F24E35FE40}" type="slidenum">
              <a:rPr lang="en-US">
                <a:solidFill>
                  <a:srgbClr val="898989"/>
                </a:solidFill>
              </a:rPr>
              <a:pPr>
                <a:spcAft>
                  <a:spcPts val="600"/>
                </a:spcAft>
              </a:pPr>
              <a:t>29</a:t>
            </a:fld>
            <a:endParaRPr lang="en-US">
              <a:solidFill>
                <a:srgbClr val="898989"/>
              </a:solidFill>
            </a:endParaRPr>
          </a:p>
        </p:txBody>
      </p:sp>
    </p:spTree>
    <p:extLst>
      <p:ext uri="{BB962C8B-B14F-4D97-AF65-F5344CB8AC3E}">
        <p14:creationId xmlns:p14="http://schemas.microsoft.com/office/powerpoint/2010/main" val="2262725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6B6EA-E769-4AE6-9021-CD05DBDCD300}"/>
              </a:ext>
            </a:extLst>
          </p:cNvPr>
          <p:cNvSpPr>
            <a:spLocks noGrp="1"/>
          </p:cNvSpPr>
          <p:nvPr>
            <p:ph type="title"/>
          </p:nvPr>
        </p:nvSpPr>
        <p:spPr>
          <a:xfrm>
            <a:off x="1136428" y="627564"/>
            <a:ext cx="7474172" cy="1325563"/>
          </a:xfrm>
        </p:spPr>
        <p:txBody>
          <a:bodyPr vert="horz" lIns="91440" tIns="45720" rIns="91440" bIns="45720" rtlCol="0">
            <a:normAutofit/>
          </a:bodyPr>
          <a:lstStyle/>
          <a:p>
            <a:r>
              <a:rPr lang="en-US" kern="1200" dirty="0">
                <a:latin typeface="+mj-lt"/>
                <a:ea typeface="+mj-ea"/>
                <a:cs typeface="+mj-cs"/>
              </a:rPr>
              <a:t>What is Feature Selection ? </a:t>
            </a:r>
          </a:p>
        </p:txBody>
      </p:sp>
      <p:sp>
        <p:nvSpPr>
          <p:cNvPr id="36" name="Content Placeholder 3">
            <a:extLst>
              <a:ext uri="{FF2B5EF4-FFF2-40B4-BE49-F238E27FC236}">
                <a16:creationId xmlns:a16="http://schemas.microsoft.com/office/drawing/2014/main" id="{DA71AE3B-5C8D-4D72-8A5A-B2C1BED9644E}"/>
              </a:ext>
            </a:extLst>
          </p:cNvPr>
          <p:cNvSpPr>
            <a:spLocks noGrp="1"/>
          </p:cNvSpPr>
          <p:nvPr>
            <p:ph idx="1"/>
          </p:nvPr>
        </p:nvSpPr>
        <p:spPr>
          <a:xfrm>
            <a:off x="1136428" y="1860922"/>
            <a:ext cx="6467867" cy="3450613"/>
          </a:xfrm>
        </p:spPr>
        <p:txBody>
          <a:bodyPr anchor="ctr">
            <a:normAutofit/>
          </a:bodyPr>
          <a:lstStyle/>
          <a:p>
            <a:r>
              <a:rPr lang="en-GB" sz="2400" dirty="0"/>
              <a:t>Selecting the best set of features which provide most optimal performance in terms of evaluation metric and computational cost.</a:t>
            </a:r>
          </a:p>
          <a:p>
            <a:r>
              <a:rPr lang="en-GB" sz="2400" dirty="0"/>
              <a:t>Removing Redundant Features </a:t>
            </a:r>
          </a:p>
          <a:p>
            <a:r>
              <a:rPr lang="en-GB" sz="2400" dirty="0"/>
              <a:t>Also known as Variable Selection or Variable Subset Selection </a:t>
            </a:r>
          </a:p>
        </p:txBody>
      </p:sp>
      <p:sp>
        <p:nvSpPr>
          <p:cNvPr id="2" name="Date Placeholder 1">
            <a:extLst>
              <a:ext uri="{FF2B5EF4-FFF2-40B4-BE49-F238E27FC236}">
                <a16:creationId xmlns:a16="http://schemas.microsoft.com/office/drawing/2014/main" id="{662BD75E-F393-4453-93EE-167502E18A51}"/>
              </a:ext>
            </a:extLst>
          </p:cNvPr>
          <p:cNvSpPr>
            <a:spLocks noGrp="1"/>
          </p:cNvSpPr>
          <p:nvPr>
            <p:ph type="dt" sz="half" idx="10"/>
          </p:nvPr>
        </p:nvSpPr>
        <p:spPr>
          <a:xfrm>
            <a:off x="6973342" y="6356350"/>
            <a:ext cx="2743200" cy="365125"/>
          </a:xfrm>
        </p:spPr>
        <p:txBody>
          <a:bodyPr vert="horz" lIns="91440" tIns="45720" rIns="91440" bIns="45720" rtlCol="0">
            <a:normAutofit/>
          </a:bodyPr>
          <a:lstStyle/>
          <a:p>
            <a:pPr algn="r">
              <a:spcAft>
                <a:spcPts val="600"/>
              </a:spcAft>
            </a:pPr>
            <a:fld id="{38350251-AB5B-4667-9AB5-E03C210BCFAA}" type="datetime1">
              <a:rPr lang="en-US" sz="1050">
                <a:solidFill>
                  <a:schemeClr val="tx1">
                    <a:lumMod val="75000"/>
                    <a:lumOff val="25000"/>
                  </a:schemeClr>
                </a:solidFill>
              </a:rPr>
              <a:pPr algn="r">
                <a:spcAft>
                  <a:spcPts val="600"/>
                </a:spcAft>
              </a:pPr>
              <a:t>4/3/2021</a:t>
            </a:fld>
            <a:endParaRPr lang="en-US" sz="1050">
              <a:solidFill>
                <a:schemeClr val="tx1">
                  <a:lumMod val="75000"/>
                  <a:lumOff val="25000"/>
                </a:schemeClr>
              </a:solidFill>
            </a:endParaRPr>
          </a:p>
        </p:txBody>
      </p:sp>
      <p:sp>
        <p:nvSpPr>
          <p:cNvPr id="37"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Research">
            <a:extLst>
              <a:ext uri="{FF2B5EF4-FFF2-40B4-BE49-F238E27FC236}">
                <a16:creationId xmlns:a16="http://schemas.microsoft.com/office/drawing/2014/main" id="{51F3E2B6-E4A7-42B5-92DD-7777A151B76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413987" y="2857501"/>
            <a:ext cx="1142998" cy="1142998"/>
          </a:xfrm>
          <a:prstGeom prst="rect">
            <a:avLst/>
          </a:prstGeom>
        </p:spPr>
      </p:pic>
      <p:sp>
        <p:nvSpPr>
          <p:cNvPr id="5" name="Slide Number Placeholder 4">
            <a:extLst>
              <a:ext uri="{FF2B5EF4-FFF2-40B4-BE49-F238E27FC236}">
                <a16:creationId xmlns:a16="http://schemas.microsoft.com/office/drawing/2014/main" id="{058655E0-526F-4A25-970A-5484A129CEB2}"/>
              </a:ext>
            </a:extLst>
          </p:cNvPr>
          <p:cNvSpPr>
            <a:spLocks noGrp="1"/>
          </p:cNvSpPr>
          <p:nvPr>
            <p:ph type="sldNum" sz="quarter" idx="12"/>
          </p:nvPr>
        </p:nvSpPr>
        <p:spPr>
          <a:xfrm>
            <a:off x="10341428" y="6356350"/>
            <a:ext cx="1012371" cy="365125"/>
          </a:xfrm>
        </p:spPr>
        <p:txBody>
          <a:bodyPr vert="horz" lIns="91440" tIns="45720" rIns="91440" bIns="45720" rtlCol="0">
            <a:normAutofit/>
          </a:bodyPr>
          <a:lstStyle/>
          <a:p>
            <a:pPr>
              <a:spcAft>
                <a:spcPts val="600"/>
              </a:spcAft>
            </a:pPr>
            <a:fld id="{802E07E8-E437-4A6D-803B-09F24E35FE40}"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174157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77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C9C90-7BA7-4D9E-865A-A3560772326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COVARIANCE</a:t>
            </a:r>
          </a:p>
        </p:txBody>
      </p:sp>
      <p:pic>
        <p:nvPicPr>
          <p:cNvPr id="6" name="Picture 5">
            <a:extLst>
              <a:ext uri="{FF2B5EF4-FFF2-40B4-BE49-F238E27FC236}">
                <a16:creationId xmlns:a16="http://schemas.microsoft.com/office/drawing/2014/main" id="{062F7772-6E4C-4313-A32C-13B46DEC3326}"/>
              </a:ext>
            </a:extLst>
          </p:cNvPr>
          <p:cNvPicPr>
            <a:picLocks noChangeAspect="1"/>
          </p:cNvPicPr>
          <p:nvPr/>
        </p:nvPicPr>
        <p:blipFill>
          <a:blip r:embed="rId2"/>
          <a:stretch>
            <a:fillRect/>
          </a:stretch>
        </p:blipFill>
        <p:spPr>
          <a:xfrm>
            <a:off x="3743179" y="1299496"/>
            <a:ext cx="7188199" cy="4259007"/>
          </a:xfrm>
          <a:prstGeom prst="rect">
            <a:avLst/>
          </a:prstGeom>
        </p:spPr>
      </p:pic>
      <p:sp>
        <p:nvSpPr>
          <p:cNvPr id="4" name="Date Placeholder 3">
            <a:extLst>
              <a:ext uri="{FF2B5EF4-FFF2-40B4-BE49-F238E27FC236}">
                <a16:creationId xmlns:a16="http://schemas.microsoft.com/office/drawing/2014/main" id="{160F03D2-C056-4AB0-B227-B8D1425A8861}"/>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D2948097-27B5-4582-A309-6310D2B2FB06}" type="datetime1">
              <a:rPr lang="en-US">
                <a:solidFill>
                  <a:srgbClr val="FFFFFF"/>
                </a:solidFill>
              </a:rPr>
              <a:pPr>
                <a:spcAft>
                  <a:spcPts val="600"/>
                </a:spcAft>
              </a:pPr>
              <a:t>4/3/2021</a:t>
            </a:fld>
            <a:endParaRPr lang="en-US">
              <a:solidFill>
                <a:srgbClr val="FFFFFF"/>
              </a:solidFill>
            </a:endParaRPr>
          </a:p>
        </p:txBody>
      </p:sp>
      <p:sp>
        <p:nvSpPr>
          <p:cNvPr id="5" name="Slide Number Placeholder 4">
            <a:extLst>
              <a:ext uri="{FF2B5EF4-FFF2-40B4-BE49-F238E27FC236}">
                <a16:creationId xmlns:a16="http://schemas.microsoft.com/office/drawing/2014/main" id="{D4B7529D-5342-4238-87A0-D9CB85A6FDD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02E07E8-E437-4A6D-803B-09F24E35FE40}" type="slidenum">
              <a:rPr lang="en-US">
                <a:solidFill>
                  <a:srgbClr val="898989"/>
                </a:solidFill>
              </a:rPr>
              <a:pPr>
                <a:spcAft>
                  <a:spcPts val="600"/>
                </a:spcAft>
              </a:pPr>
              <a:t>30</a:t>
            </a:fld>
            <a:endParaRPr lang="en-US">
              <a:solidFill>
                <a:srgbClr val="898989"/>
              </a:solidFill>
            </a:endParaRPr>
          </a:p>
        </p:txBody>
      </p:sp>
    </p:spTree>
    <p:extLst>
      <p:ext uri="{BB962C8B-B14F-4D97-AF65-F5344CB8AC3E}">
        <p14:creationId xmlns:p14="http://schemas.microsoft.com/office/powerpoint/2010/main" val="2723423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2C721-3FAC-491E-A53B-98B336A4200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COVARAINCE</a:t>
            </a:r>
          </a:p>
        </p:txBody>
      </p:sp>
      <p:pic>
        <p:nvPicPr>
          <p:cNvPr id="6" name="Picture 5">
            <a:extLst>
              <a:ext uri="{FF2B5EF4-FFF2-40B4-BE49-F238E27FC236}">
                <a16:creationId xmlns:a16="http://schemas.microsoft.com/office/drawing/2014/main" id="{3F40D19B-2F72-4BDA-8B0E-E20D3924139A}"/>
              </a:ext>
            </a:extLst>
          </p:cNvPr>
          <p:cNvPicPr>
            <a:picLocks noChangeAspect="1"/>
          </p:cNvPicPr>
          <p:nvPr/>
        </p:nvPicPr>
        <p:blipFill>
          <a:blip r:embed="rId2"/>
          <a:stretch>
            <a:fillRect/>
          </a:stretch>
        </p:blipFill>
        <p:spPr>
          <a:xfrm>
            <a:off x="4038600" y="2205312"/>
            <a:ext cx="7188199" cy="2443987"/>
          </a:xfrm>
          <a:prstGeom prst="rect">
            <a:avLst/>
          </a:prstGeom>
        </p:spPr>
      </p:pic>
      <p:sp>
        <p:nvSpPr>
          <p:cNvPr id="4" name="Date Placeholder 3">
            <a:extLst>
              <a:ext uri="{FF2B5EF4-FFF2-40B4-BE49-F238E27FC236}">
                <a16:creationId xmlns:a16="http://schemas.microsoft.com/office/drawing/2014/main" id="{10B3417E-4CF0-400F-94BA-AC71848D4DEF}"/>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D2948097-27B5-4582-A309-6310D2B2FB06}" type="datetime1">
              <a:rPr lang="en-US">
                <a:solidFill>
                  <a:srgbClr val="FFFFFF"/>
                </a:solidFill>
              </a:rPr>
              <a:pPr>
                <a:spcAft>
                  <a:spcPts val="600"/>
                </a:spcAft>
              </a:pPr>
              <a:t>4/3/2021</a:t>
            </a:fld>
            <a:endParaRPr lang="en-US">
              <a:solidFill>
                <a:srgbClr val="FFFFFF"/>
              </a:solidFill>
            </a:endParaRPr>
          </a:p>
        </p:txBody>
      </p:sp>
      <p:sp>
        <p:nvSpPr>
          <p:cNvPr id="5" name="Slide Number Placeholder 4">
            <a:extLst>
              <a:ext uri="{FF2B5EF4-FFF2-40B4-BE49-F238E27FC236}">
                <a16:creationId xmlns:a16="http://schemas.microsoft.com/office/drawing/2014/main" id="{E01CB949-3770-43F4-9B89-A451DE110B8E}"/>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02E07E8-E437-4A6D-803B-09F24E35FE40}" type="slidenum">
              <a:rPr lang="en-US">
                <a:solidFill>
                  <a:srgbClr val="898989"/>
                </a:solidFill>
              </a:rPr>
              <a:pPr>
                <a:spcAft>
                  <a:spcPts val="600"/>
                </a:spcAft>
              </a:pPr>
              <a:t>31</a:t>
            </a:fld>
            <a:endParaRPr lang="en-US">
              <a:solidFill>
                <a:srgbClr val="898989"/>
              </a:solidFill>
            </a:endParaRPr>
          </a:p>
        </p:txBody>
      </p:sp>
    </p:spTree>
    <p:extLst>
      <p:ext uri="{BB962C8B-B14F-4D97-AF65-F5344CB8AC3E}">
        <p14:creationId xmlns:p14="http://schemas.microsoft.com/office/powerpoint/2010/main" val="2852819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6B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35C977-AEE0-4F68-92FC-4C1CF98F0C8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COVARIANCE</a:t>
            </a:r>
          </a:p>
        </p:txBody>
      </p:sp>
      <p:pic>
        <p:nvPicPr>
          <p:cNvPr id="6" name="Picture 5" descr="A screenshot of a cell phone&#10;&#10;Description automatically generated">
            <a:extLst>
              <a:ext uri="{FF2B5EF4-FFF2-40B4-BE49-F238E27FC236}">
                <a16:creationId xmlns:a16="http://schemas.microsoft.com/office/drawing/2014/main" id="{00AF2B14-8582-4221-A4AF-1CB295E8A8F6}"/>
              </a:ext>
            </a:extLst>
          </p:cNvPr>
          <p:cNvPicPr>
            <a:picLocks noChangeAspect="1"/>
          </p:cNvPicPr>
          <p:nvPr/>
        </p:nvPicPr>
        <p:blipFill>
          <a:blip r:embed="rId2"/>
          <a:stretch>
            <a:fillRect/>
          </a:stretch>
        </p:blipFill>
        <p:spPr>
          <a:xfrm>
            <a:off x="4038600" y="1765035"/>
            <a:ext cx="7188199" cy="3324541"/>
          </a:xfrm>
          <a:prstGeom prst="rect">
            <a:avLst/>
          </a:prstGeom>
        </p:spPr>
      </p:pic>
      <p:sp>
        <p:nvSpPr>
          <p:cNvPr id="4" name="Date Placeholder 3">
            <a:extLst>
              <a:ext uri="{FF2B5EF4-FFF2-40B4-BE49-F238E27FC236}">
                <a16:creationId xmlns:a16="http://schemas.microsoft.com/office/drawing/2014/main" id="{CCCAEBE0-3896-4838-B8AB-4F2D3BA046D1}"/>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D2948097-27B5-4582-A309-6310D2B2FB06}" type="datetime1">
              <a:rPr lang="en-US">
                <a:solidFill>
                  <a:srgbClr val="FFFFFF"/>
                </a:solidFill>
              </a:rPr>
              <a:pPr>
                <a:spcAft>
                  <a:spcPts val="600"/>
                </a:spcAft>
              </a:pPr>
              <a:t>4/3/2021</a:t>
            </a:fld>
            <a:endParaRPr lang="en-US">
              <a:solidFill>
                <a:srgbClr val="FFFFFF"/>
              </a:solidFill>
            </a:endParaRPr>
          </a:p>
        </p:txBody>
      </p:sp>
      <p:sp>
        <p:nvSpPr>
          <p:cNvPr id="5" name="Slide Number Placeholder 4">
            <a:extLst>
              <a:ext uri="{FF2B5EF4-FFF2-40B4-BE49-F238E27FC236}">
                <a16:creationId xmlns:a16="http://schemas.microsoft.com/office/drawing/2014/main" id="{937B7977-71BD-484F-875A-DD262D454E99}"/>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02E07E8-E437-4A6D-803B-09F24E35FE40}" type="slidenum">
              <a:rPr lang="en-US">
                <a:solidFill>
                  <a:srgbClr val="898989"/>
                </a:solidFill>
              </a:rPr>
              <a:pPr>
                <a:spcAft>
                  <a:spcPts val="600"/>
                </a:spcAft>
              </a:pPr>
              <a:t>32</a:t>
            </a:fld>
            <a:endParaRPr lang="en-US">
              <a:solidFill>
                <a:srgbClr val="898989"/>
              </a:solidFill>
            </a:endParaRPr>
          </a:p>
        </p:txBody>
      </p:sp>
    </p:spTree>
    <p:extLst>
      <p:ext uri="{BB962C8B-B14F-4D97-AF65-F5344CB8AC3E}">
        <p14:creationId xmlns:p14="http://schemas.microsoft.com/office/powerpoint/2010/main" val="14356414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6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62207-EAE3-4DF4-B7EA-281A02B75E5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COVARAINCE</a:t>
            </a:r>
          </a:p>
        </p:txBody>
      </p:sp>
      <p:pic>
        <p:nvPicPr>
          <p:cNvPr id="6" name="Picture 5">
            <a:extLst>
              <a:ext uri="{FF2B5EF4-FFF2-40B4-BE49-F238E27FC236}">
                <a16:creationId xmlns:a16="http://schemas.microsoft.com/office/drawing/2014/main" id="{AF78C444-85C1-4FF1-9DE1-6C56767E4CC9}"/>
              </a:ext>
            </a:extLst>
          </p:cNvPr>
          <p:cNvPicPr>
            <a:picLocks noChangeAspect="1"/>
          </p:cNvPicPr>
          <p:nvPr/>
        </p:nvPicPr>
        <p:blipFill>
          <a:blip r:embed="rId2"/>
          <a:stretch>
            <a:fillRect/>
          </a:stretch>
        </p:blipFill>
        <p:spPr>
          <a:xfrm>
            <a:off x="3486504" y="1758462"/>
            <a:ext cx="8353238" cy="3362177"/>
          </a:xfrm>
          <a:prstGeom prst="rect">
            <a:avLst/>
          </a:prstGeom>
        </p:spPr>
      </p:pic>
      <p:sp>
        <p:nvSpPr>
          <p:cNvPr id="4" name="Date Placeholder 3">
            <a:extLst>
              <a:ext uri="{FF2B5EF4-FFF2-40B4-BE49-F238E27FC236}">
                <a16:creationId xmlns:a16="http://schemas.microsoft.com/office/drawing/2014/main" id="{D7875692-A00F-4367-B223-BED7E8ED1861}"/>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D2948097-27B5-4582-A309-6310D2B2FB06}" type="datetime1">
              <a:rPr lang="en-US">
                <a:solidFill>
                  <a:srgbClr val="FFFFFF"/>
                </a:solidFill>
              </a:rPr>
              <a:pPr>
                <a:spcAft>
                  <a:spcPts val="600"/>
                </a:spcAft>
              </a:pPr>
              <a:t>4/3/2021</a:t>
            </a:fld>
            <a:endParaRPr lang="en-US">
              <a:solidFill>
                <a:srgbClr val="FFFFFF"/>
              </a:solidFill>
            </a:endParaRPr>
          </a:p>
        </p:txBody>
      </p:sp>
      <p:sp>
        <p:nvSpPr>
          <p:cNvPr id="5" name="Slide Number Placeholder 4">
            <a:extLst>
              <a:ext uri="{FF2B5EF4-FFF2-40B4-BE49-F238E27FC236}">
                <a16:creationId xmlns:a16="http://schemas.microsoft.com/office/drawing/2014/main" id="{3836F927-D02D-4E5D-9236-5B04A87707A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02E07E8-E437-4A6D-803B-09F24E35FE40}" type="slidenum">
              <a:rPr lang="en-US">
                <a:solidFill>
                  <a:srgbClr val="898989"/>
                </a:solidFill>
              </a:rPr>
              <a:pPr>
                <a:spcAft>
                  <a:spcPts val="600"/>
                </a:spcAft>
              </a:pPr>
              <a:t>33</a:t>
            </a:fld>
            <a:endParaRPr lang="en-US">
              <a:solidFill>
                <a:srgbClr val="898989"/>
              </a:solidFill>
            </a:endParaRPr>
          </a:p>
        </p:txBody>
      </p:sp>
    </p:spTree>
    <p:extLst>
      <p:ext uri="{BB962C8B-B14F-4D97-AF65-F5344CB8AC3E}">
        <p14:creationId xmlns:p14="http://schemas.microsoft.com/office/powerpoint/2010/main" val="22264586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80D9-1281-478B-911E-0535C28A038E}"/>
              </a:ext>
            </a:extLst>
          </p:cNvPr>
          <p:cNvSpPr>
            <a:spLocks noGrp="1"/>
          </p:cNvSpPr>
          <p:nvPr>
            <p:ph type="title"/>
          </p:nvPr>
        </p:nvSpPr>
        <p:spPr/>
        <p:txBody>
          <a:bodyPr/>
          <a:lstStyle/>
          <a:p>
            <a:r>
              <a:rPr lang="en-GB" dirty="0"/>
              <a:t>Chi –Square  Statistic ( Nominal vs Nominal)</a:t>
            </a:r>
          </a:p>
        </p:txBody>
      </p:sp>
      <p:sp>
        <p:nvSpPr>
          <p:cNvPr id="3" name="Content Placeholder 2">
            <a:extLst>
              <a:ext uri="{FF2B5EF4-FFF2-40B4-BE49-F238E27FC236}">
                <a16:creationId xmlns:a16="http://schemas.microsoft.com/office/drawing/2014/main" id="{8F9BFD68-805B-46B9-992C-C5002B6A2A6D}"/>
              </a:ext>
            </a:extLst>
          </p:cNvPr>
          <p:cNvSpPr>
            <a:spLocks noGrp="1"/>
          </p:cNvSpPr>
          <p:nvPr>
            <p:ph idx="1"/>
          </p:nvPr>
        </p:nvSpPr>
        <p:spPr/>
        <p:txBody>
          <a:bodyPr/>
          <a:lstStyle/>
          <a:p>
            <a:r>
              <a:rPr lang="en-US" dirty="0"/>
              <a:t>It is a is a statistical test applied to the groups of categorical features to evaluate the likelihood of correlation or association between them using their frequency distribution.</a:t>
            </a:r>
          </a:p>
          <a:p>
            <a:endParaRPr lang="en-GB" dirty="0"/>
          </a:p>
          <a:p>
            <a:endParaRPr lang="en-GB" dirty="0"/>
          </a:p>
          <a:p>
            <a:endParaRPr lang="en-GB" dirty="0"/>
          </a:p>
          <a:p>
            <a:r>
              <a:rPr lang="en-GB" sz="1600" dirty="0" smtClean="0"/>
              <a:t>Observed Frequency means actual count</a:t>
            </a:r>
          </a:p>
          <a:p>
            <a:r>
              <a:rPr lang="en-GB" sz="1600" dirty="0" smtClean="0"/>
              <a:t>Expected Count = Count( A=</a:t>
            </a:r>
            <a:r>
              <a:rPr lang="en-GB" sz="1600" dirty="0" err="1" smtClean="0"/>
              <a:t>ai</a:t>
            </a:r>
            <a:r>
              <a:rPr lang="en-GB" sz="1600" dirty="0" smtClean="0"/>
              <a:t>) * </a:t>
            </a:r>
            <a:r>
              <a:rPr lang="en-GB" sz="1600" dirty="0"/>
              <a:t>Count</a:t>
            </a:r>
            <a:r>
              <a:rPr lang="en-GB" sz="1600" dirty="0" smtClean="0"/>
              <a:t> (B=</a:t>
            </a:r>
            <a:r>
              <a:rPr lang="en-GB" sz="1600" dirty="0" err="1" smtClean="0"/>
              <a:t>bj</a:t>
            </a:r>
            <a:r>
              <a:rPr lang="en-GB" sz="1600" dirty="0" smtClean="0"/>
              <a:t>) /  n </a:t>
            </a:r>
          </a:p>
          <a:p>
            <a:endParaRPr lang="en-GB" dirty="0"/>
          </a:p>
        </p:txBody>
      </p:sp>
      <p:sp>
        <p:nvSpPr>
          <p:cNvPr id="4" name="Date Placeholder 3">
            <a:extLst>
              <a:ext uri="{FF2B5EF4-FFF2-40B4-BE49-F238E27FC236}">
                <a16:creationId xmlns:a16="http://schemas.microsoft.com/office/drawing/2014/main" id="{FE338385-1E00-4E97-85F6-82472921F516}"/>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5897EAB3-2A1D-4E7F-8048-5C647FDAEADC}"/>
              </a:ext>
            </a:extLst>
          </p:cNvPr>
          <p:cNvSpPr>
            <a:spLocks noGrp="1"/>
          </p:cNvSpPr>
          <p:nvPr>
            <p:ph type="sldNum" sz="quarter" idx="12"/>
          </p:nvPr>
        </p:nvSpPr>
        <p:spPr/>
        <p:txBody>
          <a:bodyPr/>
          <a:lstStyle/>
          <a:p>
            <a:fld id="{802E07E8-E437-4A6D-803B-09F24E35FE40}" type="slidenum">
              <a:rPr lang="en-US" smtClean="0"/>
              <a:t>34</a:t>
            </a:fld>
            <a:endParaRPr lang="en-US" dirty="0"/>
          </a:p>
        </p:txBody>
      </p:sp>
      <p:pic>
        <p:nvPicPr>
          <p:cNvPr id="6" name="Picture 5">
            <a:extLst>
              <a:ext uri="{FF2B5EF4-FFF2-40B4-BE49-F238E27FC236}">
                <a16:creationId xmlns:a16="http://schemas.microsoft.com/office/drawing/2014/main" id="{90CF15C0-FF67-46E6-9A7F-3AE357ACE89F}"/>
              </a:ext>
            </a:extLst>
          </p:cNvPr>
          <p:cNvPicPr>
            <a:picLocks noChangeAspect="1"/>
          </p:cNvPicPr>
          <p:nvPr/>
        </p:nvPicPr>
        <p:blipFill>
          <a:blip r:embed="rId2"/>
          <a:stretch>
            <a:fillRect/>
          </a:stretch>
        </p:blipFill>
        <p:spPr>
          <a:xfrm>
            <a:off x="3143250" y="3334579"/>
            <a:ext cx="5467350" cy="1143000"/>
          </a:xfrm>
          <a:prstGeom prst="rect">
            <a:avLst/>
          </a:prstGeom>
        </p:spPr>
      </p:pic>
    </p:spTree>
    <p:extLst>
      <p:ext uri="{BB962C8B-B14F-4D97-AF65-F5344CB8AC3E}">
        <p14:creationId xmlns:p14="http://schemas.microsoft.com/office/powerpoint/2010/main" val="31294686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8E3F-3D13-4CCF-98C8-8C253D4C42DF}"/>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9B96BA6A-3A0D-4327-BA25-20BEFA5E1686}"/>
              </a:ext>
            </a:extLst>
          </p:cNvPr>
          <p:cNvSpPr>
            <a:spLocks noGrp="1"/>
          </p:cNvSpPr>
          <p:nvPr>
            <p:ph idx="1"/>
          </p:nvPr>
        </p:nvSpPr>
        <p:spPr>
          <a:xfrm>
            <a:off x="838200" y="1825625"/>
            <a:ext cx="10929730" cy="1951245"/>
          </a:xfrm>
        </p:spPr>
        <p:txBody>
          <a:bodyPr/>
          <a:lstStyle/>
          <a:p>
            <a:r>
              <a:rPr lang="en-GB" dirty="0"/>
              <a:t>A group of 1500 people ( male / female)  was surveyed ( n=1500), whether they like fiction or non-fiction reading.</a:t>
            </a:r>
          </a:p>
          <a:p>
            <a:r>
              <a:rPr lang="en-GB" dirty="0"/>
              <a:t>We have two categorical variables namely </a:t>
            </a:r>
            <a:r>
              <a:rPr lang="en-GB" dirty="0">
                <a:highlight>
                  <a:srgbClr val="FFFF00"/>
                </a:highlight>
              </a:rPr>
              <a:t>gender</a:t>
            </a:r>
            <a:r>
              <a:rPr lang="en-GB" dirty="0"/>
              <a:t> &amp; </a:t>
            </a:r>
            <a:r>
              <a:rPr lang="en-GB" dirty="0">
                <a:highlight>
                  <a:srgbClr val="FFFF00"/>
                </a:highlight>
              </a:rPr>
              <a:t>preferred_reading </a:t>
            </a:r>
          </a:p>
          <a:p>
            <a:r>
              <a:rPr lang="en-GB" dirty="0"/>
              <a:t>The contingency table gives the counts in each category</a:t>
            </a:r>
          </a:p>
        </p:txBody>
      </p:sp>
      <p:sp>
        <p:nvSpPr>
          <p:cNvPr id="4" name="Date Placeholder 3">
            <a:extLst>
              <a:ext uri="{FF2B5EF4-FFF2-40B4-BE49-F238E27FC236}">
                <a16:creationId xmlns:a16="http://schemas.microsoft.com/office/drawing/2014/main" id="{32A3A3D3-F1F6-46FE-A51A-AF4F6C53143B}"/>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35E805E1-6BDF-40C6-8DB3-008248069783}"/>
              </a:ext>
            </a:extLst>
          </p:cNvPr>
          <p:cNvSpPr>
            <a:spLocks noGrp="1"/>
          </p:cNvSpPr>
          <p:nvPr>
            <p:ph type="sldNum" sz="quarter" idx="12"/>
          </p:nvPr>
        </p:nvSpPr>
        <p:spPr/>
        <p:txBody>
          <a:bodyPr/>
          <a:lstStyle/>
          <a:p>
            <a:fld id="{802E07E8-E437-4A6D-803B-09F24E35FE40}" type="slidenum">
              <a:rPr lang="en-US" smtClean="0"/>
              <a:t>35</a:t>
            </a:fld>
            <a:endParaRPr lang="en-US" dirty="0"/>
          </a:p>
        </p:txBody>
      </p:sp>
      <p:graphicFrame>
        <p:nvGraphicFramePr>
          <p:cNvPr id="6" name="Table 5">
            <a:extLst>
              <a:ext uri="{FF2B5EF4-FFF2-40B4-BE49-F238E27FC236}">
                <a16:creationId xmlns:a16="http://schemas.microsoft.com/office/drawing/2014/main" id="{02F2CF46-7DE7-4F29-84A3-F85C1D616A68}"/>
              </a:ext>
            </a:extLst>
          </p:cNvPr>
          <p:cNvGraphicFramePr>
            <a:graphicFrameLocks noGrp="1"/>
          </p:cNvGraphicFramePr>
          <p:nvPr>
            <p:extLst>
              <p:ext uri="{D42A27DB-BD31-4B8C-83A1-F6EECF244321}">
                <p14:modId xmlns:p14="http://schemas.microsoft.com/office/powerpoint/2010/main" val="3669837700"/>
              </p:ext>
            </p:extLst>
          </p:nvPr>
        </p:nvGraphicFramePr>
        <p:xfrm>
          <a:off x="2209800" y="4097337"/>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41980924"/>
                    </a:ext>
                  </a:extLst>
                </a:gridCol>
                <a:gridCol w="2032000">
                  <a:extLst>
                    <a:ext uri="{9D8B030D-6E8A-4147-A177-3AD203B41FA5}">
                      <a16:colId xmlns:a16="http://schemas.microsoft.com/office/drawing/2014/main" val="1384235425"/>
                    </a:ext>
                  </a:extLst>
                </a:gridCol>
                <a:gridCol w="2032000">
                  <a:extLst>
                    <a:ext uri="{9D8B030D-6E8A-4147-A177-3AD203B41FA5}">
                      <a16:colId xmlns:a16="http://schemas.microsoft.com/office/drawing/2014/main" val="1473499119"/>
                    </a:ext>
                  </a:extLst>
                </a:gridCol>
                <a:gridCol w="2032000">
                  <a:extLst>
                    <a:ext uri="{9D8B030D-6E8A-4147-A177-3AD203B41FA5}">
                      <a16:colId xmlns:a16="http://schemas.microsoft.com/office/drawing/2014/main" val="2992862567"/>
                    </a:ext>
                  </a:extLst>
                </a:gridCol>
              </a:tblGrid>
              <a:tr h="370840">
                <a:tc>
                  <a:txBody>
                    <a:bodyPr/>
                    <a:lstStyle/>
                    <a:p>
                      <a:endParaRPr lang="en-GB" dirty="0"/>
                    </a:p>
                  </a:txBody>
                  <a:tcPr/>
                </a:tc>
                <a:tc>
                  <a:txBody>
                    <a:bodyPr/>
                    <a:lstStyle/>
                    <a:p>
                      <a:r>
                        <a:rPr lang="en-GB" dirty="0"/>
                        <a:t>Male </a:t>
                      </a:r>
                    </a:p>
                  </a:txBody>
                  <a:tcPr/>
                </a:tc>
                <a:tc>
                  <a:txBody>
                    <a:bodyPr/>
                    <a:lstStyle/>
                    <a:p>
                      <a:r>
                        <a:rPr lang="en-GB" dirty="0"/>
                        <a:t>Female </a:t>
                      </a:r>
                    </a:p>
                  </a:txBody>
                  <a:tcPr/>
                </a:tc>
                <a:tc>
                  <a:txBody>
                    <a:bodyPr/>
                    <a:lstStyle/>
                    <a:p>
                      <a:r>
                        <a:rPr lang="en-GB" dirty="0"/>
                        <a:t>Total </a:t>
                      </a:r>
                    </a:p>
                  </a:txBody>
                  <a:tcPr/>
                </a:tc>
                <a:extLst>
                  <a:ext uri="{0D108BD9-81ED-4DB2-BD59-A6C34878D82A}">
                    <a16:rowId xmlns:a16="http://schemas.microsoft.com/office/drawing/2014/main" val="3945487460"/>
                  </a:ext>
                </a:extLst>
              </a:tr>
              <a:tr h="370840">
                <a:tc>
                  <a:txBody>
                    <a:bodyPr/>
                    <a:lstStyle/>
                    <a:p>
                      <a:r>
                        <a:rPr lang="en-GB" dirty="0"/>
                        <a:t>Fiction</a:t>
                      </a:r>
                    </a:p>
                  </a:txBody>
                  <a:tcPr/>
                </a:tc>
                <a:tc>
                  <a:txBody>
                    <a:bodyPr/>
                    <a:lstStyle/>
                    <a:p>
                      <a:r>
                        <a:rPr lang="en-GB" dirty="0"/>
                        <a:t>250</a:t>
                      </a:r>
                    </a:p>
                  </a:txBody>
                  <a:tcPr/>
                </a:tc>
                <a:tc>
                  <a:txBody>
                    <a:bodyPr/>
                    <a:lstStyle/>
                    <a:p>
                      <a:r>
                        <a:rPr lang="en-GB" dirty="0"/>
                        <a:t>200</a:t>
                      </a:r>
                    </a:p>
                  </a:txBody>
                  <a:tcPr/>
                </a:tc>
                <a:tc>
                  <a:txBody>
                    <a:bodyPr/>
                    <a:lstStyle/>
                    <a:p>
                      <a:r>
                        <a:rPr lang="en-GB" dirty="0"/>
                        <a:t>450</a:t>
                      </a:r>
                    </a:p>
                  </a:txBody>
                  <a:tcPr/>
                </a:tc>
                <a:extLst>
                  <a:ext uri="{0D108BD9-81ED-4DB2-BD59-A6C34878D82A}">
                    <a16:rowId xmlns:a16="http://schemas.microsoft.com/office/drawing/2014/main" val="1330935343"/>
                  </a:ext>
                </a:extLst>
              </a:tr>
              <a:tr h="370840">
                <a:tc>
                  <a:txBody>
                    <a:bodyPr/>
                    <a:lstStyle/>
                    <a:p>
                      <a:r>
                        <a:rPr lang="en-GB" dirty="0"/>
                        <a:t>Non-Fiction</a:t>
                      </a:r>
                    </a:p>
                  </a:txBody>
                  <a:tcPr/>
                </a:tc>
                <a:tc>
                  <a:txBody>
                    <a:bodyPr/>
                    <a:lstStyle/>
                    <a:p>
                      <a:r>
                        <a:rPr lang="en-GB" dirty="0"/>
                        <a:t>50</a:t>
                      </a:r>
                    </a:p>
                  </a:txBody>
                  <a:tcPr/>
                </a:tc>
                <a:tc>
                  <a:txBody>
                    <a:bodyPr/>
                    <a:lstStyle/>
                    <a:p>
                      <a:r>
                        <a:rPr lang="en-GB" dirty="0"/>
                        <a:t>1000</a:t>
                      </a:r>
                    </a:p>
                  </a:txBody>
                  <a:tcPr/>
                </a:tc>
                <a:tc>
                  <a:txBody>
                    <a:bodyPr/>
                    <a:lstStyle/>
                    <a:p>
                      <a:r>
                        <a:rPr lang="en-GB" dirty="0"/>
                        <a:t>1050</a:t>
                      </a:r>
                    </a:p>
                  </a:txBody>
                  <a:tcPr/>
                </a:tc>
                <a:extLst>
                  <a:ext uri="{0D108BD9-81ED-4DB2-BD59-A6C34878D82A}">
                    <a16:rowId xmlns:a16="http://schemas.microsoft.com/office/drawing/2014/main" val="2905742764"/>
                  </a:ext>
                </a:extLst>
              </a:tr>
              <a:tr h="370840">
                <a:tc>
                  <a:txBody>
                    <a:bodyPr/>
                    <a:lstStyle/>
                    <a:p>
                      <a:endParaRPr lang="en-GB"/>
                    </a:p>
                  </a:txBody>
                  <a:tcPr/>
                </a:tc>
                <a:tc>
                  <a:txBody>
                    <a:bodyPr/>
                    <a:lstStyle/>
                    <a:p>
                      <a:r>
                        <a:rPr lang="en-GB" dirty="0"/>
                        <a:t>300</a:t>
                      </a:r>
                    </a:p>
                  </a:txBody>
                  <a:tcPr/>
                </a:tc>
                <a:tc>
                  <a:txBody>
                    <a:bodyPr/>
                    <a:lstStyle/>
                    <a:p>
                      <a:r>
                        <a:rPr lang="en-GB" dirty="0"/>
                        <a:t>1200</a:t>
                      </a:r>
                    </a:p>
                  </a:txBody>
                  <a:tcPr/>
                </a:tc>
                <a:tc>
                  <a:txBody>
                    <a:bodyPr/>
                    <a:lstStyle/>
                    <a:p>
                      <a:r>
                        <a:rPr lang="en-GB" dirty="0"/>
                        <a:t>1500</a:t>
                      </a:r>
                    </a:p>
                  </a:txBody>
                  <a:tcPr/>
                </a:tc>
                <a:extLst>
                  <a:ext uri="{0D108BD9-81ED-4DB2-BD59-A6C34878D82A}">
                    <a16:rowId xmlns:a16="http://schemas.microsoft.com/office/drawing/2014/main" val="2611561048"/>
                  </a:ext>
                </a:extLst>
              </a:tr>
            </a:tbl>
          </a:graphicData>
        </a:graphic>
      </p:graphicFrame>
    </p:spTree>
    <p:extLst>
      <p:ext uri="{BB962C8B-B14F-4D97-AF65-F5344CB8AC3E}">
        <p14:creationId xmlns:p14="http://schemas.microsoft.com/office/powerpoint/2010/main" val="227715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4870-18F1-495C-881C-16C2DD56E0F6}"/>
              </a:ext>
            </a:extLst>
          </p:cNvPr>
          <p:cNvSpPr>
            <a:spLocks noGrp="1"/>
          </p:cNvSpPr>
          <p:nvPr>
            <p:ph type="title"/>
          </p:nvPr>
        </p:nvSpPr>
        <p:spPr/>
        <p:txBody>
          <a:bodyPr/>
          <a:lstStyle/>
          <a:p>
            <a:r>
              <a:rPr lang="en-GB" dirty="0"/>
              <a:t>Chi Square – Example </a:t>
            </a:r>
          </a:p>
        </p:txBody>
      </p:sp>
      <p:sp>
        <p:nvSpPr>
          <p:cNvPr id="3" name="Content Placeholder 2">
            <a:extLst>
              <a:ext uri="{FF2B5EF4-FFF2-40B4-BE49-F238E27FC236}">
                <a16:creationId xmlns:a16="http://schemas.microsoft.com/office/drawing/2014/main" id="{FF278C10-9E45-483C-93CE-09B0B0ACEA96}"/>
              </a:ext>
            </a:extLst>
          </p:cNvPr>
          <p:cNvSpPr>
            <a:spLocks noGrp="1"/>
          </p:cNvSpPr>
          <p:nvPr>
            <p:ph idx="1"/>
          </p:nvPr>
        </p:nvSpPr>
        <p:spPr>
          <a:xfrm>
            <a:off x="660400" y="1422470"/>
            <a:ext cx="10515600" cy="4351338"/>
          </a:xfrm>
        </p:spPr>
        <p:txBody>
          <a:bodyPr/>
          <a:lstStyle/>
          <a:p>
            <a:r>
              <a:rPr lang="en-GB" dirty="0"/>
              <a:t>Expected Frequencies </a:t>
            </a:r>
          </a:p>
          <a:p>
            <a:endParaRPr lang="en-GB" dirty="0"/>
          </a:p>
          <a:p>
            <a:endParaRPr lang="en-GB" dirty="0"/>
          </a:p>
          <a:p>
            <a:endParaRPr lang="en-GB" dirty="0"/>
          </a:p>
          <a:p>
            <a:endParaRPr lang="en-GB" dirty="0"/>
          </a:p>
          <a:p>
            <a:r>
              <a:rPr lang="en-GB" dirty="0"/>
              <a:t>Expected Frequencies :</a:t>
            </a:r>
          </a:p>
          <a:p>
            <a:pPr lvl="1"/>
            <a:r>
              <a:rPr lang="en-GB" dirty="0"/>
              <a:t>E11=count (male) *count(fiction)/n = 300 *450 / 1500 =90</a:t>
            </a:r>
          </a:p>
          <a:p>
            <a:pPr lvl="1"/>
            <a:r>
              <a:rPr lang="en-GB" dirty="0"/>
              <a:t>E12= count(male ) *count(non-fiction) /n= 300 *</a:t>
            </a:r>
            <a:r>
              <a:rPr lang="en-GB" dirty="0" smtClean="0"/>
              <a:t>1050/1500=210</a:t>
            </a:r>
            <a:endParaRPr lang="en-GB" dirty="0"/>
          </a:p>
          <a:p>
            <a:pPr marL="0" indent="0">
              <a:buNone/>
            </a:pPr>
            <a:endParaRPr lang="en-GB" dirty="0"/>
          </a:p>
        </p:txBody>
      </p:sp>
      <p:sp>
        <p:nvSpPr>
          <p:cNvPr id="4" name="Date Placeholder 3">
            <a:extLst>
              <a:ext uri="{FF2B5EF4-FFF2-40B4-BE49-F238E27FC236}">
                <a16:creationId xmlns:a16="http://schemas.microsoft.com/office/drawing/2014/main" id="{C3760DC3-28D8-4815-9D68-50BA768EB7BF}"/>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9FE74313-15BD-43B3-8BA9-AB7043486E8F}"/>
              </a:ext>
            </a:extLst>
          </p:cNvPr>
          <p:cNvSpPr>
            <a:spLocks noGrp="1"/>
          </p:cNvSpPr>
          <p:nvPr>
            <p:ph type="sldNum" sz="quarter" idx="12"/>
          </p:nvPr>
        </p:nvSpPr>
        <p:spPr/>
        <p:txBody>
          <a:bodyPr/>
          <a:lstStyle/>
          <a:p>
            <a:fld id="{802E07E8-E437-4A6D-803B-09F24E35FE40}" type="slidenum">
              <a:rPr lang="en-US" smtClean="0"/>
              <a:t>36</a:t>
            </a:fld>
            <a:endParaRPr lang="en-US" dirty="0"/>
          </a:p>
        </p:txBody>
      </p:sp>
      <p:graphicFrame>
        <p:nvGraphicFramePr>
          <p:cNvPr id="6" name="Table 5">
            <a:extLst>
              <a:ext uri="{FF2B5EF4-FFF2-40B4-BE49-F238E27FC236}">
                <a16:creationId xmlns:a16="http://schemas.microsoft.com/office/drawing/2014/main" id="{66B3B0D3-66D0-4C06-B142-898747ED64B0}"/>
              </a:ext>
            </a:extLst>
          </p:cNvPr>
          <p:cNvGraphicFramePr>
            <a:graphicFrameLocks noGrp="1"/>
          </p:cNvGraphicFramePr>
          <p:nvPr>
            <p:extLst>
              <p:ext uri="{D42A27DB-BD31-4B8C-83A1-F6EECF244321}">
                <p14:modId xmlns:p14="http://schemas.microsoft.com/office/powerpoint/2010/main" val="1849938859"/>
              </p:ext>
            </p:extLst>
          </p:nvPr>
        </p:nvGraphicFramePr>
        <p:xfrm>
          <a:off x="1655417" y="2273230"/>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41980924"/>
                    </a:ext>
                  </a:extLst>
                </a:gridCol>
                <a:gridCol w="2032000">
                  <a:extLst>
                    <a:ext uri="{9D8B030D-6E8A-4147-A177-3AD203B41FA5}">
                      <a16:colId xmlns:a16="http://schemas.microsoft.com/office/drawing/2014/main" val="1384235425"/>
                    </a:ext>
                  </a:extLst>
                </a:gridCol>
                <a:gridCol w="2032000">
                  <a:extLst>
                    <a:ext uri="{9D8B030D-6E8A-4147-A177-3AD203B41FA5}">
                      <a16:colId xmlns:a16="http://schemas.microsoft.com/office/drawing/2014/main" val="1473499119"/>
                    </a:ext>
                  </a:extLst>
                </a:gridCol>
                <a:gridCol w="2032000">
                  <a:extLst>
                    <a:ext uri="{9D8B030D-6E8A-4147-A177-3AD203B41FA5}">
                      <a16:colId xmlns:a16="http://schemas.microsoft.com/office/drawing/2014/main" val="2992862567"/>
                    </a:ext>
                  </a:extLst>
                </a:gridCol>
              </a:tblGrid>
              <a:tr h="370840">
                <a:tc>
                  <a:txBody>
                    <a:bodyPr/>
                    <a:lstStyle/>
                    <a:p>
                      <a:endParaRPr lang="en-GB" dirty="0"/>
                    </a:p>
                  </a:txBody>
                  <a:tcPr/>
                </a:tc>
                <a:tc>
                  <a:txBody>
                    <a:bodyPr/>
                    <a:lstStyle/>
                    <a:p>
                      <a:r>
                        <a:rPr lang="en-GB" dirty="0"/>
                        <a:t>Male </a:t>
                      </a:r>
                    </a:p>
                  </a:txBody>
                  <a:tcPr/>
                </a:tc>
                <a:tc>
                  <a:txBody>
                    <a:bodyPr/>
                    <a:lstStyle/>
                    <a:p>
                      <a:r>
                        <a:rPr lang="en-GB" dirty="0"/>
                        <a:t>Female </a:t>
                      </a:r>
                    </a:p>
                  </a:txBody>
                  <a:tcPr/>
                </a:tc>
                <a:tc>
                  <a:txBody>
                    <a:bodyPr/>
                    <a:lstStyle/>
                    <a:p>
                      <a:r>
                        <a:rPr lang="en-GB" dirty="0"/>
                        <a:t>Total </a:t>
                      </a:r>
                    </a:p>
                  </a:txBody>
                  <a:tcPr/>
                </a:tc>
                <a:extLst>
                  <a:ext uri="{0D108BD9-81ED-4DB2-BD59-A6C34878D82A}">
                    <a16:rowId xmlns:a16="http://schemas.microsoft.com/office/drawing/2014/main" val="3945487460"/>
                  </a:ext>
                </a:extLst>
              </a:tr>
              <a:tr h="370840">
                <a:tc>
                  <a:txBody>
                    <a:bodyPr/>
                    <a:lstStyle/>
                    <a:p>
                      <a:r>
                        <a:rPr lang="en-GB" dirty="0"/>
                        <a:t>Fiction</a:t>
                      </a:r>
                    </a:p>
                  </a:txBody>
                  <a:tcPr/>
                </a:tc>
                <a:tc>
                  <a:txBody>
                    <a:bodyPr/>
                    <a:lstStyle/>
                    <a:p>
                      <a:r>
                        <a:rPr lang="en-GB" dirty="0"/>
                        <a:t>250 </a:t>
                      </a:r>
                      <a:r>
                        <a:rPr lang="en-GB" dirty="0">
                          <a:solidFill>
                            <a:schemeClr val="accent2"/>
                          </a:solidFill>
                        </a:rPr>
                        <a:t>(90)</a:t>
                      </a:r>
                    </a:p>
                  </a:txBody>
                  <a:tcPr/>
                </a:tc>
                <a:tc>
                  <a:txBody>
                    <a:bodyPr/>
                    <a:lstStyle/>
                    <a:p>
                      <a:r>
                        <a:rPr lang="en-GB" dirty="0"/>
                        <a:t>200 </a:t>
                      </a:r>
                      <a:r>
                        <a:rPr lang="en-GB" dirty="0">
                          <a:solidFill>
                            <a:schemeClr val="accent2"/>
                          </a:solidFill>
                        </a:rPr>
                        <a:t>(360)</a:t>
                      </a:r>
                    </a:p>
                  </a:txBody>
                  <a:tcPr/>
                </a:tc>
                <a:tc>
                  <a:txBody>
                    <a:bodyPr/>
                    <a:lstStyle/>
                    <a:p>
                      <a:r>
                        <a:rPr lang="en-GB" dirty="0"/>
                        <a:t>450</a:t>
                      </a:r>
                    </a:p>
                  </a:txBody>
                  <a:tcPr/>
                </a:tc>
                <a:extLst>
                  <a:ext uri="{0D108BD9-81ED-4DB2-BD59-A6C34878D82A}">
                    <a16:rowId xmlns:a16="http://schemas.microsoft.com/office/drawing/2014/main" val="1330935343"/>
                  </a:ext>
                </a:extLst>
              </a:tr>
              <a:tr h="370840">
                <a:tc>
                  <a:txBody>
                    <a:bodyPr/>
                    <a:lstStyle/>
                    <a:p>
                      <a:r>
                        <a:rPr lang="en-GB" dirty="0"/>
                        <a:t>Non-Fiction</a:t>
                      </a:r>
                    </a:p>
                  </a:txBody>
                  <a:tcPr/>
                </a:tc>
                <a:tc>
                  <a:txBody>
                    <a:bodyPr/>
                    <a:lstStyle/>
                    <a:p>
                      <a:r>
                        <a:rPr lang="en-GB" dirty="0"/>
                        <a:t>50 </a:t>
                      </a:r>
                      <a:r>
                        <a:rPr lang="en-GB" dirty="0">
                          <a:solidFill>
                            <a:schemeClr val="accent2"/>
                          </a:solidFill>
                        </a:rPr>
                        <a:t>(210)</a:t>
                      </a:r>
                    </a:p>
                  </a:txBody>
                  <a:tcPr/>
                </a:tc>
                <a:tc>
                  <a:txBody>
                    <a:bodyPr/>
                    <a:lstStyle/>
                    <a:p>
                      <a:r>
                        <a:rPr lang="en-GB" dirty="0"/>
                        <a:t>1000 </a:t>
                      </a:r>
                      <a:r>
                        <a:rPr lang="en-GB" dirty="0">
                          <a:solidFill>
                            <a:schemeClr val="accent2"/>
                          </a:solidFill>
                        </a:rPr>
                        <a:t>(840)</a:t>
                      </a:r>
                    </a:p>
                  </a:txBody>
                  <a:tcPr/>
                </a:tc>
                <a:tc>
                  <a:txBody>
                    <a:bodyPr/>
                    <a:lstStyle/>
                    <a:p>
                      <a:r>
                        <a:rPr lang="en-GB" dirty="0"/>
                        <a:t>1050</a:t>
                      </a:r>
                    </a:p>
                  </a:txBody>
                  <a:tcPr/>
                </a:tc>
                <a:extLst>
                  <a:ext uri="{0D108BD9-81ED-4DB2-BD59-A6C34878D82A}">
                    <a16:rowId xmlns:a16="http://schemas.microsoft.com/office/drawing/2014/main" val="2905742764"/>
                  </a:ext>
                </a:extLst>
              </a:tr>
              <a:tr h="370840">
                <a:tc>
                  <a:txBody>
                    <a:bodyPr/>
                    <a:lstStyle/>
                    <a:p>
                      <a:endParaRPr lang="en-GB"/>
                    </a:p>
                  </a:txBody>
                  <a:tcPr/>
                </a:tc>
                <a:tc>
                  <a:txBody>
                    <a:bodyPr/>
                    <a:lstStyle/>
                    <a:p>
                      <a:r>
                        <a:rPr lang="en-GB" dirty="0"/>
                        <a:t>300</a:t>
                      </a:r>
                    </a:p>
                  </a:txBody>
                  <a:tcPr/>
                </a:tc>
                <a:tc>
                  <a:txBody>
                    <a:bodyPr/>
                    <a:lstStyle/>
                    <a:p>
                      <a:r>
                        <a:rPr lang="en-GB" dirty="0"/>
                        <a:t>1200</a:t>
                      </a:r>
                    </a:p>
                  </a:txBody>
                  <a:tcPr/>
                </a:tc>
                <a:tc>
                  <a:txBody>
                    <a:bodyPr/>
                    <a:lstStyle/>
                    <a:p>
                      <a:r>
                        <a:rPr lang="en-GB" dirty="0"/>
                        <a:t>1500</a:t>
                      </a:r>
                    </a:p>
                  </a:txBody>
                  <a:tcPr/>
                </a:tc>
                <a:extLst>
                  <a:ext uri="{0D108BD9-81ED-4DB2-BD59-A6C34878D82A}">
                    <a16:rowId xmlns:a16="http://schemas.microsoft.com/office/drawing/2014/main" val="2611561048"/>
                  </a:ext>
                </a:extLst>
              </a:tr>
            </a:tbl>
          </a:graphicData>
        </a:graphic>
      </p:graphicFrame>
    </p:spTree>
    <p:extLst>
      <p:ext uri="{BB962C8B-B14F-4D97-AF65-F5344CB8AC3E}">
        <p14:creationId xmlns:p14="http://schemas.microsoft.com/office/powerpoint/2010/main" val="30071093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45D4-7FB5-4874-8585-EE772F435152}"/>
              </a:ext>
            </a:extLst>
          </p:cNvPr>
          <p:cNvSpPr>
            <a:spLocks noGrp="1"/>
          </p:cNvSpPr>
          <p:nvPr>
            <p:ph type="title"/>
          </p:nvPr>
        </p:nvSpPr>
        <p:spPr/>
        <p:txBody>
          <a:bodyPr/>
          <a:lstStyle/>
          <a:p>
            <a:r>
              <a:rPr lang="en-GB" dirty="0"/>
              <a:t>Chi Square Example </a:t>
            </a:r>
          </a:p>
        </p:txBody>
      </p:sp>
      <p:sp>
        <p:nvSpPr>
          <p:cNvPr id="3" name="Content Placeholder 2">
            <a:extLst>
              <a:ext uri="{FF2B5EF4-FFF2-40B4-BE49-F238E27FC236}">
                <a16:creationId xmlns:a16="http://schemas.microsoft.com/office/drawing/2014/main" id="{7D9C9E73-5B27-4A60-9149-AD8B9A4BD82B}"/>
              </a:ext>
            </a:extLst>
          </p:cNvPr>
          <p:cNvSpPr>
            <a:spLocks noGrp="1"/>
          </p:cNvSpPr>
          <p:nvPr>
            <p:ph idx="1"/>
          </p:nvPr>
        </p:nvSpPr>
        <p:spPr/>
        <p:txBody>
          <a:bodyPr/>
          <a:lstStyle/>
          <a:p>
            <a:r>
              <a:rPr lang="en-GB" dirty="0"/>
              <a:t>Now Compute Chi Square statistic using below formula:</a:t>
            </a:r>
          </a:p>
          <a:p>
            <a:endParaRPr lang="en-GB" dirty="0"/>
          </a:p>
          <a:p>
            <a:endParaRPr lang="en-GB" dirty="0"/>
          </a:p>
          <a:p>
            <a:endParaRPr lang="en-GB" dirty="0"/>
          </a:p>
          <a:p>
            <a:endParaRPr lang="en-GB" dirty="0"/>
          </a:p>
          <a:p>
            <a:endParaRPr lang="en-GB" sz="2000" dirty="0"/>
          </a:p>
          <a:p>
            <a:r>
              <a:rPr lang="en-GB" sz="2000" dirty="0"/>
              <a:t>Chi Square = ( 250-90)</a:t>
            </a:r>
            <a:r>
              <a:rPr lang="en-GB" sz="2000" baseline="30000" dirty="0"/>
              <a:t>2</a:t>
            </a:r>
            <a:r>
              <a:rPr lang="en-GB" sz="2000" dirty="0"/>
              <a:t> /90 + (50-210)</a:t>
            </a:r>
            <a:r>
              <a:rPr lang="en-GB" sz="2000" baseline="30000" dirty="0"/>
              <a:t>2</a:t>
            </a:r>
            <a:r>
              <a:rPr lang="en-GB" sz="2000" dirty="0"/>
              <a:t>/210 +(200-360)</a:t>
            </a:r>
            <a:r>
              <a:rPr lang="en-GB" sz="2000" baseline="30000" dirty="0"/>
              <a:t>2</a:t>
            </a:r>
            <a:r>
              <a:rPr lang="en-GB" sz="2000" dirty="0"/>
              <a:t>/360 + (1000-840)</a:t>
            </a:r>
            <a:r>
              <a:rPr lang="en-GB" sz="2000" baseline="30000" dirty="0"/>
              <a:t>2</a:t>
            </a:r>
            <a:r>
              <a:rPr lang="en-GB" sz="2000" dirty="0"/>
              <a:t>/840 </a:t>
            </a:r>
          </a:p>
          <a:p>
            <a:pPr marL="1371600" lvl="3" indent="0">
              <a:buNone/>
            </a:pPr>
            <a:r>
              <a:rPr lang="en-GB" sz="2000" dirty="0"/>
              <a:t> =    507.93</a:t>
            </a:r>
          </a:p>
        </p:txBody>
      </p:sp>
      <p:sp>
        <p:nvSpPr>
          <p:cNvPr id="4" name="Date Placeholder 3">
            <a:extLst>
              <a:ext uri="{FF2B5EF4-FFF2-40B4-BE49-F238E27FC236}">
                <a16:creationId xmlns:a16="http://schemas.microsoft.com/office/drawing/2014/main" id="{90457E83-ECFA-4D04-B720-44C403B9DCEE}"/>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C4987168-F969-4CA6-942E-95ED96E9C9C7}"/>
              </a:ext>
            </a:extLst>
          </p:cNvPr>
          <p:cNvSpPr>
            <a:spLocks noGrp="1"/>
          </p:cNvSpPr>
          <p:nvPr>
            <p:ph type="sldNum" sz="quarter" idx="12"/>
          </p:nvPr>
        </p:nvSpPr>
        <p:spPr/>
        <p:txBody>
          <a:bodyPr/>
          <a:lstStyle/>
          <a:p>
            <a:fld id="{802E07E8-E437-4A6D-803B-09F24E35FE40}" type="slidenum">
              <a:rPr lang="en-US" smtClean="0"/>
              <a:t>37</a:t>
            </a:fld>
            <a:endParaRPr lang="en-US" dirty="0"/>
          </a:p>
        </p:txBody>
      </p:sp>
      <p:pic>
        <p:nvPicPr>
          <p:cNvPr id="6" name="Picture 5">
            <a:extLst>
              <a:ext uri="{FF2B5EF4-FFF2-40B4-BE49-F238E27FC236}">
                <a16:creationId xmlns:a16="http://schemas.microsoft.com/office/drawing/2014/main" id="{474578B3-FB57-43DD-9C60-CE43715C564C}"/>
              </a:ext>
            </a:extLst>
          </p:cNvPr>
          <p:cNvPicPr>
            <a:picLocks noChangeAspect="1"/>
          </p:cNvPicPr>
          <p:nvPr/>
        </p:nvPicPr>
        <p:blipFill>
          <a:blip r:embed="rId2"/>
          <a:stretch>
            <a:fillRect/>
          </a:stretch>
        </p:blipFill>
        <p:spPr>
          <a:xfrm>
            <a:off x="4070902" y="2459936"/>
            <a:ext cx="2581689" cy="539726"/>
          </a:xfrm>
          <a:prstGeom prst="rect">
            <a:avLst/>
          </a:prstGeom>
        </p:spPr>
      </p:pic>
      <p:pic>
        <p:nvPicPr>
          <p:cNvPr id="7" name="Picture 6">
            <a:extLst>
              <a:ext uri="{FF2B5EF4-FFF2-40B4-BE49-F238E27FC236}">
                <a16:creationId xmlns:a16="http://schemas.microsoft.com/office/drawing/2014/main" id="{6DAE7EBC-93D9-4AFF-AB1C-6A241437C75D}"/>
              </a:ext>
            </a:extLst>
          </p:cNvPr>
          <p:cNvPicPr>
            <a:picLocks noChangeAspect="1"/>
          </p:cNvPicPr>
          <p:nvPr/>
        </p:nvPicPr>
        <p:blipFill>
          <a:blip r:embed="rId3"/>
          <a:stretch>
            <a:fillRect/>
          </a:stretch>
        </p:blipFill>
        <p:spPr>
          <a:xfrm>
            <a:off x="1812852" y="2978829"/>
            <a:ext cx="8169348" cy="1609483"/>
          </a:xfrm>
          <a:prstGeom prst="rect">
            <a:avLst/>
          </a:prstGeom>
        </p:spPr>
      </p:pic>
    </p:spTree>
    <p:extLst>
      <p:ext uri="{BB962C8B-B14F-4D97-AF65-F5344CB8AC3E}">
        <p14:creationId xmlns:p14="http://schemas.microsoft.com/office/powerpoint/2010/main" val="25684286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D5DA-1C17-4B1F-BEF6-01807883BD97}"/>
              </a:ext>
            </a:extLst>
          </p:cNvPr>
          <p:cNvSpPr>
            <a:spLocks noGrp="1"/>
          </p:cNvSpPr>
          <p:nvPr>
            <p:ph type="title"/>
          </p:nvPr>
        </p:nvSpPr>
        <p:spPr>
          <a:xfrm>
            <a:off x="838200" y="365125"/>
            <a:ext cx="10515600" cy="1325563"/>
          </a:xfrm>
        </p:spPr>
        <p:txBody>
          <a:bodyPr>
            <a:normAutofit/>
          </a:bodyPr>
          <a:lstStyle/>
          <a:p>
            <a:r>
              <a:rPr lang="en-GB" b="1" dirty="0"/>
              <a:t>Question : Are Gender and Preferred_reading co-related ?</a:t>
            </a:r>
          </a:p>
        </p:txBody>
      </p:sp>
      <p:sp>
        <p:nvSpPr>
          <p:cNvPr id="3" name="Content Placeholder 2">
            <a:extLst>
              <a:ext uri="{FF2B5EF4-FFF2-40B4-BE49-F238E27FC236}">
                <a16:creationId xmlns:a16="http://schemas.microsoft.com/office/drawing/2014/main" id="{3BC63345-F8A3-43E6-85E4-0BF3E4651FE5}"/>
              </a:ext>
            </a:extLst>
          </p:cNvPr>
          <p:cNvSpPr>
            <a:spLocks noGrp="1"/>
          </p:cNvSpPr>
          <p:nvPr>
            <p:ph idx="1"/>
          </p:nvPr>
        </p:nvSpPr>
        <p:spPr>
          <a:xfrm>
            <a:off x="838200" y="1825625"/>
            <a:ext cx="5257800" cy="4351338"/>
          </a:xfrm>
        </p:spPr>
        <p:txBody>
          <a:bodyPr>
            <a:normAutofit lnSpcReduction="10000"/>
          </a:bodyPr>
          <a:lstStyle/>
          <a:p>
            <a:pPr marL="0" indent="0">
              <a:buNone/>
            </a:pPr>
            <a:r>
              <a:rPr lang="en-GB" sz="2000" dirty="0"/>
              <a:t>For a 2 X 2 contingency table there are (2-1) X(2-1) = 1 Degrees of Freedom.</a:t>
            </a:r>
          </a:p>
          <a:p>
            <a:pPr marL="0" indent="0">
              <a:buNone/>
            </a:pPr>
            <a:r>
              <a:rPr lang="en-GB" sz="2000" dirty="0">
                <a:highlight>
                  <a:srgbClr val="FFFF00"/>
                </a:highlight>
              </a:rPr>
              <a:t>Null Hypothesis H0: </a:t>
            </a:r>
            <a:r>
              <a:rPr lang="en-GB" sz="2000" dirty="0"/>
              <a:t>Both Gender and Reading Style are </a:t>
            </a:r>
            <a:r>
              <a:rPr lang="en-GB" sz="2000" dirty="0" smtClean="0"/>
              <a:t>independent</a:t>
            </a:r>
            <a:endParaRPr lang="en-GB" sz="2000" dirty="0"/>
          </a:p>
          <a:p>
            <a:pPr marL="0" indent="0">
              <a:buNone/>
            </a:pPr>
            <a:r>
              <a:rPr lang="en-GB" sz="2000" dirty="0">
                <a:highlight>
                  <a:srgbClr val="FFFF00"/>
                </a:highlight>
              </a:rPr>
              <a:t>Alternative Hypothesis H1: </a:t>
            </a:r>
            <a:r>
              <a:rPr lang="en-GB" sz="2000" dirty="0"/>
              <a:t>There is an association or relationship between Gender and Reading Style </a:t>
            </a:r>
          </a:p>
          <a:p>
            <a:pPr marL="0" indent="0">
              <a:buNone/>
            </a:pPr>
            <a:r>
              <a:rPr lang="en-GB" sz="2000" dirty="0"/>
              <a:t>Significance Level = </a:t>
            </a:r>
            <a:r>
              <a:rPr lang="en-GB" sz="2000" dirty="0" smtClean="0"/>
              <a:t>5% </a:t>
            </a:r>
            <a:endParaRPr lang="en-GB" sz="2000" u="sng" dirty="0" smtClean="0"/>
          </a:p>
          <a:p>
            <a:pPr marL="0" indent="0">
              <a:buNone/>
            </a:pPr>
            <a:r>
              <a:rPr lang="en-GB" sz="2000" u="sng" dirty="0" smtClean="0"/>
              <a:t>Tab</a:t>
            </a:r>
            <a:r>
              <a:rPr lang="en-GB" sz="2000" dirty="0" smtClean="0"/>
              <a:t>ulated value for 1 </a:t>
            </a:r>
            <a:r>
              <a:rPr lang="en-GB" sz="2000" dirty="0" err="1" smtClean="0"/>
              <a:t>df</a:t>
            </a:r>
            <a:r>
              <a:rPr lang="en-GB" sz="2000" dirty="0" smtClean="0"/>
              <a:t> and 5% significance level is : 3.84 ( Critical value)</a:t>
            </a:r>
          </a:p>
          <a:p>
            <a:pPr marL="0" indent="0">
              <a:buNone/>
            </a:pPr>
            <a:r>
              <a:rPr lang="en-GB" sz="2000" dirty="0" smtClean="0"/>
              <a:t>As </a:t>
            </a:r>
            <a:r>
              <a:rPr lang="en-GB" sz="2000" dirty="0"/>
              <a:t>computed value ( 507.93) &gt; ( Tabulated values = 3.84) we can reject the Null Hypothesis and conclude that both variables are strongly correlated.</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pic>
        <p:nvPicPr>
          <p:cNvPr id="6" name="Picture 5">
            <a:extLst>
              <a:ext uri="{FF2B5EF4-FFF2-40B4-BE49-F238E27FC236}">
                <a16:creationId xmlns:a16="http://schemas.microsoft.com/office/drawing/2014/main" id="{53949045-04F0-4D04-85D2-B663EBD8E19D}"/>
              </a:ext>
            </a:extLst>
          </p:cNvPr>
          <p:cNvPicPr>
            <a:picLocks noChangeAspect="1"/>
          </p:cNvPicPr>
          <p:nvPr/>
        </p:nvPicPr>
        <p:blipFill rotWithShape="1">
          <a:blip r:embed="rId2"/>
          <a:srcRect r="2221" b="3"/>
          <a:stretch/>
        </p:blipFill>
        <p:spPr>
          <a:xfrm>
            <a:off x="6775463" y="2454349"/>
            <a:ext cx="4578337" cy="3138340"/>
          </a:xfrm>
          <a:prstGeom prst="rect">
            <a:avLst/>
          </a:prstGeom>
        </p:spPr>
      </p:pic>
      <p:sp>
        <p:nvSpPr>
          <p:cNvPr id="4" name="Date Placeholder 3">
            <a:extLst>
              <a:ext uri="{FF2B5EF4-FFF2-40B4-BE49-F238E27FC236}">
                <a16:creationId xmlns:a16="http://schemas.microsoft.com/office/drawing/2014/main" id="{865E78CC-D880-42B5-B0DA-692EB6A5B5BA}"/>
              </a:ext>
            </a:extLst>
          </p:cNvPr>
          <p:cNvSpPr>
            <a:spLocks noGrp="1"/>
          </p:cNvSpPr>
          <p:nvPr>
            <p:ph type="dt" sz="half" idx="10"/>
          </p:nvPr>
        </p:nvSpPr>
        <p:spPr>
          <a:xfrm>
            <a:off x="838200" y="6356350"/>
            <a:ext cx="2743200" cy="365125"/>
          </a:xfrm>
        </p:spPr>
        <p:txBody>
          <a:bodyPr>
            <a:normAutofit/>
          </a:bodyPr>
          <a:lstStyle/>
          <a:p>
            <a:pPr>
              <a:spcAft>
                <a:spcPts val="600"/>
              </a:spcAft>
            </a:pPr>
            <a:fld id="{D2948097-27B5-4582-A309-6310D2B2FB06}" type="datetime1">
              <a:rPr lang="en-US" smtClean="0"/>
              <a:pPr>
                <a:spcAft>
                  <a:spcPts val="600"/>
                </a:spcAft>
              </a:pPr>
              <a:t>4/3/2021</a:t>
            </a:fld>
            <a:endParaRPr lang="en-US"/>
          </a:p>
        </p:txBody>
      </p:sp>
      <p:sp>
        <p:nvSpPr>
          <p:cNvPr id="5" name="Slide Number Placeholder 4">
            <a:extLst>
              <a:ext uri="{FF2B5EF4-FFF2-40B4-BE49-F238E27FC236}">
                <a16:creationId xmlns:a16="http://schemas.microsoft.com/office/drawing/2014/main" id="{1A9DFFCA-11C2-42B6-B070-B4C109D7BA25}"/>
              </a:ext>
            </a:extLst>
          </p:cNvPr>
          <p:cNvSpPr>
            <a:spLocks noGrp="1"/>
          </p:cNvSpPr>
          <p:nvPr>
            <p:ph type="sldNum" sz="quarter" idx="12"/>
          </p:nvPr>
        </p:nvSpPr>
        <p:spPr>
          <a:xfrm>
            <a:off x="8610600" y="6356350"/>
            <a:ext cx="2743200" cy="365125"/>
          </a:xfrm>
        </p:spPr>
        <p:txBody>
          <a:bodyPr>
            <a:normAutofit/>
          </a:bodyPr>
          <a:lstStyle/>
          <a:p>
            <a:pPr>
              <a:spcAft>
                <a:spcPts val="600"/>
              </a:spcAft>
            </a:pPr>
            <a:fld id="{802E07E8-E437-4A6D-803B-09F24E35FE40}" type="slidenum">
              <a:rPr lang="en-US" smtClean="0"/>
              <a:pPr>
                <a:spcAft>
                  <a:spcPts val="600"/>
                </a:spcAft>
              </a:pPr>
              <a:t>38</a:t>
            </a:fld>
            <a:endParaRPr lang="en-US"/>
          </a:p>
        </p:txBody>
      </p:sp>
    </p:spTree>
    <p:extLst>
      <p:ext uri="{BB962C8B-B14F-4D97-AF65-F5344CB8AC3E}">
        <p14:creationId xmlns:p14="http://schemas.microsoft.com/office/powerpoint/2010/main" val="29031234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4ACF54B-6979-4111-AB22-50121C765FC9}"/>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03A9F603-47AA-4422-9C97-23479B86D449}"/>
              </a:ext>
            </a:extLst>
          </p:cNvPr>
          <p:cNvSpPr>
            <a:spLocks noGrp="1"/>
          </p:cNvSpPr>
          <p:nvPr>
            <p:ph type="sldNum" sz="quarter" idx="12"/>
          </p:nvPr>
        </p:nvSpPr>
        <p:spPr/>
        <p:txBody>
          <a:bodyPr/>
          <a:lstStyle/>
          <a:p>
            <a:fld id="{802E07E8-E437-4A6D-803B-09F24E35FE40}" type="slidenum">
              <a:rPr lang="en-US" smtClean="0"/>
              <a:t>39</a:t>
            </a:fld>
            <a:endParaRPr lang="en-US" dirty="0"/>
          </a:p>
        </p:txBody>
      </p:sp>
      <p:pic>
        <p:nvPicPr>
          <p:cNvPr id="6" name="Picture 5">
            <a:extLst>
              <a:ext uri="{FF2B5EF4-FFF2-40B4-BE49-F238E27FC236}">
                <a16:creationId xmlns:a16="http://schemas.microsoft.com/office/drawing/2014/main" id="{1EB7D905-BFD6-4D2B-A902-D0DC28C7A132}"/>
              </a:ext>
            </a:extLst>
          </p:cNvPr>
          <p:cNvPicPr>
            <a:picLocks noChangeAspect="1"/>
          </p:cNvPicPr>
          <p:nvPr/>
        </p:nvPicPr>
        <p:blipFill>
          <a:blip r:embed="rId2"/>
          <a:stretch>
            <a:fillRect/>
          </a:stretch>
        </p:blipFill>
        <p:spPr>
          <a:xfrm>
            <a:off x="1109662" y="2047875"/>
            <a:ext cx="9966953" cy="2874854"/>
          </a:xfrm>
          <a:prstGeom prst="rect">
            <a:avLst/>
          </a:prstGeom>
        </p:spPr>
      </p:pic>
    </p:spTree>
    <p:extLst>
      <p:ext uri="{BB962C8B-B14F-4D97-AF65-F5344CB8AC3E}">
        <p14:creationId xmlns:p14="http://schemas.microsoft.com/office/powerpoint/2010/main" val="4209057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4AF7-2968-4B12-8600-5C06E9E1FC44}"/>
              </a:ext>
            </a:extLst>
          </p:cNvPr>
          <p:cNvSpPr>
            <a:spLocks noGrp="1"/>
          </p:cNvSpPr>
          <p:nvPr>
            <p:ph type="title"/>
          </p:nvPr>
        </p:nvSpPr>
        <p:spPr>
          <a:xfrm>
            <a:off x="1136428" y="627564"/>
            <a:ext cx="7474172" cy="1325563"/>
          </a:xfrm>
        </p:spPr>
        <p:txBody>
          <a:bodyPr>
            <a:normAutofit/>
          </a:bodyPr>
          <a:lstStyle/>
          <a:p>
            <a:r>
              <a:rPr lang="en-GB" dirty="0"/>
              <a:t>Why Feature Selection ?</a:t>
            </a:r>
          </a:p>
        </p:txBody>
      </p:sp>
      <p:sp>
        <p:nvSpPr>
          <p:cNvPr id="53" name="Content Placeholder 2">
            <a:extLst>
              <a:ext uri="{FF2B5EF4-FFF2-40B4-BE49-F238E27FC236}">
                <a16:creationId xmlns:a16="http://schemas.microsoft.com/office/drawing/2014/main" id="{B2D27FC8-33D9-42D5-AC87-183D5F12B745}"/>
              </a:ext>
            </a:extLst>
          </p:cNvPr>
          <p:cNvSpPr>
            <a:spLocks noGrp="1"/>
          </p:cNvSpPr>
          <p:nvPr>
            <p:ph idx="1"/>
          </p:nvPr>
        </p:nvSpPr>
        <p:spPr>
          <a:xfrm>
            <a:off x="1029897" y="2085085"/>
            <a:ext cx="7474171" cy="3450613"/>
          </a:xfrm>
        </p:spPr>
        <p:txBody>
          <a:bodyPr anchor="ctr">
            <a:normAutofit/>
          </a:bodyPr>
          <a:lstStyle/>
          <a:p>
            <a:r>
              <a:rPr lang="en-GB" sz="2000" dirty="0"/>
              <a:t>Not all of the features / columns / variables are important </a:t>
            </a:r>
          </a:p>
          <a:p>
            <a:r>
              <a:rPr lang="en-GB" sz="2000" dirty="0"/>
              <a:t>There may be some features which are not correlated to the class variable </a:t>
            </a:r>
          </a:p>
          <a:p>
            <a:r>
              <a:rPr lang="en-GB" sz="2000" dirty="0"/>
              <a:t>Including Such variables not only complicates the model but may also results in a bad performing model with a high computational cost</a:t>
            </a:r>
          </a:p>
          <a:p>
            <a:r>
              <a:rPr lang="en-GB" sz="2000" dirty="0"/>
              <a:t>So , It is important to identify and eliminate such attributes who do not add to performance but add to computational cost.</a:t>
            </a:r>
          </a:p>
          <a:p>
            <a:endParaRPr lang="en-GB" sz="2000" dirty="0"/>
          </a:p>
        </p:txBody>
      </p:sp>
      <p:sp>
        <p:nvSpPr>
          <p:cNvPr id="4" name="Date Placeholder 3">
            <a:extLst>
              <a:ext uri="{FF2B5EF4-FFF2-40B4-BE49-F238E27FC236}">
                <a16:creationId xmlns:a16="http://schemas.microsoft.com/office/drawing/2014/main" id="{B13CF9B2-DD9D-450E-B472-95E2059E80A1}"/>
              </a:ext>
            </a:extLst>
          </p:cNvPr>
          <p:cNvSpPr>
            <a:spLocks noGrp="1"/>
          </p:cNvSpPr>
          <p:nvPr>
            <p:ph type="dt" sz="half" idx="10"/>
          </p:nvPr>
        </p:nvSpPr>
        <p:spPr>
          <a:xfrm>
            <a:off x="6973342" y="6356350"/>
            <a:ext cx="2743200" cy="365125"/>
          </a:xfrm>
        </p:spPr>
        <p:txBody>
          <a:bodyPr>
            <a:normAutofit/>
          </a:bodyPr>
          <a:lstStyle/>
          <a:p>
            <a:pPr algn="r">
              <a:spcAft>
                <a:spcPts val="600"/>
              </a:spcAft>
            </a:pPr>
            <a:fld id="{D2948097-27B5-4582-A309-6310D2B2FB06}" type="datetime1">
              <a:rPr lang="en-US" sz="1050" smtClean="0">
                <a:solidFill>
                  <a:schemeClr val="tx1">
                    <a:lumMod val="75000"/>
                    <a:lumOff val="25000"/>
                  </a:schemeClr>
                </a:solidFill>
              </a:rPr>
              <a:pPr algn="r">
                <a:spcAft>
                  <a:spcPts val="600"/>
                </a:spcAft>
              </a:pPr>
              <a:t>4/3/2021</a:t>
            </a:fld>
            <a:endParaRPr lang="en-US" sz="1050">
              <a:solidFill>
                <a:schemeClr val="tx1">
                  <a:lumMod val="75000"/>
                  <a:lumOff val="25000"/>
                </a:schemeClr>
              </a:solidFill>
            </a:endParaRPr>
          </a:p>
        </p:txBody>
      </p:sp>
      <p:sp>
        <p:nvSpPr>
          <p:cNvPr id="58" name="Rectangle 57">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Magnifying glass">
            <a:extLst>
              <a:ext uri="{FF2B5EF4-FFF2-40B4-BE49-F238E27FC236}">
                <a16:creationId xmlns:a16="http://schemas.microsoft.com/office/drawing/2014/main" id="{CCD29C07-2494-44EC-A3AC-F666C6B584D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413987" y="2857501"/>
            <a:ext cx="1142998" cy="1142998"/>
          </a:xfrm>
          <a:prstGeom prst="rect">
            <a:avLst/>
          </a:prstGeom>
        </p:spPr>
      </p:pic>
      <p:sp>
        <p:nvSpPr>
          <p:cNvPr id="5" name="Slide Number Placeholder 4">
            <a:extLst>
              <a:ext uri="{FF2B5EF4-FFF2-40B4-BE49-F238E27FC236}">
                <a16:creationId xmlns:a16="http://schemas.microsoft.com/office/drawing/2014/main" id="{3F7E7CF6-662D-4482-BDBE-C41CFCE56E14}"/>
              </a:ext>
            </a:extLst>
          </p:cNvPr>
          <p:cNvSpPr>
            <a:spLocks noGrp="1"/>
          </p:cNvSpPr>
          <p:nvPr>
            <p:ph type="sldNum" sz="quarter" idx="12"/>
          </p:nvPr>
        </p:nvSpPr>
        <p:spPr>
          <a:xfrm>
            <a:off x="10341428" y="6356350"/>
            <a:ext cx="1012371" cy="365125"/>
          </a:xfrm>
        </p:spPr>
        <p:txBody>
          <a:bodyPr>
            <a:normAutofit/>
          </a:bodyPr>
          <a:lstStyle/>
          <a:p>
            <a:pPr>
              <a:spcAft>
                <a:spcPts val="600"/>
              </a:spcAft>
            </a:pPr>
            <a:fld id="{802E07E8-E437-4A6D-803B-09F24E35FE40}" type="slidenum">
              <a:rPr lang="en-US" smtClean="0">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147165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0D04-A5F4-4F6B-94E3-4DCE103D7EEE}"/>
              </a:ext>
            </a:extLst>
          </p:cNvPr>
          <p:cNvSpPr>
            <a:spLocks noGrp="1"/>
          </p:cNvSpPr>
          <p:nvPr>
            <p:ph type="title"/>
          </p:nvPr>
        </p:nvSpPr>
        <p:spPr/>
        <p:txBody>
          <a:bodyPr/>
          <a:lstStyle/>
          <a:p>
            <a:r>
              <a:rPr lang="en-GB" dirty="0"/>
              <a:t>Definitions </a:t>
            </a:r>
          </a:p>
        </p:txBody>
      </p:sp>
      <p:pic>
        <p:nvPicPr>
          <p:cNvPr id="6" name="Content Placeholder 5">
            <a:extLst>
              <a:ext uri="{FF2B5EF4-FFF2-40B4-BE49-F238E27FC236}">
                <a16:creationId xmlns:a16="http://schemas.microsoft.com/office/drawing/2014/main" id="{209D4CD6-91EE-4557-8050-701E353E0655}"/>
              </a:ext>
            </a:extLst>
          </p:cNvPr>
          <p:cNvPicPr>
            <a:picLocks noGrp="1" noChangeAspect="1"/>
          </p:cNvPicPr>
          <p:nvPr>
            <p:ph idx="1"/>
          </p:nvPr>
        </p:nvPicPr>
        <p:blipFill>
          <a:blip r:embed="rId2"/>
          <a:stretch>
            <a:fillRect/>
          </a:stretch>
        </p:blipFill>
        <p:spPr>
          <a:xfrm>
            <a:off x="838199" y="1833108"/>
            <a:ext cx="10515600" cy="1211066"/>
          </a:xfrm>
          <a:prstGeom prst="rect">
            <a:avLst/>
          </a:prstGeom>
        </p:spPr>
      </p:pic>
      <p:sp>
        <p:nvSpPr>
          <p:cNvPr id="4" name="Date Placeholder 3">
            <a:extLst>
              <a:ext uri="{FF2B5EF4-FFF2-40B4-BE49-F238E27FC236}">
                <a16:creationId xmlns:a16="http://schemas.microsoft.com/office/drawing/2014/main" id="{78DE2D2B-119A-415E-B34A-2C4EAFFA6385}"/>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978E3DD6-DE88-4FCB-8858-0B83D94E8E64}"/>
              </a:ext>
            </a:extLst>
          </p:cNvPr>
          <p:cNvSpPr>
            <a:spLocks noGrp="1"/>
          </p:cNvSpPr>
          <p:nvPr>
            <p:ph type="sldNum" sz="quarter" idx="12"/>
          </p:nvPr>
        </p:nvSpPr>
        <p:spPr/>
        <p:txBody>
          <a:bodyPr/>
          <a:lstStyle/>
          <a:p>
            <a:fld id="{802E07E8-E437-4A6D-803B-09F24E35FE40}" type="slidenum">
              <a:rPr lang="en-US" smtClean="0"/>
              <a:t>40</a:t>
            </a:fld>
            <a:endParaRPr lang="en-US" dirty="0"/>
          </a:p>
        </p:txBody>
      </p:sp>
      <p:pic>
        <p:nvPicPr>
          <p:cNvPr id="7" name="Picture 6">
            <a:extLst>
              <a:ext uri="{FF2B5EF4-FFF2-40B4-BE49-F238E27FC236}">
                <a16:creationId xmlns:a16="http://schemas.microsoft.com/office/drawing/2014/main" id="{5CCE30DE-B717-4743-B5BC-69CF20E6AB65}"/>
              </a:ext>
            </a:extLst>
          </p:cNvPr>
          <p:cNvPicPr>
            <a:picLocks noChangeAspect="1"/>
          </p:cNvPicPr>
          <p:nvPr/>
        </p:nvPicPr>
        <p:blipFill>
          <a:blip r:embed="rId3"/>
          <a:stretch>
            <a:fillRect/>
          </a:stretch>
        </p:blipFill>
        <p:spPr>
          <a:xfrm>
            <a:off x="871621" y="3479210"/>
            <a:ext cx="10549022" cy="1211066"/>
          </a:xfrm>
          <a:prstGeom prst="rect">
            <a:avLst/>
          </a:prstGeom>
        </p:spPr>
      </p:pic>
    </p:spTree>
    <p:extLst>
      <p:ext uri="{BB962C8B-B14F-4D97-AF65-F5344CB8AC3E}">
        <p14:creationId xmlns:p14="http://schemas.microsoft.com/office/powerpoint/2010/main" val="41219883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2C48A-EDED-442F-A179-419529E41E4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 value</a:t>
            </a:r>
          </a:p>
        </p:txBody>
      </p:sp>
      <p:pic>
        <p:nvPicPr>
          <p:cNvPr id="6" name="Picture 5">
            <a:extLst>
              <a:ext uri="{FF2B5EF4-FFF2-40B4-BE49-F238E27FC236}">
                <a16:creationId xmlns:a16="http://schemas.microsoft.com/office/drawing/2014/main" id="{144E30F2-6151-4CF8-B812-BF9D634B1000}"/>
              </a:ext>
            </a:extLst>
          </p:cNvPr>
          <p:cNvPicPr>
            <a:picLocks noChangeAspect="1"/>
          </p:cNvPicPr>
          <p:nvPr/>
        </p:nvPicPr>
        <p:blipFill>
          <a:blip r:embed="rId2"/>
          <a:stretch>
            <a:fillRect/>
          </a:stretch>
        </p:blipFill>
        <p:spPr>
          <a:xfrm>
            <a:off x="4038600" y="1109111"/>
            <a:ext cx="7188199" cy="4636388"/>
          </a:xfrm>
          <a:prstGeom prst="rect">
            <a:avLst/>
          </a:prstGeom>
        </p:spPr>
      </p:pic>
      <p:sp>
        <p:nvSpPr>
          <p:cNvPr id="4" name="Date Placeholder 3">
            <a:extLst>
              <a:ext uri="{FF2B5EF4-FFF2-40B4-BE49-F238E27FC236}">
                <a16:creationId xmlns:a16="http://schemas.microsoft.com/office/drawing/2014/main" id="{46835E78-70BC-45B2-A219-51444FDF90F2}"/>
              </a:ext>
            </a:extLst>
          </p:cNvPr>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D2948097-27B5-4582-A309-6310D2B2FB06}" type="datetime1">
              <a:rPr lang="en-US">
                <a:solidFill>
                  <a:srgbClr val="FFFFFF"/>
                </a:solidFill>
              </a:rPr>
              <a:pPr>
                <a:spcAft>
                  <a:spcPts val="600"/>
                </a:spcAft>
              </a:pPr>
              <a:t>4/3/2021</a:t>
            </a:fld>
            <a:endParaRPr lang="en-US">
              <a:solidFill>
                <a:srgbClr val="FFFFFF"/>
              </a:solidFill>
            </a:endParaRPr>
          </a:p>
        </p:txBody>
      </p:sp>
      <p:sp>
        <p:nvSpPr>
          <p:cNvPr id="5" name="Slide Number Placeholder 4">
            <a:extLst>
              <a:ext uri="{FF2B5EF4-FFF2-40B4-BE49-F238E27FC236}">
                <a16:creationId xmlns:a16="http://schemas.microsoft.com/office/drawing/2014/main" id="{34669B67-1F3E-4E1D-A56B-E688A1417C63}"/>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802E07E8-E437-4A6D-803B-09F24E35FE40}" type="slidenum">
              <a:rPr lang="en-US">
                <a:solidFill>
                  <a:srgbClr val="898989"/>
                </a:solidFill>
              </a:rPr>
              <a:pPr>
                <a:spcAft>
                  <a:spcPts val="600"/>
                </a:spcAft>
              </a:pPr>
              <a:t>41</a:t>
            </a:fld>
            <a:endParaRPr lang="en-US">
              <a:solidFill>
                <a:srgbClr val="898989"/>
              </a:solidFill>
            </a:endParaRPr>
          </a:p>
        </p:txBody>
      </p:sp>
      <p:sp>
        <p:nvSpPr>
          <p:cNvPr id="3" name="Rectangle 2">
            <a:extLst>
              <a:ext uri="{FF2B5EF4-FFF2-40B4-BE49-F238E27FC236}">
                <a16:creationId xmlns:a16="http://schemas.microsoft.com/office/drawing/2014/main" id="{B8B0B3C2-7E16-4116-B3FA-42F912FE0763}"/>
              </a:ext>
            </a:extLst>
          </p:cNvPr>
          <p:cNvSpPr/>
          <p:nvPr/>
        </p:nvSpPr>
        <p:spPr>
          <a:xfrm>
            <a:off x="2239617" y="667850"/>
            <a:ext cx="6096000" cy="369332"/>
          </a:xfrm>
          <a:prstGeom prst="rect">
            <a:avLst/>
          </a:prstGeom>
        </p:spPr>
        <p:txBody>
          <a:bodyPr>
            <a:spAutoFit/>
          </a:bodyPr>
          <a:lstStyle/>
          <a:p>
            <a:r>
              <a:rPr lang="en-GB" dirty="0">
                <a:hlinkClick r:id="rId3"/>
              </a:rPr>
              <a:t>Video Link for P value calculation </a:t>
            </a:r>
            <a:endParaRPr lang="en-GB" dirty="0"/>
          </a:p>
        </p:txBody>
      </p:sp>
    </p:spTree>
    <p:extLst>
      <p:ext uri="{BB962C8B-B14F-4D97-AF65-F5344CB8AC3E}">
        <p14:creationId xmlns:p14="http://schemas.microsoft.com/office/powerpoint/2010/main" val="9634557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7B82-0067-4CE5-B390-A0E0A0C42121}"/>
              </a:ext>
            </a:extLst>
          </p:cNvPr>
          <p:cNvSpPr>
            <a:spLocks noGrp="1"/>
          </p:cNvSpPr>
          <p:nvPr>
            <p:ph type="title"/>
          </p:nvPr>
        </p:nvSpPr>
        <p:spPr/>
        <p:txBody>
          <a:bodyPr/>
          <a:lstStyle/>
          <a:p>
            <a:r>
              <a:rPr lang="en-GB" dirty="0"/>
              <a:t>Chi Square Distribution Table </a:t>
            </a:r>
          </a:p>
        </p:txBody>
      </p:sp>
      <p:sp>
        <p:nvSpPr>
          <p:cNvPr id="4" name="Date Placeholder 3">
            <a:extLst>
              <a:ext uri="{FF2B5EF4-FFF2-40B4-BE49-F238E27FC236}">
                <a16:creationId xmlns:a16="http://schemas.microsoft.com/office/drawing/2014/main" id="{AFCA2C9C-F105-411D-BEC7-23A774BAF0B7}"/>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DEB34AA7-6A6E-47F3-B276-5831027DE81B}"/>
              </a:ext>
            </a:extLst>
          </p:cNvPr>
          <p:cNvSpPr>
            <a:spLocks noGrp="1"/>
          </p:cNvSpPr>
          <p:nvPr>
            <p:ph type="sldNum" sz="quarter" idx="12"/>
          </p:nvPr>
        </p:nvSpPr>
        <p:spPr/>
        <p:txBody>
          <a:bodyPr/>
          <a:lstStyle/>
          <a:p>
            <a:fld id="{802E07E8-E437-4A6D-803B-09F24E35FE40}" type="slidenum">
              <a:rPr lang="en-US" smtClean="0"/>
              <a:t>42</a:t>
            </a:fld>
            <a:endParaRPr lang="en-US" dirty="0"/>
          </a:p>
        </p:txBody>
      </p:sp>
      <p:pic>
        <p:nvPicPr>
          <p:cNvPr id="6" name="Picture 5">
            <a:extLst>
              <a:ext uri="{FF2B5EF4-FFF2-40B4-BE49-F238E27FC236}">
                <a16:creationId xmlns:a16="http://schemas.microsoft.com/office/drawing/2014/main" id="{7D672FCF-C8FA-472D-AD70-758604981AC7}"/>
              </a:ext>
            </a:extLst>
          </p:cNvPr>
          <p:cNvPicPr>
            <a:picLocks noChangeAspect="1"/>
          </p:cNvPicPr>
          <p:nvPr/>
        </p:nvPicPr>
        <p:blipFill>
          <a:blip r:embed="rId2"/>
          <a:stretch>
            <a:fillRect/>
          </a:stretch>
        </p:blipFill>
        <p:spPr>
          <a:xfrm>
            <a:off x="1972918" y="2086423"/>
            <a:ext cx="7239000" cy="3476625"/>
          </a:xfrm>
          <a:prstGeom prst="rect">
            <a:avLst/>
          </a:prstGeom>
        </p:spPr>
      </p:pic>
    </p:spTree>
    <p:extLst>
      <p:ext uri="{BB962C8B-B14F-4D97-AF65-F5344CB8AC3E}">
        <p14:creationId xmlns:p14="http://schemas.microsoft.com/office/powerpoint/2010/main" val="42228253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id="{27577DEC-D9A5-404D-9789-702F4319B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EEA9366-CEA8-4F23-B065-4337F0D836F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904A03D6-39B4-4278-9BE1-A07E024499B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BE459AF-3736-4886-82E0-9B5DA427B5E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6611FF0-65B3-49DB-97C6-1B72AAD0FB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F5E04699-59E1-4468-9E7C-83070EEB42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F2AE8F13-9A52-4D7F-9637-321EA7CF32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itle 5">
            <a:extLst>
              <a:ext uri="{FF2B5EF4-FFF2-40B4-BE49-F238E27FC236}">
                <a16:creationId xmlns:a16="http://schemas.microsoft.com/office/drawing/2014/main" id="{1F11A323-1FAE-4D51-93B9-540B8B0CF340}"/>
              </a:ext>
            </a:extLst>
          </p:cNvPr>
          <p:cNvSpPr>
            <a:spLocks noGrp="1"/>
          </p:cNvSpPr>
          <p:nvPr>
            <p:ph type="title"/>
          </p:nvPr>
        </p:nvSpPr>
        <p:spPr>
          <a:xfrm>
            <a:off x="1507067" y="2404534"/>
            <a:ext cx="7766936" cy="1646302"/>
          </a:xfrm>
        </p:spPr>
        <p:txBody>
          <a:bodyPr vert="horz" lIns="91440" tIns="45720" rIns="91440" bIns="45720" rtlCol="0" anchor="b">
            <a:normAutofit fontScale="90000"/>
          </a:bodyPr>
          <a:lstStyle/>
          <a:p>
            <a:pPr algn="r"/>
            <a:r>
              <a:rPr lang="en-US" sz="5400" kern="1200" dirty="0">
                <a:solidFill>
                  <a:schemeClr val="accent1"/>
                </a:solidFill>
                <a:latin typeface="+mj-lt"/>
                <a:ea typeface="+mj-ea"/>
                <a:cs typeface="+mj-cs"/>
              </a:rPr>
              <a:t>Hands On </a:t>
            </a:r>
            <a:r>
              <a:rPr lang="en-US" sz="5400" dirty="0"/>
              <a:t>:</a:t>
            </a:r>
            <a:r>
              <a:rPr lang="en-US" sz="1800" dirty="0">
                <a:hlinkClick r:id="rId2"/>
              </a:rPr>
              <a:t>https://archive.ics.uci.edu/ml/datasets/</a:t>
            </a:r>
            <a:r>
              <a:rPr lang="en-US" sz="1800" dirty="0" err="1">
                <a:hlinkClick r:id="rId2"/>
              </a:rPr>
              <a:t>Bank+Marketing</a:t>
            </a:r>
            <a:r>
              <a:rPr lang="en-US" sz="1800" dirty="0">
                <a:hlinkClick r:id="rId2"/>
              </a:rPr>
              <a:t>#</a:t>
            </a:r>
            <a:endParaRPr lang="en-US" sz="1800" kern="1200" dirty="0">
              <a:solidFill>
                <a:schemeClr val="accent1"/>
              </a:solidFill>
              <a:latin typeface="+mj-lt"/>
              <a:ea typeface="+mj-ea"/>
              <a:cs typeface="+mj-cs"/>
            </a:endParaRPr>
          </a:p>
        </p:txBody>
      </p:sp>
    </p:spTree>
    <p:extLst>
      <p:ext uri="{BB962C8B-B14F-4D97-AF65-F5344CB8AC3E}">
        <p14:creationId xmlns:p14="http://schemas.microsoft.com/office/powerpoint/2010/main" val="8204335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12">
            <a:extLst>
              <a:ext uri="{FF2B5EF4-FFF2-40B4-BE49-F238E27FC236}">
                <a16:creationId xmlns:a16="http://schemas.microsoft.com/office/drawing/2014/main" id="{1045B59B-615E-4718-A150-42DE5D03E1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6CF29CD-38B8-4924-BA11-6D6051748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9A71737-4640-49E5-9F86-9DC576024BD9}"/>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6000" kern="1200">
                <a:solidFill>
                  <a:srgbClr val="FFFFFF"/>
                </a:solidFill>
                <a:latin typeface="+mj-lt"/>
                <a:ea typeface="+mj-ea"/>
                <a:cs typeface="+mj-cs"/>
              </a:rPr>
              <a:t>Dataset : Bank Marketing Dataset </a:t>
            </a:r>
          </a:p>
        </p:txBody>
      </p:sp>
      <p:pic>
        <p:nvPicPr>
          <p:cNvPr id="7" name="Picture 6">
            <a:extLst>
              <a:ext uri="{FF2B5EF4-FFF2-40B4-BE49-F238E27FC236}">
                <a16:creationId xmlns:a16="http://schemas.microsoft.com/office/drawing/2014/main" id="{BF023E1F-1D23-4E89-BE7A-5FC12B03A35C}"/>
              </a:ext>
            </a:extLst>
          </p:cNvPr>
          <p:cNvPicPr>
            <a:picLocks noChangeAspect="1"/>
          </p:cNvPicPr>
          <p:nvPr/>
        </p:nvPicPr>
        <p:blipFill>
          <a:blip r:embed="rId2"/>
          <a:stretch>
            <a:fillRect/>
          </a:stretch>
        </p:blipFill>
        <p:spPr>
          <a:xfrm>
            <a:off x="570950" y="2105237"/>
            <a:ext cx="10901471" cy="1714838"/>
          </a:xfrm>
          <a:prstGeom prst="rect">
            <a:avLst/>
          </a:prstGeom>
        </p:spPr>
      </p:pic>
      <p:sp>
        <p:nvSpPr>
          <p:cNvPr id="4" name="Date Placeholder 3">
            <a:extLst>
              <a:ext uri="{FF2B5EF4-FFF2-40B4-BE49-F238E27FC236}">
                <a16:creationId xmlns:a16="http://schemas.microsoft.com/office/drawing/2014/main" id="{4229BB0F-DDB3-4D6C-8589-145C446434C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0C162E5-CC7F-44D5-A07B-2550AE937498}" type="datetime1">
              <a:rPr lang="en-US">
                <a:solidFill>
                  <a:srgbClr val="FFFFFF">
                    <a:alpha val="60000"/>
                  </a:srgbClr>
                </a:solidFill>
              </a:rPr>
              <a:pPr>
                <a:spcAft>
                  <a:spcPts val="600"/>
                </a:spcAft>
              </a:pPr>
              <a:t>4/3/2021</a:t>
            </a:fld>
            <a:endParaRPr lang="en-US">
              <a:solidFill>
                <a:srgbClr val="FFFFFF">
                  <a:alpha val="60000"/>
                </a:srgbClr>
              </a:solidFill>
            </a:endParaRPr>
          </a:p>
        </p:txBody>
      </p:sp>
      <p:sp>
        <p:nvSpPr>
          <p:cNvPr id="5" name="Slide Number Placeholder 4">
            <a:extLst>
              <a:ext uri="{FF2B5EF4-FFF2-40B4-BE49-F238E27FC236}">
                <a16:creationId xmlns:a16="http://schemas.microsoft.com/office/drawing/2014/main" id="{0E270128-2F1F-41D0-9AF3-2F80E1C6180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02E07E8-E437-4A6D-803B-09F24E35FE40}" type="slidenum">
              <a:rPr lang="en-US">
                <a:solidFill>
                  <a:srgbClr val="FFFFFF">
                    <a:alpha val="60000"/>
                  </a:srgbClr>
                </a:solidFill>
              </a:rPr>
              <a:pPr>
                <a:spcAft>
                  <a:spcPts val="600"/>
                </a:spcAft>
              </a:pPr>
              <a:t>44</a:t>
            </a:fld>
            <a:endParaRPr lang="en-US">
              <a:solidFill>
                <a:srgbClr val="FFFFFF">
                  <a:alpha val="60000"/>
                </a:srgbClr>
              </a:solidFill>
            </a:endParaRPr>
          </a:p>
        </p:txBody>
      </p:sp>
      <p:graphicFrame>
        <p:nvGraphicFramePr>
          <p:cNvPr id="2" name="Table 1">
            <a:extLst>
              <a:ext uri="{FF2B5EF4-FFF2-40B4-BE49-F238E27FC236}">
                <a16:creationId xmlns:a16="http://schemas.microsoft.com/office/drawing/2014/main" id="{5C709F38-6ADF-4F52-B838-94D120ADA133}"/>
              </a:ext>
            </a:extLst>
          </p:cNvPr>
          <p:cNvGraphicFramePr>
            <a:graphicFrameLocks noGrp="1"/>
          </p:cNvGraphicFramePr>
          <p:nvPr>
            <p:extLst>
              <p:ext uri="{D42A27DB-BD31-4B8C-83A1-F6EECF244321}">
                <p14:modId xmlns:p14="http://schemas.microsoft.com/office/powerpoint/2010/main" val="2498108783"/>
              </p:ext>
            </p:extLst>
          </p:nvPr>
        </p:nvGraphicFramePr>
        <p:xfrm>
          <a:off x="609163" y="1161288"/>
          <a:ext cx="10646788" cy="640080"/>
        </p:xfrm>
        <a:graphic>
          <a:graphicData uri="http://schemas.openxmlformats.org/drawingml/2006/table">
            <a:tbl>
              <a:tblPr/>
              <a:tblGrid>
                <a:gridCol w="10438508">
                  <a:extLst>
                    <a:ext uri="{9D8B030D-6E8A-4147-A177-3AD203B41FA5}">
                      <a16:colId xmlns:a16="http://schemas.microsoft.com/office/drawing/2014/main" val="441257200"/>
                    </a:ext>
                  </a:extLst>
                </a:gridCol>
                <a:gridCol w="208280">
                  <a:extLst>
                    <a:ext uri="{9D8B030D-6E8A-4147-A177-3AD203B41FA5}">
                      <a16:colId xmlns:a16="http://schemas.microsoft.com/office/drawing/2014/main" val="35051190"/>
                    </a:ext>
                  </a:extLst>
                </a:gridCol>
              </a:tblGrid>
              <a:tr h="0">
                <a:tc>
                  <a:txBody>
                    <a:bodyPr/>
                    <a:lstStyle/>
                    <a:p>
                      <a:pPr algn="just"/>
                      <a:r>
                        <a:rPr lang="en-US" b="1" dirty="0"/>
                        <a:t>Abstract</a:t>
                      </a:r>
                      <a:r>
                        <a:rPr lang="en-US" dirty="0"/>
                        <a:t>: The data is related with direct marketing campaigns (phone calls) of a Portuguese banking institution. The classification goal is to predict if the client will subscribe a term deposit (variable y).</a:t>
                      </a:r>
                    </a:p>
                  </a:txBody>
                  <a:tcPr>
                    <a:lnL>
                      <a:noFill/>
                    </a:lnL>
                    <a:lnR>
                      <a:noFill/>
                    </a:lnR>
                    <a:lnT>
                      <a:noFill/>
                    </a:lnT>
                    <a:lnB>
                      <a:noFill/>
                    </a:lnB>
                  </a:tcPr>
                </a:tc>
                <a:tc>
                  <a:txBody>
                    <a:bodyPr/>
                    <a:lstStyle/>
                    <a:p>
                      <a:endParaRPr lang="en-GB" dirty="0"/>
                    </a:p>
                  </a:txBody>
                  <a:tcPr anchor="ctr">
                    <a:lnL>
                      <a:noFill/>
                    </a:lnL>
                    <a:lnR>
                      <a:noFill/>
                    </a:lnR>
                    <a:lnT>
                      <a:noFill/>
                    </a:lnT>
                    <a:lnB>
                      <a:noFill/>
                    </a:lnB>
                  </a:tcPr>
                </a:tc>
                <a:extLst>
                  <a:ext uri="{0D108BD9-81ED-4DB2-BD59-A6C34878D82A}">
                    <a16:rowId xmlns:a16="http://schemas.microsoft.com/office/drawing/2014/main" val="2046984754"/>
                  </a:ext>
                </a:extLst>
              </a:tr>
            </a:tbl>
          </a:graphicData>
        </a:graphic>
      </p:graphicFrame>
    </p:spTree>
    <p:extLst>
      <p:ext uri="{BB962C8B-B14F-4D97-AF65-F5344CB8AC3E}">
        <p14:creationId xmlns:p14="http://schemas.microsoft.com/office/powerpoint/2010/main" val="38706756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8C71D-1F00-4E10-A019-54B41342336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Financial Marketing Dataset</a:t>
            </a:r>
          </a:p>
        </p:txBody>
      </p:sp>
      <p:pic>
        <p:nvPicPr>
          <p:cNvPr id="7" name="Picture 6">
            <a:extLst>
              <a:ext uri="{FF2B5EF4-FFF2-40B4-BE49-F238E27FC236}">
                <a16:creationId xmlns:a16="http://schemas.microsoft.com/office/drawing/2014/main" id="{408FF66F-C583-4861-9977-A2691B4D8ABD}"/>
              </a:ext>
            </a:extLst>
          </p:cNvPr>
          <p:cNvPicPr>
            <a:picLocks noChangeAspect="1"/>
          </p:cNvPicPr>
          <p:nvPr/>
        </p:nvPicPr>
        <p:blipFill>
          <a:blip r:embed="rId2"/>
          <a:stretch>
            <a:fillRect/>
          </a:stretch>
        </p:blipFill>
        <p:spPr>
          <a:xfrm>
            <a:off x="818271" y="1464628"/>
            <a:ext cx="9544822" cy="4891722"/>
          </a:xfrm>
          <a:prstGeom prst="rect">
            <a:avLst/>
          </a:prstGeom>
        </p:spPr>
      </p:pic>
      <p:sp>
        <p:nvSpPr>
          <p:cNvPr id="4" name="Date Placeholder 3">
            <a:extLst>
              <a:ext uri="{FF2B5EF4-FFF2-40B4-BE49-F238E27FC236}">
                <a16:creationId xmlns:a16="http://schemas.microsoft.com/office/drawing/2014/main" id="{E79A2D3F-5115-4683-9AB4-C41D3F55E19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D2948097-27B5-4582-A309-6310D2B2FB06}" type="datetime1">
              <a:rPr lang="en-US" smtClean="0"/>
              <a:pPr>
                <a:spcAft>
                  <a:spcPts val="600"/>
                </a:spcAft>
              </a:pPr>
              <a:t>4/3/2021</a:t>
            </a:fld>
            <a:endParaRPr lang="en-US"/>
          </a:p>
        </p:txBody>
      </p:sp>
      <p:sp>
        <p:nvSpPr>
          <p:cNvPr id="5" name="Slide Number Placeholder 4">
            <a:extLst>
              <a:ext uri="{FF2B5EF4-FFF2-40B4-BE49-F238E27FC236}">
                <a16:creationId xmlns:a16="http://schemas.microsoft.com/office/drawing/2014/main" id="{415ECD81-D90F-4E25-92EA-F261BDD2FF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02E07E8-E437-4A6D-803B-09F24E35FE40}" type="slidenum">
              <a:rPr lang="en-US" smtClean="0"/>
              <a:pPr>
                <a:spcAft>
                  <a:spcPts val="600"/>
                </a:spcAft>
              </a:pPr>
              <a:t>45</a:t>
            </a:fld>
            <a:endParaRPr lang="en-US"/>
          </a:p>
        </p:txBody>
      </p:sp>
    </p:spTree>
    <p:extLst>
      <p:ext uri="{BB962C8B-B14F-4D97-AF65-F5344CB8AC3E}">
        <p14:creationId xmlns:p14="http://schemas.microsoft.com/office/powerpoint/2010/main" val="1191697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FFA1-117B-4C2C-A69D-16DF5B86F8DB}"/>
              </a:ext>
            </a:extLst>
          </p:cNvPr>
          <p:cNvSpPr>
            <a:spLocks noGrp="1"/>
          </p:cNvSpPr>
          <p:nvPr>
            <p:ph type="title"/>
          </p:nvPr>
        </p:nvSpPr>
        <p:spPr/>
        <p:txBody>
          <a:bodyPr/>
          <a:lstStyle/>
          <a:p>
            <a:r>
              <a:rPr lang="en-GB" dirty="0"/>
              <a:t>Hands-On </a:t>
            </a:r>
          </a:p>
        </p:txBody>
      </p:sp>
      <p:sp>
        <p:nvSpPr>
          <p:cNvPr id="3" name="Content Placeholder 2">
            <a:extLst>
              <a:ext uri="{FF2B5EF4-FFF2-40B4-BE49-F238E27FC236}">
                <a16:creationId xmlns:a16="http://schemas.microsoft.com/office/drawing/2014/main" id="{D8F4FA8C-A636-4125-9EEE-A4A5ECEDAF5E}"/>
              </a:ext>
            </a:extLst>
          </p:cNvPr>
          <p:cNvSpPr>
            <a:spLocks noGrp="1"/>
          </p:cNvSpPr>
          <p:nvPr>
            <p:ph idx="1"/>
          </p:nvPr>
        </p:nvSpPr>
        <p:spPr>
          <a:xfrm>
            <a:off x="427382" y="1847850"/>
            <a:ext cx="10515600" cy="4351338"/>
          </a:xfrm>
        </p:spPr>
        <p:txBody>
          <a:bodyPr/>
          <a:lstStyle/>
          <a:p>
            <a:r>
              <a:rPr lang="en-GB" dirty="0"/>
              <a:t>Download the dataset from the </a:t>
            </a:r>
            <a:r>
              <a:rPr lang="en-GB" dirty="0">
                <a:hlinkClick r:id="rId2"/>
              </a:rPr>
              <a:t>Link</a:t>
            </a:r>
          </a:p>
          <a:p>
            <a:pPr lvl="1"/>
            <a:r>
              <a:rPr lang="en-GB" dirty="0"/>
              <a:t>Use Chi –Square to check association between categorical class and all other  categorical variables</a:t>
            </a:r>
          </a:p>
          <a:p>
            <a:pPr lvl="1"/>
            <a:r>
              <a:rPr lang="en-GB" dirty="0"/>
              <a:t>Use Pearson Correlation Coefficient to check strength of correlation between all continuous ( Independent Variables) and  the quantitative class variable </a:t>
            </a:r>
          </a:p>
        </p:txBody>
      </p:sp>
      <p:sp>
        <p:nvSpPr>
          <p:cNvPr id="4" name="Date Placeholder 3">
            <a:extLst>
              <a:ext uri="{FF2B5EF4-FFF2-40B4-BE49-F238E27FC236}">
                <a16:creationId xmlns:a16="http://schemas.microsoft.com/office/drawing/2014/main" id="{D5C66968-6352-49E0-891E-76B8C662ED05}"/>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6608FB20-AA79-478E-A00B-4E6507861104}"/>
              </a:ext>
            </a:extLst>
          </p:cNvPr>
          <p:cNvSpPr>
            <a:spLocks noGrp="1"/>
          </p:cNvSpPr>
          <p:nvPr>
            <p:ph type="sldNum" sz="quarter" idx="12"/>
          </p:nvPr>
        </p:nvSpPr>
        <p:spPr/>
        <p:txBody>
          <a:bodyPr/>
          <a:lstStyle/>
          <a:p>
            <a:fld id="{802E07E8-E437-4A6D-803B-09F24E35FE40}" type="slidenum">
              <a:rPr lang="en-US" smtClean="0"/>
              <a:t>46</a:t>
            </a:fld>
            <a:endParaRPr lang="en-US" dirty="0"/>
          </a:p>
        </p:txBody>
      </p:sp>
    </p:spTree>
    <p:extLst>
      <p:ext uri="{BB962C8B-B14F-4D97-AF65-F5344CB8AC3E}">
        <p14:creationId xmlns:p14="http://schemas.microsoft.com/office/powerpoint/2010/main" val="259526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6A6C-09C1-4E80-8AF2-0CB190AEF0D2}"/>
              </a:ext>
            </a:extLst>
          </p:cNvPr>
          <p:cNvSpPr>
            <a:spLocks noGrp="1"/>
          </p:cNvSpPr>
          <p:nvPr>
            <p:ph type="title"/>
          </p:nvPr>
        </p:nvSpPr>
        <p:spPr>
          <a:xfrm>
            <a:off x="870770" y="1174378"/>
            <a:ext cx="7474172" cy="604888"/>
          </a:xfrm>
        </p:spPr>
        <p:txBody>
          <a:bodyPr>
            <a:normAutofit fontScale="90000"/>
          </a:bodyPr>
          <a:lstStyle/>
          <a:p>
            <a:r>
              <a:rPr lang="en-GB" dirty="0"/>
              <a:t>Examples </a:t>
            </a:r>
          </a:p>
        </p:txBody>
      </p:sp>
      <p:sp>
        <p:nvSpPr>
          <p:cNvPr id="3" name="Content Placeholder 2">
            <a:extLst>
              <a:ext uri="{FF2B5EF4-FFF2-40B4-BE49-F238E27FC236}">
                <a16:creationId xmlns:a16="http://schemas.microsoft.com/office/drawing/2014/main" id="{108A3D57-79FB-487F-8911-427CA13F9E20}"/>
              </a:ext>
            </a:extLst>
          </p:cNvPr>
          <p:cNvSpPr>
            <a:spLocks noGrp="1"/>
          </p:cNvSpPr>
          <p:nvPr>
            <p:ph idx="1"/>
          </p:nvPr>
        </p:nvSpPr>
        <p:spPr>
          <a:xfrm>
            <a:off x="870770" y="2219418"/>
            <a:ext cx="7280384" cy="2968602"/>
          </a:xfrm>
        </p:spPr>
        <p:txBody>
          <a:bodyPr anchor="ctr">
            <a:normAutofit/>
          </a:bodyPr>
          <a:lstStyle/>
          <a:p>
            <a:r>
              <a:rPr lang="en-GB" sz="2400" dirty="0"/>
              <a:t>Whether a student will buy a computer may depend on his/her age , gender , financial status and education level , but it does not depend on his /her telephone number .</a:t>
            </a:r>
          </a:p>
          <a:p>
            <a:r>
              <a:rPr lang="en-GB" sz="2400" dirty="0"/>
              <a:t>Whether a patient may acquire cancer may depend on age , gender , smoking history etc but it has no relation with the education level of the patient .</a:t>
            </a:r>
          </a:p>
        </p:txBody>
      </p:sp>
      <p:sp>
        <p:nvSpPr>
          <p:cNvPr id="4" name="Date Placeholder 3">
            <a:extLst>
              <a:ext uri="{FF2B5EF4-FFF2-40B4-BE49-F238E27FC236}">
                <a16:creationId xmlns:a16="http://schemas.microsoft.com/office/drawing/2014/main" id="{582E6F83-1013-47C3-8224-36F6673BE592}"/>
              </a:ext>
            </a:extLst>
          </p:cNvPr>
          <p:cNvSpPr>
            <a:spLocks noGrp="1"/>
          </p:cNvSpPr>
          <p:nvPr>
            <p:ph type="dt" sz="half" idx="10"/>
          </p:nvPr>
        </p:nvSpPr>
        <p:spPr>
          <a:xfrm>
            <a:off x="6973342" y="6356350"/>
            <a:ext cx="2743200" cy="365125"/>
          </a:xfrm>
        </p:spPr>
        <p:txBody>
          <a:bodyPr>
            <a:normAutofit/>
          </a:bodyPr>
          <a:lstStyle/>
          <a:p>
            <a:pPr algn="r">
              <a:spcAft>
                <a:spcPts val="600"/>
              </a:spcAft>
            </a:pPr>
            <a:fld id="{D2948097-27B5-4582-A309-6310D2B2FB06}" type="datetime1">
              <a:rPr lang="en-US" sz="1050">
                <a:solidFill>
                  <a:schemeClr val="tx1">
                    <a:lumMod val="75000"/>
                    <a:lumOff val="25000"/>
                  </a:schemeClr>
                </a:solidFill>
              </a:rPr>
              <a:pPr algn="r">
                <a:spcAft>
                  <a:spcPts val="600"/>
                </a:spcAft>
              </a:pPr>
              <a:t>4/3/2021</a:t>
            </a:fld>
            <a:endParaRPr lang="en-US" sz="1050">
              <a:solidFill>
                <a:schemeClr val="tx1">
                  <a:lumMod val="75000"/>
                  <a:lumOff val="25000"/>
                </a:schemeClr>
              </a:solidFill>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lassroom">
            <a:extLst>
              <a:ext uri="{FF2B5EF4-FFF2-40B4-BE49-F238E27FC236}">
                <a16:creationId xmlns:a16="http://schemas.microsoft.com/office/drawing/2014/main" id="{4BB7B29A-717F-4897-A3DA-3D02DAEE010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413987" y="2857501"/>
            <a:ext cx="1142998" cy="1142998"/>
          </a:xfrm>
          <a:prstGeom prst="rect">
            <a:avLst/>
          </a:prstGeom>
        </p:spPr>
      </p:pic>
      <p:sp>
        <p:nvSpPr>
          <p:cNvPr id="5" name="Slide Number Placeholder 4">
            <a:extLst>
              <a:ext uri="{FF2B5EF4-FFF2-40B4-BE49-F238E27FC236}">
                <a16:creationId xmlns:a16="http://schemas.microsoft.com/office/drawing/2014/main" id="{B273A9BC-48A2-45F1-A108-1C047F3A74D7}"/>
              </a:ext>
            </a:extLst>
          </p:cNvPr>
          <p:cNvSpPr>
            <a:spLocks noGrp="1"/>
          </p:cNvSpPr>
          <p:nvPr>
            <p:ph type="sldNum" sz="quarter" idx="12"/>
          </p:nvPr>
        </p:nvSpPr>
        <p:spPr>
          <a:xfrm>
            <a:off x="10341428" y="6356350"/>
            <a:ext cx="1012371" cy="365125"/>
          </a:xfrm>
        </p:spPr>
        <p:txBody>
          <a:bodyPr>
            <a:normAutofit/>
          </a:bodyPr>
          <a:lstStyle/>
          <a:p>
            <a:pPr>
              <a:spcAft>
                <a:spcPts val="600"/>
              </a:spcAft>
            </a:pPr>
            <a:fld id="{802E07E8-E437-4A6D-803B-09F24E35FE40}"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357265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8059-9A27-4D9B-9E02-5BE59FBD92AF}"/>
              </a:ext>
            </a:extLst>
          </p:cNvPr>
          <p:cNvSpPr>
            <a:spLocks noGrp="1"/>
          </p:cNvSpPr>
          <p:nvPr>
            <p:ph type="title"/>
          </p:nvPr>
        </p:nvSpPr>
        <p:spPr>
          <a:xfrm>
            <a:off x="838200" y="365125"/>
            <a:ext cx="10515600" cy="1325563"/>
          </a:xfrm>
        </p:spPr>
        <p:txBody>
          <a:bodyPr/>
          <a:lstStyle/>
          <a:p>
            <a:r>
              <a:rPr lang="en-GB"/>
              <a:t>Feature Selection : Core Objective </a:t>
            </a:r>
            <a:endParaRPr lang="en-GB" dirty="0"/>
          </a:p>
        </p:txBody>
      </p:sp>
      <p:pic>
        <p:nvPicPr>
          <p:cNvPr id="6" name="Content Placeholder 5">
            <a:extLst>
              <a:ext uri="{FF2B5EF4-FFF2-40B4-BE49-F238E27FC236}">
                <a16:creationId xmlns:a16="http://schemas.microsoft.com/office/drawing/2014/main" id="{34DDCC63-DC2E-43B9-93C2-E62875133EB7}"/>
              </a:ext>
            </a:extLst>
          </p:cNvPr>
          <p:cNvPicPr>
            <a:picLocks noGrp="1" noChangeAspect="1"/>
          </p:cNvPicPr>
          <p:nvPr>
            <p:ph idx="1"/>
          </p:nvPr>
        </p:nvPicPr>
        <p:blipFill>
          <a:blip r:embed="rId2"/>
          <a:stretch>
            <a:fillRect/>
          </a:stretch>
        </p:blipFill>
        <p:spPr>
          <a:xfrm>
            <a:off x="1611649" y="2776947"/>
            <a:ext cx="7675370" cy="919818"/>
          </a:xfrm>
          <a:prstGeom prst="rect">
            <a:avLst/>
          </a:prstGeom>
        </p:spPr>
      </p:pic>
      <p:sp>
        <p:nvSpPr>
          <p:cNvPr id="4" name="Date Placeholder 3">
            <a:extLst>
              <a:ext uri="{FF2B5EF4-FFF2-40B4-BE49-F238E27FC236}">
                <a16:creationId xmlns:a16="http://schemas.microsoft.com/office/drawing/2014/main" id="{1F5581F2-2D34-4152-83BC-B2EE6BF29AC0}"/>
              </a:ext>
            </a:extLst>
          </p:cNvPr>
          <p:cNvSpPr>
            <a:spLocks noGrp="1"/>
          </p:cNvSpPr>
          <p:nvPr>
            <p:ph type="dt" sz="half" idx="10"/>
          </p:nvPr>
        </p:nvSpPr>
        <p:spPr>
          <a:xfrm>
            <a:off x="838200" y="6356350"/>
            <a:ext cx="2743200" cy="365125"/>
          </a:xfrm>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6ED849AA-BE1A-44FA-9656-87BB204F1234}"/>
              </a:ext>
            </a:extLst>
          </p:cNvPr>
          <p:cNvSpPr>
            <a:spLocks noGrp="1"/>
          </p:cNvSpPr>
          <p:nvPr>
            <p:ph type="sldNum" sz="quarter" idx="12"/>
          </p:nvPr>
        </p:nvSpPr>
        <p:spPr>
          <a:xfrm>
            <a:off x="8610600" y="6356350"/>
            <a:ext cx="2743200" cy="365125"/>
          </a:xfrm>
        </p:spPr>
        <p:txBody>
          <a:bodyPr/>
          <a:lstStyle/>
          <a:p>
            <a:fld id="{802E07E8-E437-4A6D-803B-09F24E35FE40}" type="slidenum">
              <a:rPr lang="en-US" smtClean="0"/>
              <a:t>6</a:t>
            </a:fld>
            <a:endParaRPr lang="en-US" dirty="0"/>
          </a:p>
        </p:txBody>
      </p:sp>
    </p:spTree>
    <p:extLst>
      <p:ext uri="{BB962C8B-B14F-4D97-AF65-F5344CB8AC3E}">
        <p14:creationId xmlns:p14="http://schemas.microsoft.com/office/powerpoint/2010/main" val="2418163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6C1A-9B2B-4021-9C2B-B7A9083FD2D6}"/>
              </a:ext>
            </a:extLst>
          </p:cNvPr>
          <p:cNvSpPr>
            <a:spLocks noGrp="1"/>
          </p:cNvSpPr>
          <p:nvPr>
            <p:ph type="title"/>
          </p:nvPr>
        </p:nvSpPr>
        <p:spPr>
          <a:xfrm>
            <a:off x="508782" y="681037"/>
            <a:ext cx="9473418" cy="1281113"/>
          </a:xfrm>
        </p:spPr>
        <p:txBody>
          <a:bodyPr>
            <a:normAutofit fontScale="90000"/>
          </a:bodyPr>
          <a:lstStyle/>
          <a:p>
            <a:r>
              <a:rPr lang="en-GB" dirty="0"/>
              <a:t>What  we achieve from feature Selection ?</a:t>
            </a:r>
          </a:p>
        </p:txBody>
      </p:sp>
      <p:sp>
        <p:nvSpPr>
          <p:cNvPr id="4" name="Date Placeholder 3">
            <a:extLst>
              <a:ext uri="{FF2B5EF4-FFF2-40B4-BE49-F238E27FC236}">
                <a16:creationId xmlns:a16="http://schemas.microsoft.com/office/drawing/2014/main" id="{D20D7A2E-B333-4E0D-9374-288F49B7173C}"/>
              </a:ext>
            </a:extLst>
          </p:cNvPr>
          <p:cNvSpPr>
            <a:spLocks noGrp="1"/>
          </p:cNvSpPr>
          <p:nvPr>
            <p:ph type="dt" sz="half" idx="10"/>
          </p:nvPr>
        </p:nvSpPr>
        <p:spPr>
          <a:xfrm>
            <a:off x="838200" y="6356350"/>
            <a:ext cx="2743200" cy="365125"/>
          </a:xfrm>
        </p:spPr>
        <p:txBody>
          <a:bodyPr>
            <a:normAutofit/>
          </a:bodyPr>
          <a:lstStyle/>
          <a:p>
            <a:pPr>
              <a:spcAft>
                <a:spcPts val="600"/>
              </a:spcAft>
            </a:pPr>
            <a:fld id="{D2948097-27B5-4582-A309-6310D2B2FB06}" type="datetime1">
              <a:rPr lang="en-US" smtClean="0"/>
              <a:pPr>
                <a:spcAft>
                  <a:spcPts val="600"/>
                </a:spcAft>
              </a:pPr>
              <a:t>4/3/2021</a:t>
            </a:fld>
            <a:endParaRPr lang="en-US"/>
          </a:p>
        </p:txBody>
      </p:sp>
      <p:sp>
        <p:nvSpPr>
          <p:cNvPr id="5" name="Slide Number Placeholder 4">
            <a:extLst>
              <a:ext uri="{FF2B5EF4-FFF2-40B4-BE49-F238E27FC236}">
                <a16:creationId xmlns:a16="http://schemas.microsoft.com/office/drawing/2014/main" id="{D1056E56-871E-4B09-AFC5-C2986037C878}"/>
              </a:ext>
            </a:extLst>
          </p:cNvPr>
          <p:cNvSpPr>
            <a:spLocks noGrp="1"/>
          </p:cNvSpPr>
          <p:nvPr>
            <p:ph type="sldNum" sz="quarter" idx="12"/>
          </p:nvPr>
        </p:nvSpPr>
        <p:spPr>
          <a:xfrm>
            <a:off x="8610600" y="6356350"/>
            <a:ext cx="2743200" cy="365125"/>
          </a:xfrm>
        </p:spPr>
        <p:txBody>
          <a:bodyPr>
            <a:normAutofit/>
          </a:bodyPr>
          <a:lstStyle/>
          <a:p>
            <a:pPr>
              <a:spcAft>
                <a:spcPts val="600"/>
              </a:spcAft>
            </a:pPr>
            <a:fld id="{802E07E8-E437-4A6D-803B-09F24E35FE40}" type="slidenum">
              <a:rPr lang="en-US" smtClean="0"/>
              <a:pPr>
                <a:spcAft>
                  <a:spcPts val="600"/>
                </a:spcAft>
              </a:pPr>
              <a:t>7</a:t>
            </a:fld>
            <a:endParaRPr lang="en-US"/>
          </a:p>
        </p:txBody>
      </p:sp>
      <p:graphicFrame>
        <p:nvGraphicFramePr>
          <p:cNvPr id="7" name="Content Placeholder 2">
            <a:extLst>
              <a:ext uri="{FF2B5EF4-FFF2-40B4-BE49-F238E27FC236}">
                <a16:creationId xmlns:a16="http://schemas.microsoft.com/office/drawing/2014/main" id="{9CFC1E73-97FC-434C-8B23-45A66789CF90}"/>
              </a:ext>
            </a:extLst>
          </p:cNvPr>
          <p:cNvGraphicFramePr>
            <a:graphicFrameLocks noGrp="1"/>
          </p:cNvGraphicFramePr>
          <p:nvPr>
            <p:ph idx="1"/>
            <p:extLst>
              <p:ext uri="{D42A27DB-BD31-4B8C-83A1-F6EECF244321}">
                <p14:modId xmlns:p14="http://schemas.microsoft.com/office/powerpoint/2010/main" val="34713142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183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6808-A716-45CB-8744-06EE20E572DE}"/>
              </a:ext>
            </a:extLst>
          </p:cNvPr>
          <p:cNvSpPr>
            <a:spLocks noGrp="1"/>
          </p:cNvSpPr>
          <p:nvPr>
            <p:ph type="title"/>
          </p:nvPr>
        </p:nvSpPr>
        <p:spPr/>
        <p:txBody>
          <a:bodyPr/>
          <a:lstStyle/>
          <a:p>
            <a:r>
              <a:rPr lang="en-GB" dirty="0"/>
              <a:t>Curse of Dimensionality</a:t>
            </a:r>
          </a:p>
        </p:txBody>
      </p:sp>
      <p:sp>
        <p:nvSpPr>
          <p:cNvPr id="3" name="Content Placeholder 2">
            <a:extLst>
              <a:ext uri="{FF2B5EF4-FFF2-40B4-BE49-F238E27FC236}">
                <a16:creationId xmlns:a16="http://schemas.microsoft.com/office/drawing/2014/main" id="{64320208-7F17-498D-A56B-EBC1E0AB3AAD}"/>
              </a:ext>
            </a:extLst>
          </p:cNvPr>
          <p:cNvSpPr>
            <a:spLocks noGrp="1"/>
          </p:cNvSpPr>
          <p:nvPr>
            <p:ph idx="1"/>
          </p:nvPr>
        </p:nvSpPr>
        <p:spPr>
          <a:xfrm>
            <a:off x="838200" y="1772359"/>
            <a:ext cx="10747159" cy="4351338"/>
          </a:xfrm>
        </p:spPr>
        <p:txBody>
          <a:bodyPr>
            <a:normAutofit fontScale="92500" lnSpcReduction="10000"/>
          </a:bodyPr>
          <a:lstStyle/>
          <a:p>
            <a:r>
              <a:rPr lang="en-US" dirty="0"/>
              <a:t>Curse means the downside and dimensionality means having large number of dimensions in data.</a:t>
            </a:r>
          </a:p>
          <a:p>
            <a:r>
              <a:rPr lang="en-US" dirty="0"/>
              <a:t> When we have very large number of dimensions , it becomes very difficult for data to be available across each dimension resulting in a lot of missing values called data sparsity.</a:t>
            </a:r>
          </a:p>
          <a:p>
            <a:r>
              <a:rPr lang="en-US" dirty="0"/>
              <a:t>This data sparsity creates problems for machine learning algorithms.</a:t>
            </a:r>
          </a:p>
          <a:p>
            <a:pPr lvl="1"/>
            <a:r>
              <a:rPr lang="en-US" dirty="0"/>
              <a:t>In an effort to reduce data sparsity , we need to remove the records with a lot of missing values</a:t>
            </a:r>
          </a:p>
          <a:p>
            <a:pPr lvl="1"/>
            <a:r>
              <a:rPr lang="en-US" dirty="0"/>
              <a:t>We end up with a dataset that has a smaller number of records as compared to the number of dimensions.</a:t>
            </a:r>
          </a:p>
          <a:p>
            <a:pPr lvl="1"/>
            <a:r>
              <a:rPr lang="en-US" dirty="0"/>
              <a:t>In order to achieve statistical significance , an appropriate sample size proportional to the number of dimension is needed which in most of the cases cannot be available.</a:t>
            </a:r>
          </a:p>
        </p:txBody>
      </p:sp>
      <p:sp>
        <p:nvSpPr>
          <p:cNvPr id="4" name="Date Placeholder 3">
            <a:extLst>
              <a:ext uri="{FF2B5EF4-FFF2-40B4-BE49-F238E27FC236}">
                <a16:creationId xmlns:a16="http://schemas.microsoft.com/office/drawing/2014/main" id="{D1807595-18D7-489A-89A2-CCA05DCB5105}"/>
              </a:ext>
            </a:extLst>
          </p:cNvPr>
          <p:cNvSpPr>
            <a:spLocks noGrp="1"/>
          </p:cNvSpPr>
          <p:nvPr>
            <p:ph type="dt" sz="half" idx="10"/>
          </p:nvPr>
        </p:nvSpPr>
        <p:spPr/>
        <p:txBody>
          <a:bodyPr/>
          <a:lstStyle/>
          <a:p>
            <a:fld id="{D2948097-27B5-4582-A309-6310D2B2FB06}" type="datetime1">
              <a:rPr lang="en-US" smtClean="0"/>
              <a:t>4/3/2021</a:t>
            </a:fld>
            <a:endParaRPr lang="en-US"/>
          </a:p>
        </p:txBody>
      </p:sp>
      <p:sp>
        <p:nvSpPr>
          <p:cNvPr id="5" name="Slide Number Placeholder 4">
            <a:extLst>
              <a:ext uri="{FF2B5EF4-FFF2-40B4-BE49-F238E27FC236}">
                <a16:creationId xmlns:a16="http://schemas.microsoft.com/office/drawing/2014/main" id="{CB3C3AFF-D5AD-4E0F-ADFA-63C7090A766D}"/>
              </a:ext>
            </a:extLst>
          </p:cNvPr>
          <p:cNvSpPr>
            <a:spLocks noGrp="1"/>
          </p:cNvSpPr>
          <p:nvPr>
            <p:ph type="sldNum" sz="quarter" idx="12"/>
          </p:nvPr>
        </p:nvSpPr>
        <p:spPr/>
        <p:txBody>
          <a:bodyPr/>
          <a:lstStyle/>
          <a:p>
            <a:fld id="{802E07E8-E437-4A6D-803B-09F24E35FE40}" type="slidenum">
              <a:rPr lang="en-US" smtClean="0"/>
              <a:t>8</a:t>
            </a:fld>
            <a:endParaRPr lang="en-US" dirty="0"/>
          </a:p>
        </p:txBody>
      </p:sp>
    </p:spTree>
    <p:extLst>
      <p:ext uri="{BB962C8B-B14F-4D97-AF65-F5344CB8AC3E}">
        <p14:creationId xmlns:p14="http://schemas.microsoft.com/office/powerpoint/2010/main" val="8214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17BF7-427F-4593-95FA-EFFB16D4B77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Curse of Dimensionality </a:t>
            </a:r>
          </a:p>
        </p:txBody>
      </p:sp>
      <p:pic>
        <p:nvPicPr>
          <p:cNvPr id="6" name="Picture 5">
            <a:extLst>
              <a:ext uri="{FF2B5EF4-FFF2-40B4-BE49-F238E27FC236}">
                <a16:creationId xmlns:a16="http://schemas.microsoft.com/office/drawing/2014/main" id="{B8B0638D-FC1D-4608-82E1-EC03EE8506F2}"/>
              </a:ext>
            </a:extLst>
          </p:cNvPr>
          <p:cNvPicPr>
            <a:picLocks noChangeAspect="1"/>
          </p:cNvPicPr>
          <p:nvPr/>
        </p:nvPicPr>
        <p:blipFill>
          <a:blip r:embed="rId2"/>
          <a:stretch>
            <a:fillRect/>
          </a:stretch>
        </p:blipFill>
        <p:spPr>
          <a:xfrm>
            <a:off x="1476328" y="2809763"/>
            <a:ext cx="8763873" cy="3198813"/>
          </a:xfrm>
          <a:prstGeom prst="rect">
            <a:avLst/>
          </a:prstGeom>
        </p:spPr>
      </p:pic>
      <p:sp>
        <p:nvSpPr>
          <p:cNvPr id="4" name="Date Placeholder 3">
            <a:extLst>
              <a:ext uri="{FF2B5EF4-FFF2-40B4-BE49-F238E27FC236}">
                <a16:creationId xmlns:a16="http://schemas.microsoft.com/office/drawing/2014/main" id="{65B8A41E-89A9-47CE-B23B-1E01E0B43604}"/>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D2948097-27B5-4582-A309-6310D2B2FB06}" type="datetime1">
              <a:rPr lang="en-US" smtClean="0"/>
              <a:pPr>
                <a:spcAft>
                  <a:spcPts val="600"/>
                </a:spcAft>
              </a:pPr>
              <a:t>4/3/2021</a:t>
            </a:fld>
            <a:endParaRPr lang="en-US"/>
          </a:p>
        </p:txBody>
      </p:sp>
      <p:sp>
        <p:nvSpPr>
          <p:cNvPr id="5" name="Slide Number Placeholder 4">
            <a:extLst>
              <a:ext uri="{FF2B5EF4-FFF2-40B4-BE49-F238E27FC236}">
                <a16:creationId xmlns:a16="http://schemas.microsoft.com/office/drawing/2014/main" id="{C57AA216-6B35-44DD-A4E9-E6E6BFC93ED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02E07E8-E437-4A6D-803B-09F24E35FE40}" type="slidenum">
              <a:rPr lang="en-US" smtClean="0"/>
              <a:pPr>
                <a:spcAft>
                  <a:spcPts val="600"/>
                </a:spcAft>
              </a:pPr>
              <a:t>9</a:t>
            </a:fld>
            <a:endParaRPr lang="en-US"/>
          </a:p>
        </p:txBody>
      </p:sp>
      <p:sp>
        <p:nvSpPr>
          <p:cNvPr id="7" name="Rectangle 6">
            <a:extLst>
              <a:ext uri="{FF2B5EF4-FFF2-40B4-BE49-F238E27FC236}">
                <a16:creationId xmlns:a16="http://schemas.microsoft.com/office/drawing/2014/main" id="{17A41235-8E36-453C-9194-37C8D8BA5641}"/>
              </a:ext>
            </a:extLst>
          </p:cNvPr>
          <p:cNvSpPr/>
          <p:nvPr/>
        </p:nvSpPr>
        <p:spPr>
          <a:xfrm>
            <a:off x="437322" y="1525501"/>
            <a:ext cx="10734262" cy="923330"/>
          </a:xfrm>
          <a:prstGeom prst="rect">
            <a:avLst/>
          </a:prstGeom>
        </p:spPr>
        <p:txBody>
          <a:bodyPr wrap="square">
            <a:spAutoFit/>
          </a:bodyPr>
          <a:lstStyle/>
          <a:p>
            <a:r>
              <a:rPr lang="en-US" dirty="0">
                <a:latin typeface="Varela Round"/>
              </a:rPr>
              <a:t>Sparsity of data occurs when moving to higher dimensions. the volume of the space represented grows so quickly that the data cannot keep up and thus becomes sparse, as seen below.  The sparsity issue is a major one for anyone whose goal has some statistical significance.</a:t>
            </a:r>
            <a:endParaRPr lang="en-GB" dirty="0"/>
          </a:p>
        </p:txBody>
      </p:sp>
    </p:spTree>
    <p:extLst>
      <p:ext uri="{BB962C8B-B14F-4D97-AF65-F5344CB8AC3E}">
        <p14:creationId xmlns:p14="http://schemas.microsoft.com/office/powerpoint/2010/main" val="1686073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2_Facet">
  <a:themeElements>
    <a:clrScheme name="Custom 8">
      <a:dk1>
        <a:sysClr val="windowText" lastClr="000000"/>
      </a:dk1>
      <a:lt1>
        <a:sysClr val="window" lastClr="FFFFFF"/>
      </a:lt1>
      <a:dk2>
        <a:srgbClr val="2C3C43"/>
      </a:dk2>
      <a:lt2>
        <a:srgbClr val="EBEBEB"/>
      </a:lt2>
      <a:accent1>
        <a:srgbClr val="31A36E"/>
      </a:accent1>
      <a:accent2>
        <a:srgbClr val="E3C322"/>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
    <a:dk1>
      <a:sysClr val="windowText" lastClr="000000"/>
    </a:dk1>
    <a:lt1>
      <a:sysClr val="window" lastClr="FFFFFF"/>
    </a:lt1>
    <a:dk2>
      <a:srgbClr val="2C3C43"/>
    </a:dk2>
    <a:lt2>
      <a:srgbClr val="EBEBEB"/>
    </a:lt2>
    <a:accent1>
      <a:srgbClr val="31A36E"/>
    </a:accent1>
    <a:accent2>
      <a:srgbClr val="E3C322"/>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xml><?xml version="1.0" encoding="utf-8"?>
<a:themeOverride xmlns:a="http://schemas.openxmlformats.org/drawingml/2006/main">
  <a:clrScheme name="Custom 8">
    <a:dk1>
      <a:sysClr val="windowText" lastClr="000000"/>
    </a:dk1>
    <a:lt1>
      <a:sysClr val="window" lastClr="FFFFFF"/>
    </a:lt1>
    <a:dk2>
      <a:srgbClr val="2C3C43"/>
    </a:dk2>
    <a:lt2>
      <a:srgbClr val="EBEBEB"/>
    </a:lt2>
    <a:accent1>
      <a:srgbClr val="31A36E"/>
    </a:accent1>
    <a:accent2>
      <a:srgbClr val="E3C322"/>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3.xml><?xml version="1.0" encoding="utf-8"?>
<a:themeOverride xmlns:a="http://schemas.openxmlformats.org/drawingml/2006/main">
  <a:clrScheme name="Custom 8">
    <a:dk1>
      <a:sysClr val="windowText" lastClr="000000"/>
    </a:dk1>
    <a:lt1>
      <a:sysClr val="window" lastClr="FFFFFF"/>
    </a:lt1>
    <a:dk2>
      <a:srgbClr val="2C3C43"/>
    </a:dk2>
    <a:lt2>
      <a:srgbClr val="EBEBEB"/>
    </a:lt2>
    <a:accent1>
      <a:srgbClr val="31A36E"/>
    </a:accent1>
    <a:accent2>
      <a:srgbClr val="E3C322"/>
    </a:accent2>
    <a:accent3>
      <a:srgbClr val="E6B91E"/>
    </a:accent3>
    <a:accent4>
      <a:srgbClr val="E76618"/>
    </a:accent4>
    <a:accent5>
      <a:srgbClr val="C42F1A"/>
    </a:accent5>
    <a:accent6>
      <a:srgbClr val="918655"/>
    </a:accent6>
    <a:hlink>
      <a:srgbClr val="99CA3C"/>
    </a:hlink>
    <a:folHlink>
      <a:srgbClr val="B9D18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8D44914AB11849AF3905A4D74A0C27" ma:contentTypeVersion="12" ma:contentTypeDescription="Create a new document." ma:contentTypeScope="" ma:versionID="a24f61ebf6193b7bc1c39ea5e7956aa5">
  <xsd:schema xmlns:xsd="http://www.w3.org/2001/XMLSchema" xmlns:xs="http://www.w3.org/2001/XMLSchema" xmlns:p="http://schemas.microsoft.com/office/2006/metadata/properties" xmlns:ns3="58a77b1b-f442-4d7e-a0a3-548d127eec03" xmlns:ns4="90822947-a092-40a5-a993-ad512632eb26" targetNamespace="http://schemas.microsoft.com/office/2006/metadata/properties" ma:root="true" ma:fieldsID="a3567b89287511525b77c30b604388a1" ns3:_="" ns4:_="">
    <xsd:import namespace="58a77b1b-f442-4d7e-a0a3-548d127eec03"/>
    <xsd:import namespace="90822947-a092-40a5-a993-ad512632eb2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a77b1b-f442-4d7e-a0a3-548d127eec0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22947-a092-40a5-a993-ad512632eb2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4B2511-7651-4E2A-ABA4-AE3E61C401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a77b1b-f442-4d7e-a0a3-548d127eec03"/>
    <ds:schemaRef ds:uri="90822947-a092-40a5-a993-ad512632eb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814DAE-C67E-40D6-B243-F8B2DDC844DD}">
  <ds:schemaRefs>
    <ds:schemaRef ds:uri="http://schemas.microsoft.com/sharepoint/v3/contenttype/forms"/>
  </ds:schemaRefs>
</ds:datastoreItem>
</file>

<file path=customXml/itemProps3.xml><?xml version="1.0" encoding="utf-8"?>
<ds:datastoreItem xmlns:ds="http://schemas.openxmlformats.org/officeDocument/2006/customXml" ds:itemID="{E5990EE5-3561-4D7D-B77C-8576BD20216F}">
  <ds:schemaRefs>
    <ds:schemaRef ds:uri="http://schemas.microsoft.com/office/2006/metadata/properties"/>
    <ds:schemaRef ds:uri="http://purl.org/dc/terms/"/>
    <ds:schemaRef ds:uri="http://schemas.microsoft.com/office/2006/documentManagement/types"/>
    <ds:schemaRef ds:uri="90822947-a092-40a5-a993-ad512632eb26"/>
    <ds:schemaRef ds:uri="58a77b1b-f442-4d7e-a0a3-548d127eec03"/>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1138</TotalTime>
  <Words>1508</Words>
  <Application>Microsoft Office PowerPoint</Application>
  <PresentationFormat>Widescreen</PresentationFormat>
  <Paragraphs>251</Paragraphs>
  <Slides>46</Slides>
  <Notes>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46</vt:i4>
      </vt:variant>
    </vt:vector>
  </HeadingPairs>
  <TitlesOfParts>
    <vt:vector size="55" baseType="lpstr">
      <vt:lpstr>Arial</vt:lpstr>
      <vt:lpstr>Calibri</vt:lpstr>
      <vt:lpstr>Calibri Light</vt:lpstr>
      <vt:lpstr>Candara Light</vt:lpstr>
      <vt:lpstr>Trebuchet MS</vt:lpstr>
      <vt:lpstr>Varela Round</vt:lpstr>
      <vt:lpstr>Wingdings 3</vt:lpstr>
      <vt:lpstr>2_Facet</vt:lpstr>
      <vt:lpstr>Office Theme</vt:lpstr>
      <vt:lpstr>PowerPoint Presentation</vt:lpstr>
      <vt:lpstr>What we have covered so far ?</vt:lpstr>
      <vt:lpstr>What is Feature Selection ? </vt:lpstr>
      <vt:lpstr>Why Feature Selection ?</vt:lpstr>
      <vt:lpstr>Examples </vt:lpstr>
      <vt:lpstr>Feature Selection : Core Objective </vt:lpstr>
      <vt:lpstr>What  we achieve from feature Selection ?</vt:lpstr>
      <vt:lpstr>Curse of Dimensionality</vt:lpstr>
      <vt:lpstr>Curse of Dimensionality </vt:lpstr>
      <vt:lpstr>Generalization </vt:lpstr>
      <vt:lpstr>Overfitting</vt:lpstr>
      <vt:lpstr>Overfitting  vs Generalization</vt:lpstr>
      <vt:lpstr>Overfitting </vt:lpstr>
      <vt:lpstr>Feature Selection Methods </vt:lpstr>
      <vt:lpstr>Feature Selection Methods </vt:lpstr>
      <vt:lpstr>Filter Methods </vt:lpstr>
      <vt:lpstr>Filter Methods </vt:lpstr>
      <vt:lpstr>Filter Methods </vt:lpstr>
      <vt:lpstr>Pearson’s Correlation </vt:lpstr>
      <vt:lpstr>Pearson Correlation Coefficient</vt:lpstr>
      <vt:lpstr>Pearson Correlation Coefficient – Example </vt:lpstr>
      <vt:lpstr>Pearson Correlation Coefficient – Example </vt:lpstr>
      <vt:lpstr>Pearson Correlation Coefficient – Example </vt:lpstr>
      <vt:lpstr>Pearson Correlation Coefficient – Example </vt:lpstr>
      <vt:lpstr>Pearson Correlation Coefficient – Example </vt:lpstr>
      <vt:lpstr>Pearson Correlation Coefficient – Example </vt:lpstr>
      <vt:lpstr>Pearson Correlation Coefficient – Example </vt:lpstr>
      <vt:lpstr>COVARIANCE </vt:lpstr>
      <vt:lpstr>COVARIANCE </vt:lpstr>
      <vt:lpstr>COVARIANCE</vt:lpstr>
      <vt:lpstr>COVARAINCE</vt:lpstr>
      <vt:lpstr>COVARIANCE</vt:lpstr>
      <vt:lpstr>COVARAINCE</vt:lpstr>
      <vt:lpstr>Chi –Square  Statistic ( Nominal vs Nominal)</vt:lpstr>
      <vt:lpstr>Example</vt:lpstr>
      <vt:lpstr>Chi Square – Example </vt:lpstr>
      <vt:lpstr>Chi Square Example </vt:lpstr>
      <vt:lpstr>Question : Are Gender and Preferred_reading co-related ?</vt:lpstr>
      <vt:lpstr>PowerPoint Presentation</vt:lpstr>
      <vt:lpstr>Definitions </vt:lpstr>
      <vt:lpstr>p- value</vt:lpstr>
      <vt:lpstr>Chi Square Distribution Table </vt:lpstr>
      <vt:lpstr>Hands On :https://archive.ics.uci.edu/ml/datasets/Bank+Marketing#</vt:lpstr>
      <vt:lpstr>Dataset : Bank Marketing Dataset </vt:lpstr>
      <vt:lpstr>Financial Marketing Dataset</vt:lpstr>
      <vt:lpstr>Hands-On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Usman Ali / Ph.D Scholar @ City Campus</dc:creator>
  <cp:lastModifiedBy>Ahmed, Hassan</cp:lastModifiedBy>
  <cp:revision>28</cp:revision>
  <dcterms:created xsi:type="dcterms:W3CDTF">2019-11-22T17:06:19Z</dcterms:created>
  <dcterms:modified xsi:type="dcterms:W3CDTF">2021-04-03T13:08:55Z</dcterms:modified>
</cp:coreProperties>
</file>