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  <p:sldMasterId id="2147483677" r:id="rId3"/>
    <p:sldMasterId id="2147483679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7315200" cy="96012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ndara" panose="020E0502030303020204" pitchFamily="34" charset="0"/>
      <p:regular r:id="rId47"/>
      <p:bold r:id="rId48"/>
      <p:italic r:id="rId49"/>
      <p:boldItalic r:id="rId50"/>
    </p:embeddedFont>
    <p:embeddedFont>
      <p:font typeface="Trebuchet MS" panose="020B0603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UEH86pxaXdeyhciBBtag//KHI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758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966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491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5191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152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944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537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7708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675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287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642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09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270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878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3975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7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557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262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964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493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8637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134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49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92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9637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513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775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281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168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391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905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67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11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1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94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02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47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18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9"/>
          <p:cNvPicPr preferRelativeResize="0"/>
          <p:nvPr/>
        </p:nvPicPr>
        <p:blipFill rotWithShape="1">
          <a:blip r:embed="rId2">
            <a:alphaModFix/>
          </a:blip>
          <a:srcRect l="19348" t="14631" r="20870" b="7408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41"/>
          <p:cNvPicPr preferRelativeResize="0"/>
          <p:nvPr/>
        </p:nvPicPr>
        <p:blipFill rotWithShape="1">
          <a:blip r:embed="rId2">
            <a:alphaModFix/>
          </a:blip>
          <a:srcRect l="19348" t="14631" r="20870" b="7408"/>
          <a:stretch/>
        </p:blipFill>
        <p:spPr>
          <a:xfrm>
            <a:off x="677334" y="5794974"/>
            <a:ext cx="1330545" cy="95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5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0" name="Google Shape;110;p5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Google Shape;111;p5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" name="Google Shape;112;p5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13" name="Google Shape;113;p5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4" name="Google Shape;114;p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116" name="Google Shape;116;p5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117" name="Google Shape;117;p5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18" name="Google Shape;118;p5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5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5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5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5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5" name="Google Shape;135;p5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5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5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3" name="Google Shape;143;p5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5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6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160" name="Google Shape;160;p6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2"/>
          <p:cNvSpPr txBox="1"/>
          <p:nvPr/>
        </p:nvSpPr>
        <p:spPr>
          <a:xfrm>
            <a:off x="5290457" y="6356350"/>
            <a:ext cx="17373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Technology Institute</a:t>
            </a:r>
            <a:endParaRPr/>
          </a:p>
        </p:txBody>
      </p:sp>
      <p:pic>
        <p:nvPicPr>
          <p:cNvPr id="28" name="Google Shape;28;p42"/>
          <p:cNvPicPr preferRelativeResize="0"/>
          <p:nvPr/>
        </p:nvPicPr>
        <p:blipFill rotWithShape="1">
          <a:blip r:embed="rId2">
            <a:alphaModFix/>
          </a:blip>
          <a:srcRect l="19348" t="14631" r="20870" b="7408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2"/>
          <p:cNvSpPr txBox="1"/>
          <p:nvPr/>
        </p:nvSpPr>
        <p:spPr>
          <a:xfrm>
            <a:off x="5021609" y="136525"/>
            <a:ext cx="214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Certification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6" name="Google Shape;166;p6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67" name="Google Shape;167;p6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6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9" name="Google Shape;179;p6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6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6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6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4" name="Google Shape;184;p6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74D5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6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6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6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4" name="Google Shape;194;p6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6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6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6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6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9" name="Google Shape;199;p6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6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3" name="Google Shape;203;p6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6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6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6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0" name="Google Shape;210;p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6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6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6" name="Google Shape;216;p7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4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7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1" name="Google Shape;261;p7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7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3" name="Google Shape;263;p7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64" name="Google Shape;264;p7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65" name="Google Shape;265;p7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267" name="Google Shape;267;p7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268" name="Google Shape;268;p7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69" name="Google Shape;269;p7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7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7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7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7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7"/>
          <p:cNvSpPr txBox="1"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7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79" name="Google Shape;279;p7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7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7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p72"/>
          <p:cNvPicPr preferRelativeResize="0"/>
          <p:nvPr/>
        </p:nvPicPr>
        <p:blipFill rotWithShape="1">
          <a:blip r:embed="rId2">
            <a:alphaModFix/>
          </a:blip>
          <a:srcRect l="19348" t="14631" r="20870" b="7408"/>
          <a:stretch/>
        </p:blipFill>
        <p:spPr>
          <a:xfrm>
            <a:off x="677334" y="5794974"/>
            <a:ext cx="1330545" cy="95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7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2" name="Google Shape;292;p7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3" name="Google Shape;293;p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7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7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7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99" name="Google Shape;299;p7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00" name="Google Shape;300;p7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7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02" name="Google Shape;302;p7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7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7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7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7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7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77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17" name="Google Shape;317;p77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318" name="Google Shape;318;p7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7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7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8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78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4" name="Google Shape;324;p78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25" name="Google Shape;325;p7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7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7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9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79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7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7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7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80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80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8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8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8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42" name="Google Shape;342;p8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74D5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1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8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8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8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8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2" name="Google Shape;352;p8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8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8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8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57" name="Google Shape;357;p8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3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8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61" name="Google Shape;361;p8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8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8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8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84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68" name="Google Shape;368;p8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8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8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5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8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74" name="Google Shape;374;p8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8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8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Google Shape;86;p4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4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4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89" name="Google Shape;89;p4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90" name="Google Shape;90;p4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92" name="Google Shape;92;p4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93" name="Google Shape;93;p4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94" name="Google Shape;94;p4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4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4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1" name="Google Shape;221;p4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4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4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24" name="Google Shape;224;p4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25" name="Google Shape;225;p4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227" name="Google Shape;227;p4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228" name="Google Shape;228;p4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29" name="Google Shape;229;p4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3" name="Google Shape;233;p4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4" name="Google Shape;234;p4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5" name="Google Shape;235;p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4" name="Google Shape;244;p4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4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6" name="Google Shape;246;p4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47" name="Google Shape;247;p4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48" name="Google Shape;248;p4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250" name="Google Shape;250;p4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251" name="Google Shape;251;p4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52" name="Google Shape;252;p4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4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scistatistics.com/tests/criticalvalues/default.asp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ear-discriminant-analysis-in-python-76b8b17817c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"/>
          <p:cNvSpPr txBox="1">
            <a:spLocks noGrp="1"/>
          </p:cNvSpPr>
          <p:nvPr>
            <p:ph type="subTitle" idx="1"/>
          </p:nvPr>
        </p:nvSpPr>
        <p:spPr>
          <a:xfrm>
            <a:off x="1524000" y="4423804"/>
            <a:ext cx="9144000" cy="57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C322"/>
              </a:buClr>
              <a:buSzPts val="2800"/>
              <a:buNone/>
            </a:pPr>
            <a:r>
              <a:rPr lang="en-US" sz="2800" b="1" i="1">
                <a:solidFill>
                  <a:srgbClr val="E3C322"/>
                </a:solidFill>
                <a:latin typeface="Candara"/>
                <a:ea typeface="Candara"/>
                <a:cs typeface="Candara"/>
                <a:sym typeface="Candara"/>
              </a:rPr>
              <a:t>Act Locally, Impact Globally</a:t>
            </a:r>
            <a:endParaRPr/>
          </a:p>
        </p:txBody>
      </p:sp>
      <p:pic>
        <p:nvPicPr>
          <p:cNvPr id="383" name="Google Shape;383;p1"/>
          <p:cNvPicPr preferRelativeResize="0"/>
          <p:nvPr/>
        </p:nvPicPr>
        <p:blipFill rotWithShape="1">
          <a:blip r:embed="rId3">
            <a:alphaModFix/>
          </a:blip>
          <a:srcRect l="19348" t="14631" r="20870" b="7408"/>
          <a:stretch/>
        </p:blipFill>
        <p:spPr>
          <a:xfrm>
            <a:off x="4502100" y="2029791"/>
            <a:ext cx="3187800" cy="22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33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0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/>
          </a:p>
        </p:txBody>
      </p:sp>
      <p:pic>
        <p:nvPicPr>
          <p:cNvPr id="469" name="Google Shape;4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5232" y="1970866"/>
            <a:ext cx="5861846" cy="2916268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0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1" name="Google Shape;471;p10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10</a:t>
            </a:fld>
            <a:endParaRPr>
              <a:solidFill>
                <a:srgbClr val="898989"/>
              </a:solidFill>
            </a:endParaRPr>
          </a:p>
        </p:txBody>
      </p:sp>
      <p:pic>
        <p:nvPicPr>
          <p:cNvPr id="472" name="Google Shape;47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2893" y="963506"/>
            <a:ext cx="4117373" cy="493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1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58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480" name="Google Shape;480;p11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1" name="Google Shape;481;p11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11</a:t>
            </a:fld>
            <a:endParaRPr>
              <a:solidFill>
                <a:srgbClr val="898989"/>
              </a:solidFill>
            </a:endParaRPr>
          </a:p>
        </p:txBody>
      </p:sp>
      <p:pic>
        <p:nvPicPr>
          <p:cNvPr id="482" name="Google Shape;4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188" y="2546226"/>
            <a:ext cx="4755774" cy="151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4997" y="1058756"/>
            <a:ext cx="4117373" cy="493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ANOVA – Example </a:t>
            </a:r>
            <a:endParaRPr/>
          </a:p>
        </p:txBody>
      </p:sp>
      <p:pic>
        <p:nvPicPr>
          <p:cNvPr id="489" name="Google Shape;489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7598268" cy="417345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9/30/2020</a:t>
            </a:r>
            <a:endParaRPr/>
          </a:p>
        </p:txBody>
      </p:sp>
      <p:sp>
        <p:nvSpPr>
          <p:cNvPr id="491" name="Google Shape;49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F-Statistic </a:t>
            </a:r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9/30/2020</a:t>
            </a:r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body" idx="1"/>
          </p:nvPr>
        </p:nvSpPr>
        <p:spPr>
          <a:xfrm>
            <a:off x="838200" y="15811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</a:t>
            </a:r>
            <a:r>
              <a:rPr lang="en-US" dirty="0" smtClean="0"/>
              <a:t>ANOVA </a:t>
            </a:r>
            <a:r>
              <a:rPr lang="en-US" dirty="0"/>
              <a:t>we use F-Statistic to test the hypothesis which is given by: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SSB= Between Groups Sum of Squares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SSW= Within Groups Sum of Squares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500" name="Google Shape;5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975" y="2114550"/>
            <a:ext cx="43910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6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4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Within Group Sum of Squares</a:t>
            </a:r>
            <a:endParaRPr/>
          </a:p>
        </p:txBody>
      </p:sp>
      <p:sp>
        <p:nvSpPr>
          <p:cNvPr id="508" name="Google Shape;508;p14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1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14</a:t>
            </a:fld>
            <a:endParaRPr>
              <a:solidFill>
                <a:srgbClr val="898989"/>
              </a:solidFill>
            </a:endParaRPr>
          </a:p>
        </p:txBody>
      </p:sp>
      <p:pic>
        <p:nvPicPr>
          <p:cNvPr id="510" name="Google Shape;51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243" y="273547"/>
            <a:ext cx="4374754" cy="170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1243" y="2170789"/>
            <a:ext cx="7688090" cy="344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4C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5"/>
          <p:cNvSpPr>
            <a:spLocks noGrp="1"/>
          </p:cNvSpPr>
          <p:nvPr>
            <p:ph type="title"/>
          </p:nvPr>
        </p:nvSpPr>
        <p:spPr>
          <a:xfrm>
            <a:off x="640080" y="2074363"/>
            <a:ext cx="3070786" cy="3021420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Between Group Sum of Squares(SSB)</a:t>
            </a:r>
            <a:endParaRPr/>
          </a:p>
        </p:txBody>
      </p:sp>
      <p:sp>
        <p:nvSpPr>
          <p:cNvPr id="519" name="Google Shape;519;p15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15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15</a:t>
            </a:fld>
            <a:endParaRPr>
              <a:solidFill>
                <a:srgbClr val="898989"/>
              </a:solidFill>
            </a:endParaRPr>
          </a:p>
        </p:txBody>
      </p:sp>
      <p:pic>
        <p:nvPicPr>
          <p:cNvPr id="521" name="Google Shape;5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7634" y="2256775"/>
            <a:ext cx="7789166" cy="27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6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4E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6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SSB</a:t>
            </a:r>
            <a:endParaRPr/>
          </a:p>
        </p:txBody>
      </p:sp>
      <p:pic>
        <p:nvPicPr>
          <p:cNvPr id="529" name="Google Shape;5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0442" y="1701116"/>
            <a:ext cx="8343550" cy="348343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16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1" name="Google Shape;531;p16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16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Total Sum of Squares</a:t>
            </a:r>
            <a:endParaRPr/>
          </a:p>
        </p:txBody>
      </p:sp>
      <p:sp>
        <p:nvSpPr>
          <p:cNvPr id="537" name="Google Shape;5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9/30/2020</a:t>
            </a:r>
            <a:endParaRPr/>
          </a:p>
        </p:txBody>
      </p:sp>
      <p:sp>
        <p:nvSpPr>
          <p:cNvPr id="538" name="Google Shape;53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539" name="Google Shape;539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96365" y="1847850"/>
            <a:ext cx="177643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4654" y="1847850"/>
            <a:ext cx="177024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1847850"/>
            <a:ext cx="5410200" cy="2293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730" y="4341613"/>
            <a:ext cx="4530617" cy="386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36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8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Degrees of Freedom</a:t>
            </a:r>
            <a:endParaRPr/>
          </a:p>
        </p:txBody>
      </p:sp>
      <p:pic>
        <p:nvPicPr>
          <p:cNvPr id="550" name="Google Shape;5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125" y="1676877"/>
            <a:ext cx="7188199" cy="350424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18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18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1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34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19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F-Value</a:t>
            </a:r>
            <a:endParaRPr/>
          </a:p>
        </p:txBody>
      </p:sp>
      <p:pic>
        <p:nvPicPr>
          <p:cNvPr id="560" name="Google Shape;56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6527" y="961812"/>
            <a:ext cx="7172344" cy="4930987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19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9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19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9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31A36E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900" b="0" i="0" u="none" strike="noStrike" cap="none">
              <a:solidFill>
                <a:srgbClr val="31A3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9" name="Google Shape;389;p2"/>
          <p:cNvSpPr txBox="1"/>
          <p:nvPr/>
        </p:nvSpPr>
        <p:spPr>
          <a:xfrm>
            <a:off x="974034" y="2179442"/>
            <a:ext cx="10243931" cy="6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5: Feature Selection -II</a:t>
            </a:r>
            <a:endParaRPr sz="30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90" name="Google Shape;390;p2"/>
          <p:cNvCxnSpPr/>
          <p:nvPr/>
        </p:nvCxnSpPr>
        <p:spPr>
          <a:xfrm>
            <a:off x="1021976" y="2810435"/>
            <a:ext cx="10255624" cy="0"/>
          </a:xfrm>
          <a:prstGeom prst="straightConnector1">
            <a:avLst/>
          </a:prstGeom>
          <a:noFill/>
          <a:ln w="127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" name="Google Shape;391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9/30/2020</a:t>
            </a:r>
            <a:endParaRPr sz="9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0"/>
          <p:cNvSpPr/>
          <p:nvPr/>
        </p:nvSpPr>
        <p:spPr>
          <a:xfrm>
            <a:off x="0" y="27159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0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B2E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0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 u="sng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 Table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0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20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20</a:t>
            </a:fld>
            <a:endParaRPr>
              <a:solidFill>
                <a:srgbClr val="898989"/>
              </a:solidFill>
            </a:endParaRPr>
          </a:p>
        </p:txBody>
      </p:sp>
      <p:pic>
        <p:nvPicPr>
          <p:cNvPr id="572" name="Google Shape;57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0267" y="1710308"/>
            <a:ext cx="83439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0267" y="2811963"/>
            <a:ext cx="58293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1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37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Decide</a:t>
            </a:r>
            <a:endParaRPr/>
          </a:p>
        </p:txBody>
      </p:sp>
      <p:pic>
        <p:nvPicPr>
          <p:cNvPr id="581" name="Google Shape;5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3197" y="1543923"/>
            <a:ext cx="4647455" cy="4930987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21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21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21</a:t>
            </a:fld>
            <a:endParaRPr>
              <a:solidFill>
                <a:srgbClr val="898989"/>
              </a:solidFill>
            </a:endParaRPr>
          </a:p>
        </p:txBody>
      </p:sp>
      <p:pic>
        <p:nvPicPr>
          <p:cNvPr id="584" name="Google Shape;58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7669" y="267573"/>
            <a:ext cx="68484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8249" y="2642089"/>
            <a:ext cx="3553600" cy="112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Dimension Reduction using LDA</a:t>
            </a:r>
            <a:endParaRPr/>
          </a:p>
        </p:txBody>
      </p:sp>
      <p:sp>
        <p:nvSpPr>
          <p:cNvPr id="591" name="Google Shape;59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https://towardsdatascience.com/linear-discriminant-analysis-in-python-76b8b17817c2</a:t>
            </a:r>
            <a:endParaRPr dirty="0"/>
          </a:p>
        </p:txBody>
      </p:sp>
      <p:sp>
        <p:nvSpPr>
          <p:cNvPr id="592" name="Google Shape;59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9/30/2020</a:t>
            </a:r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3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</a:rPr>
              <a:t>Feature Selection Methods 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9" name="Google Shape;59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9230" y="896014"/>
            <a:ext cx="8145974" cy="5083728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3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1" name="Google Shape;601;p23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23</a:t>
            </a:fld>
            <a:endParaRPr>
              <a:solidFill>
                <a:srgbClr val="898989"/>
              </a:solidFill>
            </a:endParaRPr>
          </a:p>
        </p:txBody>
      </p:sp>
      <p:sp>
        <p:nvSpPr>
          <p:cNvPr id="602" name="Google Shape;602;p23"/>
          <p:cNvSpPr txBox="1"/>
          <p:nvPr/>
        </p:nvSpPr>
        <p:spPr>
          <a:xfrm>
            <a:off x="6445188" y="3429000"/>
            <a:ext cx="2130641" cy="1267287"/>
          </a:xfrm>
          <a:prstGeom prst="rect">
            <a:avLst/>
          </a:prstGeom>
          <a:noFill/>
          <a:ln w="76200" cap="flat" cmpd="sng">
            <a:solidFill>
              <a:srgbClr val="31A3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Wrapper Methods</a:t>
            </a:r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99599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wrapper methods, we try to use a subset of features and train an ML  model using them.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Based on the inference that we draw from the previous model,  we decide to add or remove features from the subset.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problem is essentially reduced to a search problem.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methods are usually computationally very expensive</a:t>
            </a:r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9/30/2020</a:t>
            </a:r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5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Wrapper Methods</a:t>
            </a:r>
            <a:endParaRPr/>
          </a:p>
        </p:txBody>
      </p:sp>
      <p:pic>
        <p:nvPicPr>
          <p:cNvPr id="618" name="Google Shape;6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9582" y="2021881"/>
            <a:ext cx="8040679" cy="2814237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5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25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25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Wrapper Methods </a:t>
            </a:r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common examples of wrapper methods are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Forward feature selection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Backward feature elimination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Recursive feature elimination, etc.</a:t>
            </a:r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9/30/2020</a:t>
            </a:r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Forward Feature Selection</a:t>
            </a:r>
            <a:endParaRPr/>
          </a:p>
        </p:txBody>
      </p:sp>
      <p:sp>
        <p:nvSpPr>
          <p:cNvPr id="634" name="Google Shape;63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Forward Selection: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Forward selection is an iterative method in which we start with having no feature in the model.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each iteration, we keep adding the feature which best improves our model till an addition of a new variable does not improve the performance of the model.</a:t>
            </a:r>
            <a:endParaRPr/>
          </a:p>
        </p:txBody>
      </p:sp>
      <p:sp>
        <p:nvSpPr>
          <p:cNvPr id="635" name="Google Shape;63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9/30/2020</a:t>
            </a:r>
            <a:endParaRPr/>
          </a:p>
        </p:txBody>
      </p:sp>
      <p:sp>
        <p:nvSpPr>
          <p:cNvPr id="636" name="Google Shape;63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63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8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Sequential Forward Selection</a:t>
            </a:r>
            <a:endParaRPr/>
          </a:p>
        </p:txBody>
      </p:sp>
      <p:pic>
        <p:nvPicPr>
          <p:cNvPr id="644" name="Google Shape;64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1288817"/>
            <a:ext cx="7188199" cy="4276977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28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6" name="Google Shape;646;p28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28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Sequential Backward elimination</a:t>
            </a:r>
            <a:endParaRPr/>
          </a:p>
        </p:txBody>
      </p:sp>
      <p:sp>
        <p:nvSpPr>
          <p:cNvPr id="652" name="Google Shape;65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Backward Elimination: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In backward elimination, we start with all the features and remove the least significant feature at each iteration which improves the performance of the model.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We repeat this until no improvement is observed on removal of features.</a:t>
            </a:r>
            <a:endParaRPr/>
          </a:p>
        </p:txBody>
      </p:sp>
      <p:sp>
        <p:nvSpPr>
          <p:cNvPr id="653" name="Google Shape;65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9/30/2020</a:t>
            </a:r>
            <a:endParaRPr/>
          </a:p>
        </p:txBody>
      </p:sp>
      <p:sp>
        <p:nvSpPr>
          <p:cNvPr id="654" name="Google Shape;65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</a:rPr>
              <a:t>Feature Selection Methods 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9230" y="887136"/>
            <a:ext cx="8145974" cy="508372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1" name="Google Shape;401;p3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3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60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0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Sequential Backward Elimination</a:t>
            </a:r>
            <a:endParaRPr/>
          </a:p>
        </p:txBody>
      </p:sp>
      <p:pic>
        <p:nvPicPr>
          <p:cNvPr id="662" name="Google Shape;66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0144" y="963506"/>
            <a:ext cx="7094944" cy="4930987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0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4" name="Google Shape;664;p30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30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Recursive Feature Elimination</a:t>
            </a:r>
            <a:endParaRPr/>
          </a:p>
        </p:txBody>
      </p:sp>
      <p:sp>
        <p:nvSpPr>
          <p:cNvPr id="670" name="Google Shape;670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Recursive Feature elimination:</a:t>
            </a:r>
            <a:r>
              <a:rPr lang="en-US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need to specify the ML Algorithms as well as number of features to retain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RFE starts with all the features and builds a model and assigns ranks to all features based on model’s performance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RFE eliminates the lest important feature and rebuilds the model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process continues till desired number of features  have been removed.</a:t>
            </a:r>
            <a:endParaRPr/>
          </a:p>
        </p:txBody>
      </p:sp>
      <p:sp>
        <p:nvSpPr>
          <p:cNvPr id="671" name="Google Shape;6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9/30/2020</a:t>
            </a:r>
            <a:endParaRPr/>
          </a:p>
        </p:txBody>
      </p:sp>
      <p:sp>
        <p:nvSpPr>
          <p:cNvPr id="672" name="Google Shape;67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2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2"/>
          <p:cNvSpPr>
            <a:spLocks noGrp="1"/>
          </p:cNvSpPr>
          <p:nvPr>
            <p:ph type="title"/>
          </p:nvPr>
        </p:nvSpPr>
        <p:spPr>
          <a:xfrm>
            <a:off x="445478" y="1998163"/>
            <a:ext cx="2846070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Recursive Feature Elimination </a:t>
            </a:r>
            <a:endParaRPr/>
          </a:p>
        </p:txBody>
      </p:sp>
      <p:pic>
        <p:nvPicPr>
          <p:cNvPr id="680" name="Google Shape;68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2433" y="940485"/>
            <a:ext cx="8354089" cy="5367502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32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2" name="Google Shape;682;p32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32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3"/>
          <p:cNvSpPr/>
          <p:nvPr/>
        </p:nvSpPr>
        <p:spPr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3"/>
          <p:cNvSpPr txBox="1"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Methods </a:t>
            </a:r>
            <a:endParaRPr/>
          </a:p>
        </p:txBody>
      </p:sp>
      <p:sp>
        <p:nvSpPr>
          <p:cNvPr id="689" name="Google Shape;689;p33"/>
          <p:cNvSpPr txBox="1">
            <a:spLocks noGrp="1"/>
          </p:cNvSpPr>
          <p:nvPr>
            <p:ph type="dt" idx="10"/>
          </p:nvPr>
        </p:nvSpPr>
        <p:spPr>
          <a:xfrm>
            <a:off x="742951" y="5853864"/>
            <a:ext cx="34766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</a:rPr>
              <a:t>9/30/2020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690" name="Google Shape;690;p33"/>
          <p:cNvSpPr txBox="1">
            <a:spLocks noGrp="1"/>
          </p:cNvSpPr>
          <p:nvPr>
            <p:ph type="sldNum" idx="12"/>
          </p:nvPr>
        </p:nvSpPr>
        <p:spPr>
          <a:xfrm>
            <a:off x="10926317" y="642302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691" name="Google Shape;69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910" y="2375223"/>
            <a:ext cx="7072201" cy="233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4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4"/>
          <p:cNvSpPr txBox="1"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Embedded Methods </a:t>
            </a:r>
            <a:endParaRPr/>
          </a:p>
        </p:txBody>
      </p:sp>
      <p:cxnSp>
        <p:nvCxnSpPr>
          <p:cNvPr id="698" name="Google Shape;698;p34"/>
          <p:cNvCxnSpPr/>
          <p:nvPr/>
        </p:nvCxnSpPr>
        <p:spPr>
          <a:xfrm rot="10800000">
            <a:off x="762000" y="2971800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FFFFFF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" name="Google Shape;69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" name="Google Shape;70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34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701" name="Google Shape;701;p34"/>
          <p:cNvGrpSpPr/>
          <p:nvPr/>
        </p:nvGrpSpPr>
        <p:grpSpPr>
          <a:xfrm>
            <a:off x="6028840" y="679781"/>
            <a:ext cx="4771407" cy="5498438"/>
            <a:chOff x="748815" y="36843"/>
            <a:chExt cx="4771407" cy="5498438"/>
          </a:xfrm>
        </p:grpSpPr>
        <p:sp>
          <p:nvSpPr>
            <p:cNvPr id="702" name="Google Shape;702;p34"/>
            <p:cNvSpPr/>
            <p:nvPr/>
          </p:nvSpPr>
          <p:spPr>
            <a:xfrm>
              <a:off x="1176597" y="36843"/>
              <a:ext cx="1338187" cy="1338187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1461784" y="322031"/>
              <a:ext cx="767812" cy="7678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48815" y="1791843"/>
              <a:ext cx="21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 txBox="1"/>
            <p:nvPr/>
          </p:nvSpPr>
          <p:spPr>
            <a:xfrm>
              <a:off x="748815" y="1791843"/>
              <a:ext cx="21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EMBEDDED METHODS COMBINE THE QUALITIES OF FILTER AND WRAPPER METHODS.</a:t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3754253" y="36843"/>
              <a:ext cx="1338187" cy="1338187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4039440" y="322031"/>
              <a:ext cx="767812" cy="7678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3326472" y="1791843"/>
              <a:ext cx="21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 txBox="1"/>
            <p:nvPr/>
          </p:nvSpPr>
          <p:spPr>
            <a:xfrm>
              <a:off x="3326472" y="1791843"/>
              <a:ext cx="21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IT’S IMPLEMENTED BY ALGORITHMS THAT HAVE THEIR OWN BUILT-IN FEATURE SELECTION METHODS.</a:t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465425" y="3060281"/>
              <a:ext cx="1338187" cy="1338187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0612" y="3345468"/>
              <a:ext cx="767812" cy="7678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037644" y="4815281"/>
              <a:ext cx="21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 txBox="1"/>
            <p:nvPr/>
          </p:nvSpPr>
          <p:spPr>
            <a:xfrm>
              <a:off x="2037644" y="4815281"/>
              <a:ext cx="21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EXAMPLES ARE LASSO AND RIDGE REGRESSION AND RANDOM FOREST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4C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35"/>
          <p:cNvSpPr>
            <a:spLocks noGrp="1"/>
          </p:cNvSpPr>
          <p:nvPr>
            <p:ph type="title"/>
          </p:nvPr>
        </p:nvSpPr>
        <p:spPr>
          <a:xfrm>
            <a:off x="351586" y="2074362"/>
            <a:ext cx="3094999" cy="31146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Filter Methods </a:t>
            </a:r>
            <a:b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vs </a:t>
            </a:r>
            <a:b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Wrapper Methods </a:t>
            </a:r>
            <a:endParaRPr/>
          </a:p>
        </p:txBody>
      </p:sp>
      <p:sp>
        <p:nvSpPr>
          <p:cNvPr id="721" name="Google Shape;721;p35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2" name="Google Shape;722;p35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35</a:t>
            </a:fld>
            <a:endParaRPr>
              <a:solidFill>
                <a:srgbClr val="898989"/>
              </a:solidFill>
            </a:endParaRPr>
          </a:p>
        </p:txBody>
      </p:sp>
      <p:pic>
        <p:nvPicPr>
          <p:cNvPr id="723" name="Google Shape;72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7512" y="1066799"/>
            <a:ext cx="62769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5430" y="2010922"/>
            <a:ext cx="84677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30" name="Google Shape;730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1" name="Google Shape;731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2" name="Google Shape;732;p3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33" name="Google Shape;733;p3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4" name="Google Shape;734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736" name="Google Shape;736;p3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737" name="Google Shape;737;p3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38" name="Google Shape;738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41" name="Google Shape;741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2" name="Google Shape;742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3" name="Google Shape;743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>
                  <a:alpha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44" name="Google Shape;744;p3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45" name="Google Shape;745;p3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6" name="Google Shape;746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748" name="Google Shape;748;p3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49" name="Google Shape;749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6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Hands On </a:t>
            </a:r>
            <a:r>
              <a:rPr lang="en-US" sz="5400"/>
              <a:t>:</a:t>
            </a:r>
            <a:endParaRPr sz="18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Wrapper Methods for Feature Selection</a:t>
            </a:r>
            <a:endParaRPr/>
          </a:p>
        </p:txBody>
      </p:sp>
      <p:sp>
        <p:nvSpPr>
          <p:cNvPr id="757" name="Google Shape;757;p3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Way ANOVA for Feature Selection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Random Forest for Features Importance</a:t>
            </a:r>
            <a:endParaRPr/>
          </a:p>
        </p:txBody>
      </p:sp>
      <p:sp>
        <p:nvSpPr>
          <p:cNvPr id="758" name="Google Shape;75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9/30/2020</a:t>
            </a:r>
            <a:endParaRPr/>
          </a:p>
        </p:txBody>
      </p:sp>
      <p:sp>
        <p:nvSpPr>
          <p:cNvPr id="759" name="Google Shape;75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Filter Methods </a:t>
            </a:r>
            <a:endParaRPr/>
          </a:p>
        </p:txBody>
      </p:sp>
      <p:sp>
        <p:nvSpPr>
          <p:cNvPr id="407" name="Google Shape;4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Based on Statistical Tests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Chi Square Statistic  ( Categorical – Categorical)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Correlation Coefficient ( Numerical – Numerical)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ANOVA ( Categorical – Numerical)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LDA ( Numerical – Categorical)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08" name="Google Shape;40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9/30/2020</a:t>
            </a:r>
            <a:endParaRPr/>
          </a:p>
        </p:txBody>
      </p:sp>
      <p:sp>
        <p:nvSpPr>
          <p:cNvPr id="409" name="Google Shape;40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ANOVA </a:t>
            </a:r>
            <a:endParaRPr/>
          </a:p>
        </p:txBody>
      </p:sp>
      <p:sp>
        <p:nvSpPr>
          <p:cNvPr id="417" name="Google Shape;41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8" name="Google Shape;418;p5"/>
          <p:cNvSpPr txBox="1">
            <a:spLocks noGrp="1"/>
          </p:cNvSpPr>
          <p:nvPr>
            <p:ph type="sldNum" idx="12"/>
          </p:nvPr>
        </p:nvSpPr>
        <p:spPr>
          <a:xfrm>
            <a:off x="9819860" y="6356350"/>
            <a:ext cx="1533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19" name="Google Shape;419;p5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"/>
          <p:cNvSpPr txBox="1">
            <a:spLocks noGrp="1"/>
          </p:cNvSpPr>
          <p:nvPr>
            <p:ph type="body" idx="1"/>
          </p:nvPr>
        </p:nvSpPr>
        <p:spPr>
          <a:xfrm>
            <a:off x="4251522" y="588168"/>
            <a:ext cx="7546424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ANOVA – Analysis of Variance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Variance is the measurement of the spread between values in a variable. It measures how far a number is from the mean and every number in a variable.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variance of a feature determines how much it is impacting the response variable.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If the variance is low, it implies there is no impact of this feature on response and vice-versa.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6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ANOVA – Example </a:t>
            </a:r>
            <a:endParaRPr/>
          </a:p>
        </p:txBody>
      </p:sp>
      <p:pic>
        <p:nvPicPr>
          <p:cNvPr id="427" name="Google Shape;4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776" y="1675227"/>
            <a:ext cx="5795247" cy="43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9/30/2020</a:t>
            </a:r>
            <a:endParaRPr/>
          </a:p>
        </p:txBody>
      </p:sp>
      <p:sp>
        <p:nvSpPr>
          <p:cNvPr id="429" name="Google Shape;42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30" name="Google Shape;430;p6"/>
          <p:cNvSpPr txBox="1"/>
          <p:nvPr/>
        </p:nvSpPr>
        <p:spPr>
          <a:xfrm>
            <a:off x="6485164" y="1947303"/>
            <a:ext cx="52822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Guardian type has an impact on the grade 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31" name="Google Shape;431;p6"/>
          <p:cNvSpPr txBox="1"/>
          <p:nvPr/>
        </p:nvSpPr>
        <p:spPr>
          <a:xfrm>
            <a:off x="6557280" y="2608482"/>
            <a:ext cx="52822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the variance in grades is uniform across different categories / values of  guardian</a:t>
            </a:r>
            <a:endParaRPr/>
          </a:p>
        </p:txBody>
      </p:sp>
      <p:sp>
        <p:nvSpPr>
          <p:cNvPr id="432" name="Google Shape;432;p6"/>
          <p:cNvSpPr txBox="1"/>
          <p:nvPr/>
        </p:nvSpPr>
        <p:spPr>
          <a:xfrm>
            <a:off x="6557280" y="3549160"/>
            <a:ext cx="52822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all categories have same mean (grades) or not.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34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7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ANOVA – Analysis of Variance</a:t>
            </a:r>
            <a:endParaRPr/>
          </a:p>
        </p:txBody>
      </p:sp>
      <p:pic>
        <p:nvPicPr>
          <p:cNvPr id="440" name="Google Shape;44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8550" y="1896460"/>
            <a:ext cx="7759699" cy="306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7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8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ANOVA TYPES</a:t>
            </a:r>
            <a:endParaRPr/>
          </a:p>
        </p:txBody>
      </p:sp>
      <p:pic>
        <p:nvPicPr>
          <p:cNvPr id="449" name="Google Shape;44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532" y="1608552"/>
            <a:ext cx="10278830" cy="43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9/30/2020</a:t>
            </a:r>
            <a:endParaRPr/>
          </a:p>
        </p:txBody>
      </p:sp>
      <p:sp>
        <p:nvSpPr>
          <p:cNvPr id="451" name="Google Shape;45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34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9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One-way ANOVA for Features Selection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 Categorical – Numerical)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5700" y="1991360"/>
            <a:ext cx="7188199" cy="287527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9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9/30/2020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9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9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Facet">
  <a:themeElements>
    <a:clrScheme name="Custom 8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31A36E"/>
      </a:accent1>
      <a:accent2>
        <a:srgbClr val="E3C32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acet">
  <a:themeElements>
    <a:clrScheme name="Custom 8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31A36E"/>
      </a:accent1>
      <a:accent2>
        <a:srgbClr val="E3C32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Facet">
  <a:themeElements>
    <a:clrScheme name="Custom 8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31A36E"/>
      </a:accent1>
      <a:accent2>
        <a:srgbClr val="E3C32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620</Words>
  <Application>Microsoft Office PowerPoint</Application>
  <PresentationFormat>Widescreen</PresentationFormat>
  <Paragraphs>153</Paragraphs>
  <Slides>37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Calibri</vt:lpstr>
      <vt:lpstr>Candara</vt:lpstr>
      <vt:lpstr>Arial</vt:lpstr>
      <vt:lpstr>Trebuchet MS</vt:lpstr>
      <vt:lpstr>Noto Sans Symbols</vt:lpstr>
      <vt:lpstr>Office Theme</vt:lpstr>
      <vt:lpstr>3_Facet</vt:lpstr>
      <vt:lpstr>2_Facet</vt:lpstr>
      <vt:lpstr>2_Facet</vt:lpstr>
      <vt:lpstr>PowerPoint Presentation</vt:lpstr>
      <vt:lpstr>PowerPoint Presentation</vt:lpstr>
      <vt:lpstr>Feature Selection Methods </vt:lpstr>
      <vt:lpstr>Filter Methods </vt:lpstr>
      <vt:lpstr>ANOVA </vt:lpstr>
      <vt:lpstr>ANOVA – Example </vt:lpstr>
      <vt:lpstr>ANOVA – Analysis of Variance</vt:lpstr>
      <vt:lpstr>ANOVA TYPES</vt:lpstr>
      <vt:lpstr> One-way ANOVA for Features Selection  ( Categorical – Numerical) </vt:lpstr>
      <vt:lpstr>One-way ANOVA</vt:lpstr>
      <vt:lpstr>Example</vt:lpstr>
      <vt:lpstr>ANOVA – Example </vt:lpstr>
      <vt:lpstr>F-Statistic </vt:lpstr>
      <vt:lpstr>Within Group Sum of Squares</vt:lpstr>
      <vt:lpstr>Between Group Sum of Squares(SSB)</vt:lpstr>
      <vt:lpstr>SSB</vt:lpstr>
      <vt:lpstr>Total Sum of Squares</vt:lpstr>
      <vt:lpstr>Degrees of Freedom</vt:lpstr>
      <vt:lpstr>F-Value</vt:lpstr>
      <vt:lpstr>F Table</vt:lpstr>
      <vt:lpstr>Decide</vt:lpstr>
      <vt:lpstr>Dimension Reduction using LDA</vt:lpstr>
      <vt:lpstr>Feature Selection Methods </vt:lpstr>
      <vt:lpstr>Wrapper Methods</vt:lpstr>
      <vt:lpstr>Wrapper Methods</vt:lpstr>
      <vt:lpstr>Wrapper Methods </vt:lpstr>
      <vt:lpstr>Forward Feature Selection</vt:lpstr>
      <vt:lpstr>Sequential Forward Selection</vt:lpstr>
      <vt:lpstr>Sequential Backward elimination</vt:lpstr>
      <vt:lpstr>Sequential Backward Elimination</vt:lpstr>
      <vt:lpstr>Recursive Feature Elimination</vt:lpstr>
      <vt:lpstr>Recursive Feature Elimination </vt:lpstr>
      <vt:lpstr>Embedded Methods </vt:lpstr>
      <vt:lpstr>Embedded Methods </vt:lpstr>
      <vt:lpstr>Filter Methods  vs  Wrapper Methods </vt:lpstr>
      <vt:lpstr>Hands On :</vt:lpstr>
      <vt:lpstr>Wrapper Methods for Feature Selection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Ali</dc:creator>
  <cp:lastModifiedBy>Ahmed, Hassan</cp:lastModifiedBy>
  <cp:revision>2</cp:revision>
  <dcterms:created xsi:type="dcterms:W3CDTF">2020-06-07T07:54:55Z</dcterms:created>
  <dcterms:modified xsi:type="dcterms:W3CDTF">2021-09-04T08:33:23Z</dcterms:modified>
</cp:coreProperties>
</file>