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4"/>
    <p:sldMasterId id="2147483769" r:id="rId5"/>
  </p:sldMasterIdLst>
  <p:notesMasterIdLst>
    <p:notesMasterId r:id="rId41"/>
  </p:notesMasterIdLst>
  <p:sldIdLst>
    <p:sldId id="650" r:id="rId6"/>
    <p:sldId id="661" r:id="rId7"/>
    <p:sldId id="821" r:id="rId8"/>
    <p:sldId id="824" r:id="rId9"/>
    <p:sldId id="825" r:id="rId10"/>
    <p:sldId id="822" r:id="rId11"/>
    <p:sldId id="829" r:id="rId12"/>
    <p:sldId id="831" r:id="rId13"/>
    <p:sldId id="823" r:id="rId14"/>
    <p:sldId id="826" r:id="rId15"/>
    <p:sldId id="827" r:id="rId16"/>
    <p:sldId id="828" r:id="rId17"/>
    <p:sldId id="834" r:id="rId18"/>
    <p:sldId id="835" r:id="rId19"/>
    <p:sldId id="832" r:id="rId20"/>
    <p:sldId id="833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6" r:id="rId31"/>
    <p:sldId id="847" r:id="rId32"/>
    <p:sldId id="845" r:id="rId33"/>
    <p:sldId id="848" r:id="rId34"/>
    <p:sldId id="849" r:id="rId35"/>
    <p:sldId id="850" r:id="rId36"/>
    <p:sldId id="851" r:id="rId37"/>
    <p:sldId id="852" r:id="rId38"/>
    <p:sldId id="696" r:id="rId39"/>
    <p:sldId id="853" r:id="rId4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cDonough" initials="MM" lastIdx="18" clrIdx="0">
    <p:extLst>
      <p:ext uri="{19B8F6BF-5375-455C-9EA6-DF929625EA0E}">
        <p15:presenceInfo xmlns:p15="http://schemas.microsoft.com/office/powerpoint/2012/main" userId="S::meghan.mcdonough@teneo.com::664cc3b1-f252-4890-a3f0-d379ae1e3eeb" providerId="AD"/>
      </p:ext>
    </p:extLst>
  </p:cmAuthor>
  <p:cmAuthor id="2" name="KQ" initials="K" lastIdx="17" clrIdx="1">
    <p:extLst>
      <p:ext uri="{19B8F6BF-5375-455C-9EA6-DF929625EA0E}">
        <p15:presenceInfo xmlns:p15="http://schemas.microsoft.com/office/powerpoint/2012/main" userId="K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36E"/>
    <a:srgbClr val="E3C322"/>
    <a:srgbClr val="001937"/>
    <a:srgbClr val="DBDBDB"/>
    <a:srgbClr val="203868"/>
    <a:srgbClr val="59590D"/>
    <a:srgbClr val="E3E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05" autoAdjust="0"/>
  </p:normalViewPr>
  <p:slideViewPr>
    <p:cSldViewPr snapToGrid="0">
      <p:cViewPr varScale="1">
        <p:scale>
          <a:sx n="89" d="100"/>
          <a:sy n="89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FA2189-F23A-4050-A20E-B903A88C736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C16F7C-1E11-4504-B919-6A0087DD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28D-87B1-4FB4-AE07-CF8019F4738A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81F8-AD22-488C-BC1A-7143CAF9B810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1BA-00F3-499C-B4CF-A7C0ED48C18B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35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351-7698-487F-B998-3A83AC6FB88A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6CB-EF4E-49D5-8431-1F081B78AEE7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1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2F-94A7-44CD-96BD-29EEDA56314C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A36B-BD1C-4B45-A017-8E284BD78412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AED-3769-4722-95B2-21E25C608BF5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FF43-0252-4B97-B0A7-B2B66B2B4A3C}" type="datetime1">
              <a:rPr lang="en-US" sz="9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2/28/2021</a:t>
            </a:fld>
            <a:endParaRPr lang="en-US" sz="9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020585-39C3-4F43-AF97-AD792265B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FD8C1ADF-81E5-4A26-8458-89C277FD142A}"/>
              </a:ext>
            </a:extLst>
          </p:cNvPr>
          <p:cNvSpPr txBox="1">
            <a:spLocks/>
          </p:cNvSpPr>
          <p:nvPr userDrawn="1"/>
        </p:nvSpPr>
        <p:spPr>
          <a:xfrm>
            <a:off x="5290457" y="6356350"/>
            <a:ext cx="1737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Frontier Technology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7CE6C9-2930-4A68-A9F8-CD00687D9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4D106D2F-C164-441C-8CBB-4EE802217157}"/>
              </a:ext>
            </a:extLst>
          </p:cNvPr>
          <p:cNvSpPr txBox="1">
            <a:spLocks/>
          </p:cNvSpPr>
          <p:nvPr userDrawn="1"/>
        </p:nvSpPr>
        <p:spPr>
          <a:xfrm>
            <a:off x="5021609" y="136525"/>
            <a:ext cx="2148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/>
                </a:solidFill>
              </a:rPr>
              <a:t>Data Science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7287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8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2BD6-6CEB-4314-B780-BAF267FFD959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ABB954-18CB-4E11-992C-E16645A1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0F16-B7D5-42A6-B940-D825E906BFE5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E9EA-B6B9-4563-99F8-1390B3BF1194}" type="datetime1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5B3-2A7F-4617-A887-5C9E13F02C35}" type="datetime1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E060-5B8B-43C2-B544-DB5C0FF27679}" type="datetime1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26D-5014-4524-A828-AB2CD6633599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6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B8B6-4A61-4D38-AB12-5A0E404F4EB8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3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8A00-A291-4E15-BC0B-61A7908D096E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7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EB36-1603-48AF-BF21-5B4F7ADBAD47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44E-EFFB-4FDC-A246-E574FD1BF1CE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47E-E7E6-4D05-8D43-7507F066C4D2}" type="datetime1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0D1-C717-4B64-A03D-BBA3587AC022}" type="datetime1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128A-A52F-4728-BBCB-E251FA03B29B}" type="datetime1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D5DE-B4E5-4123-9FB5-BE9061531CAF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1FD8-95EC-4CD1-AC8A-47A59E42FA30}" type="datetime1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7E82-CF9D-4DC4-B435-A08888948E6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FF16-97AB-4DD1-ADD8-FE5ADFB814EA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F3F965-C03B-499A-9FCA-9B6102A7A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solidFill>
                  <a:srgbClr val="E3C322"/>
                </a:solidFill>
                <a:latin typeface="Candara Light" panose="020E0502030303020204" pitchFamily="34" charset="0"/>
              </a:rPr>
              <a:t>Act Locally, Impact Globally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2219B3-DA49-4B95-B900-3425DEBD90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CCFD3-ADB9-4A7C-97F9-EDCD57F3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Outliers on ML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ECDAE-D5C6-4FBE-8140-5D3B88A4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are very sensitive to the range and distribution of attribute values.</a:t>
            </a:r>
          </a:p>
          <a:p>
            <a:r>
              <a:rPr lang="en-US" dirty="0"/>
              <a:t>Data outliers can spoil and mislead the training process resulting in:</a:t>
            </a:r>
          </a:p>
          <a:p>
            <a:pPr lvl="1"/>
            <a:r>
              <a:rPr lang="en-US" dirty="0"/>
              <a:t>longer training times, </a:t>
            </a:r>
          </a:p>
          <a:p>
            <a:pPr lvl="1"/>
            <a:r>
              <a:rPr lang="en-US" dirty="0"/>
              <a:t>less accurate models, </a:t>
            </a:r>
          </a:p>
          <a:p>
            <a:pPr lvl="1"/>
            <a:r>
              <a:rPr lang="en-US" dirty="0"/>
              <a:t>and ultimately poorer results.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773097-0C2D-4229-851F-97824929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83CAFC-0FFF-4168-B7F8-23D30AD6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CA28C-E01A-441D-896C-1F49E0E5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Sometimes Outliers can be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BCF960-4ABE-4A6C-83B1-2EF18573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Detect Suspicious Activates  / Anomaly Detection </a:t>
            </a:r>
          </a:p>
          <a:p>
            <a:r>
              <a:rPr lang="en-GB" dirty="0"/>
              <a:t>Suspicious Activity / Anomalies </a:t>
            </a:r>
          </a:p>
          <a:p>
            <a:pPr lvl="1"/>
            <a:r>
              <a:rPr lang="en-GB" dirty="0"/>
              <a:t>A deviation in Financial Transactions Pattern</a:t>
            </a:r>
          </a:p>
          <a:p>
            <a:pPr lvl="1"/>
            <a:r>
              <a:rPr lang="en-GB" dirty="0"/>
              <a:t>A deviation in network traffic </a:t>
            </a:r>
          </a:p>
          <a:p>
            <a:pPr lvl="1"/>
            <a:r>
              <a:rPr lang="en-GB" dirty="0"/>
              <a:t>Suspicious Browsing Patterns</a:t>
            </a:r>
          </a:p>
          <a:p>
            <a:pPr lvl="1"/>
            <a:r>
              <a:rPr lang="en-GB" dirty="0"/>
              <a:t>Detecting Spam Emails</a:t>
            </a:r>
          </a:p>
          <a:p>
            <a:pPr lvl="1"/>
            <a:r>
              <a:rPr lang="en-GB" dirty="0"/>
              <a:t>Detecting unusual Email Communication with in or outside the organization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508456-1239-4D0B-81DA-F3DE42F3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C48236-D7F5-44F4-99CC-1447FF6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9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AFF50-55BF-465A-A9A6-C298EEAD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 Detection 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65DAC-AB76-46B2-873F-5FB2C8AD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 Outliers with visualization tools </a:t>
            </a:r>
          </a:p>
          <a:p>
            <a:pPr lvl="1"/>
            <a:r>
              <a:rPr lang="en-GB" dirty="0"/>
              <a:t>Using Univariate Analysis </a:t>
            </a:r>
          </a:p>
          <a:p>
            <a:pPr lvl="1"/>
            <a:r>
              <a:rPr lang="en-GB" dirty="0"/>
              <a:t>Using Bivariate Analysis </a:t>
            </a:r>
          </a:p>
          <a:p>
            <a:r>
              <a:rPr lang="en-GB" dirty="0"/>
              <a:t>Using Mathematical Functions </a:t>
            </a:r>
          </a:p>
          <a:p>
            <a:pPr lvl="1"/>
            <a:r>
              <a:rPr lang="en-GB" dirty="0"/>
              <a:t>Z-Score</a:t>
            </a:r>
          </a:p>
          <a:p>
            <a:pPr lvl="1"/>
            <a:r>
              <a:rPr lang="en-GB" dirty="0"/>
              <a:t>IQR  / Tukey Method 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79FBE1-678B-45DA-AC23-B048765F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83BB9D-C9C3-419C-813F-7C3E8B79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E677F-1987-40EF-B1B7-B52D8E7E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Example Dataset – Boston Houses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2FB627-F028-4F5B-A5FB-581D1830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64" y="1502725"/>
            <a:ext cx="8395902" cy="38525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0D4E5B-F098-426A-B2AC-11D39053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DF7416-0E5D-440E-B30C-179B275F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825EF-0BCA-42DF-B17A-E792A9F3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Description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71C375C-D023-44D2-9331-933C628D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8" y="596687"/>
            <a:ext cx="6620301" cy="57596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C9010E-B4A2-4CB3-BF75-FF65F05F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39D2DB-C047-4920-BB27-D09B8E9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6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3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74184-ECB0-4785-A31F-D5F8EC4F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</a:rPr>
              <a:t>Discover Outliers using Visualization Tools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008BE2-A25F-4BA1-89DE-24262C22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25" y="1960347"/>
            <a:ext cx="7188199" cy="1797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F730B8-91D5-4A53-BED8-C249EF97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935" y="1050292"/>
            <a:ext cx="7188199" cy="436980"/>
          </a:xfrm>
        </p:spPr>
        <p:txBody>
          <a:bodyPr>
            <a:normAutofit/>
          </a:bodyPr>
          <a:lstStyle/>
          <a:p>
            <a:r>
              <a:rPr lang="en-GB" sz="1800" dirty="0"/>
              <a:t>Univariate Analysis using Boxplot</a:t>
            </a:r>
          </a:p>
          <a:p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6C75A-D855-4FDD-99C5-F3C117D2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1CD189-CF68-446A-ADBE-6FC22D06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2FB0B-9F79-47A5-B0BB-1F023A5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Boxplot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5AE1CFD-CE22-4957-8038-1078299E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80" y="1487272"/>
            <a:ext cx="5478417" cy="42279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34C95-954E-43DD-AD49-3F4D900D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90E28D-323D-4C2E-BC0A-1D61F60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A6EBBB-DE8F-44B7-87A0-800F10C2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02" y="692146"/>
            <a:ext cx="7038975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8067409-106B-4F47-96E6-348A2AF7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78" y="5738782"/>
            <a:ext cx="6248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ED71A-6EF5-436A-ACF6-9E8DE43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1923E9-C6E0-4E50-AD38-CDC1C76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91" y="2413577"/>
            <a:ext cx="8205436" cy="20308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479606-699A-4EAE-8F90-3C0327A2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B1445E-819E-4F19-950A-33538259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1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6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ABA7B-8BDC-4968-89CF-34B4197C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plots – Bivariate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380079-D019-487C-97BC-A65C72D5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93" y="1209257"/>
            <a:ext cx="7754564" cy="44394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8D9877-CC7C-4457-86CD-9453F223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F4EB25-F6CA-4065-8B07-77D7CAC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5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507E3-175E-4A94-A413-C1C0F69A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 Detection using Mathematical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F527F3-EEAC-4108-8EBF-0AFE1DFA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Z-Score</a:t>
            </a:r>
          </a:p>
          <a:p>
            <a:pPr lvl="1"/>
            <a:r>
              <a:rPr lang="en-GB" dirty="0"/>
              <a:t>IQR ( Inter Quartile Range)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124DE5-2C22-40F4-A9A5-564879C2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89766D-1EB2-4548-A599-8F4D7AAA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746C9C-F9BF-463F-82AE-D714ACB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1A36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1A36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67C81E9-E5C1-4904-A18B-E59EC2A477B1}"/>
              </a:ext>
            </a:extLst>
          </p:cNvPr>
          <p:cNvSpPr txBox="1">
            <a:spLocks/>
          </p:cNvSpPr>
          <p:nvPr/>
        </p:nvSpPr>
        <p:spPr>
          <a:xfrm>
            <a:off x="974034" y="2179442"/>
            <a:ext cx="10243931" cy="630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Lecture 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6: </a:t>
            </a:r>
            <a:r>
              <a:rPr lang="en-US" sz="3000" b="1" dirty="0">
                <a:solidFill>
                  <a:prstClr val="white"/>
                </a:solidFill>
                <a:latin typeface="Trebuchet MS" panose="020B0603020202020204"/>
              </a:rPr>
              <a:t>Data Wrangling-II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6DE0745-9E65-491D-A208-4AE2509AF088}"/>
              </a:ext>
            </a:extLst>
          </p:cNvPr>
          <p:cNvCxnSpPr>
            <a:cxnSpLocks/>
          </p:cNvCxnSpPr>
          <p:nvPr/>
        </p:nvCxnSpPr>
        <p:spPr>
          <a:xfrm>
            <a:off x="1021976" y="2810435"/>
            <a:ext cx="102556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63853A-30D7-4477-87F4-6A90072A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18E-C99C-4D33-A9F1-5AD4AE0C585B}" type="datetime1">
              <a:rPr lang="en-US" smtClean="0"/>
              <a:t>2/28/2021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B031A1-C18F-4FCC-B6E9-ECC025221C0E}"/>
              </a:ext>
            </a:extLst>
          </p:cNvPr>
          <p:cNvSpPr/>
          <p:nvPr/>
        </p:nvSpPr>
        <p:spPr>
          <a:xfrm>
            <a:off x="1021976" y="2924145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dirty="0">
                <a:solidFill>
                  <a:prstClr val="white"/>
                </a:solidFill>
              </a:rPr>
              <a:t>Detecting and Handling Outliers </a:t>
            </a:r>
          </a:p>
        </p:txBody>
      </p:sp>
    </p:spTree>
    <p:extLst>
      <p:ext uri="{BB962C8B-B14F-4D97-AF65-F5344CB8AC3E}">
        <p14:creationId xmlns:p14="http://schemas.microsoft.com/office/powerpoint/2010/main" val="116079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9AF16-07FC-4DB0-90A3-740A86CF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A7C557-3669-4780-B9C4-5796F638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5773"/>
            <a:ext cx="7188199" cy="42230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450DAC-3937-46F8-9809-CFE0CB98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11D845-2893-43B8-8FB2-2A57F4B0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132AD-3C73-43CB-9662-AFF5925C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365552-B376-4B2F-BF43-359D2C48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62" y="2266933"/>
            <a:ext cx="8014258" cy="23241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0CC435-AEA5-40FE-8D2F-669D9DD9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46B9DD-8D24-4657-B79B-1947F96A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3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5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EC05F-743C-49B5-9539-76F6481A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33404E-5FAA-4844-9C2B-984A373C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86" y="1268361"/>
            <a:ext cx="7745914" cy="40278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BADC3F-4C47-4295-8219-94EA9D1A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93AF7B-B921-4008-8B20-73C66B8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2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4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7F146-A7A9-409F-B92C-9DE2C95D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92ABCC-33DC-4992-82ED-C7EDF707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30" y="739416"/>
            <a:ext cx="8243936" cy="53791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4181A9-095C-4B43-BE84-454D9789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FAEB10-39E0-4B0C-9472-8F98992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6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B0746-B64C-489B-B632-D6E3CE17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Z-Score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607F3C-6200-4BB4-9DAC-7C7AD1D5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02" y="1326609"/>
            <a:ext cx="8537629" cy="42047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9FF9A4-CBE9-4D66-ABE2-7C6512CD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4A8D93-0167-4CCF-96A6-59FA847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4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ED709-AD1B-4EC4-AE3E-E61CFE71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 Score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BA54D0-EE05-4B07-B62B-990DAB65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646" y="966019"/>
            <a:ext cx="8384620" cy="49259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0DCFC4-3A55-41BD-8FAC-0CF0BF0E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B5FA6-9C00-44F0-8907-6CB4B2C7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B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FBC0A-875D-495C-8D41-E999C676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4060C0-9190-432C-8E11-7445D168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22" y="2418736"/>
            <a:ext cx="7549278" cy="19250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CFD25-CA2E-4E0A-A511-D29B9687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B1E884-FA7D-45FF-8983-00C1253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9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60A89-1DB9-4C1E-91E1-782B6AF8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 – Box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B224AC-8E7A-4790-9A9A-C24173AD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98" y="1468549"/>
            <a:ext cx="7881208" cy="39209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A43826-F1A6-4CBB-B894-44EC927F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EFA227-6106-4E4C-A361-4E6FFE96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46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7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B3F11-E46E-4004-B4A5-C224823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16080A-D654-4BA6-BB44-7815ED5F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37" y="225465"/>
            <a:ext cx="5943849" cy="64960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EC03C-0715-42DC-9E98-A4808915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710B56-30DF-4FB7-AB70-B860B2E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46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5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1655F-527E-4099-97FB-34CAD38D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D727D9-FE11-4BC6-9E16-A9C2AEA0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845" y="930369"/>
            <a:ext cx="6934161" cy="54259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359680-9E34-47A3-B228-BE89D901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669696-3863-4015-A4F9-D52219CA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0A327-ADC9-461D-85F3-452285DC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672" y="621127"/>
            <a:ext cx="1984513" cy="655292"/>
          </a:xfrm>
        </p:spPr>
        <p:txBody>
          <a:bodyPr>
            <a:normAutofit fontScale="90000"/>
          </a:bodyPr>
          <a:lstStyle/>
          <a:p>
            <a:r>
              <a:rPr lang="en-GB" dirty="0"/>
              <a:t>Outliers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688D4CE-3FDD-4D09-AFC1-F3EA066BB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535" y="1386349"/>
            <a:ext cx="7145044" cy="45450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22B017-ACCA-4F8C-8DE3-347CD24A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7F08C9-E44E-4BE0-9052-EB1E07A8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AE5E3-94AE-4BDB-A1F4-BD77CD6A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IQR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9B8A77-7A07-4A73-B17E-9FEF95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94" y="308797"/>
            <a:ext cx="7091368" cy="62404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3FD40-C420-4785-9FBE-6E9356DB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CCD8C0-0881-4D61-8F90-78D44270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37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45EC-7667-4E6B-8F7C-656E6F01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Removing Outliers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79FACD-FD2B-493A-AFE0-214757B8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66" y="855407"/>
            <a:ext cx="7505734" cy="49350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125557-2B57-4FC8-90D9-C5536A3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A079C2-AFBE-463D-A37E-94816B03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4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4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84698-3AF1-4139-98AC-7646CE58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Removing Outliers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09AB17-6AA3-41CF-A143-0FFB3F96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91" y="1205031"/>
            <a:ext cx="8076852" cy="44479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9D0F72-FF9E-4535-B6AC-92F8208C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CBF737-FB59-4373-98F1-A1EB02EC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8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8F84B-7C01-4097-924A-E04FD6E5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551092-C9A2-481F-95A2-852CD412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690688"/>
            <a:ext cx="10515600" cy="4351338"/>
          </a:xfrm>
        </p:spPr>
        <p:txBody>
          <a:bodyPr/>
          <a:lstStyle/>
          <a:p>
            <a:r>
              <a:rPr lang="en-GB" dirty="0"/>
              <a:t>Outlier are data points which vary from all other data point by a defined threshold</a:t>
            </a:r>
          </a:p>
          <a:p>
            <a:pPr lvl="1"/>
            <a:r>
              <a:rPr lang="en-GB" dirty="0"/>
              <a:t>Outliers tend to impact the model performance badly</a:t>
            </a:r>
          </a:p>
          <a:p>
            <a:pPr lvl="1"/>
            <a:r>
              <a:rPr lang="en-GB" dirty="0"/>
              <a:t> Sometimes we are interested in normal behaviour , so should remove outliers</a:t>
            </a:r>
          </a:p>
          <a:p>
            <a:pPr lvl="1"/>
            <a:r>
              <a:rPr lang="en-GB" dirty="0"/>
              <a:t>Sometimes outliers may be our focus.</a:t>
            </a:r>
          </a:p>
          <a:p>
            <a:r>
              <a:rPr lang="en-GB" dirty="0"/>
              <a:t>There are various methods for outlier detection and removal</a:t>
            </a:r>
          </a:p>
          <a:p>
            <a:pPr lvl="1"/>
            <a:r>
              <a:rPr lang="en-GB" dirty="0"/>
              <a:t>Z-Score and IQR are the most effectively and widely used</a:t>
            </a:r>
          </a:p>
          <a:p>
            <a:pPr lvl="1"/>
            <a:r>
              <a:rPr lang="en-GB" dirty="0"/>
              <a:t>There are methods based on  clustering as well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03CAE6-1779-4660-9455-A3702739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A8DD6F-A43A-48FE-A784-A521A1BC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9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F11A323-1FAE-4D51-93B9-540B8B0C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Hands On </a:t>
            </a:r>
            <a:r>
              <a:rPr lang="en-US" sz="5400" dirty="0"/>
              <a:t>:</a:t>
            </a:r>
            <a:endParaRPr lang="en-US" sz="1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CD35FB-47F8-417B-83BF-82F55534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r"/>
            <a:r>
              <a:rPr lang="en-GB" dirty="0"/>
              <a:t>Detecting &amp;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82043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6BB86D2-1507-408E-840F-05283DEE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Boston House Dataset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3A16EF37-3497-407F-9A18-FDFEE5EA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850979" cy="4170065"/>
          </a:xfrm>
        </p:spPr>
        <p:txBody>
          <a:bodyPr>
            <a:normAutofit/>
          </a:bodyPr>
          <a:lstStyle/>
          <a:p>
            <a:r>
              <a:rPr lang="en-GB" dirty="0"/>
              <a:t>To Do :</a:t>
            </a:r>
          </a:p>
          <a:p>
            <a:pPr lvl="1"/>
            <a:r>
              <a:rPr lang="en-GB" dirty="0"/>
              <a:t>Load Boston House Dataset from </a:t>
            </a:r>
            <a:r>
              <a:rPr lang="en-GB" b="1" dirty="0"/>
              <a:t>sklearn datasets </a:t>
            </a:r>
          </a:p>
          <a:p>
            <a:pPr lvl="1"/>
            <a:r>
              <a:rPr lang="en-GB" b="1" dirty="0"/>
              <a:t> </a:t>
            </a:r>
            <a:r>
              <a:rPr lang="en-GB" dirty="0"/>
              <a:t>Convert the dataset into a Pandas Dataframe</a:t>
            </a:r>
          </a:p>
          <a:p>
            <a:pPr lvl="1"/>
            <a:r>
              <a:rPr lang="en-GB" dirty="0"/>
              <a:t>Plot Boxplot for ‘DIS’ attributes and see the outliers </a:t>
            </a:r>
          </a:p>
          <a:p>
            <a:pPr lvl="2"/>
            <a:r>
              <a:rPr lang="en-GB" dirty="0"/>
              <a:t>( You can check other attributes as well)</a:t>
            </a:r>
          </a:p>
          <a:p>
            <a:pPr lvl="1"/>
            <a:r>
              <a:rPr lang="en-GB" dirty="0"/>
              <a:t>Plot Scatter Plot for ‘INDUS’ and ‘TAX’ attribute to check outliers </a:t>
            </a:r>
          </a:p>
          <a:p>
            <a:pPr lvl="2"/>
            <a:r>
              <a:rPr lang="en-GB" dirty="0"/>
              <a:t>( You can plot other combinations as well)</a:t>
            </a:r>
          </a:p>
          <a:p>
            <a:pPr lvl="1"/>
            <a:r>
              <a:rPr lang="en-GB" dirty="0"/>
              <a:t>Using Z-Score , find out the outliers ( Use 3 as threshold)</a:t>
            </a:r>
          </a:p>
          <a:p>
            <a:pPr lvl="1"/>
            <a:r>
              <a:rPr lang="en-GB" dirty="0"/>
              <a:t>Using IQR , find out the outliers </a:t>
            </a:r>
          </a:p>
          <a:p>
            <a:pPr lvl="1"/>
            <a:r>
              <a:rPr lang="en-GB" dirty="0"/>
              <a:t>Remove outliers based Z-Score</a:t>
            </a:r>
          </a:p>
          <a:p>
            <a:pPr lvl="1"/>
            <a:r>
              <a:rPr lang="en-GB" dirty="0"/>
              <a:t>Remove Outliers using IQR Score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A04185-3662-447F-B967-FA4BA7F0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171D4-1189-4583-8468-E596D54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6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A5115-EE60-44D6-9E79-229C5865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739B3B-CF61-485B-A1D9-8243CE11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32" y="1119791"/>
            <a:ext cx="7188199" cy="46184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31D9DC-8264-491C-847F-A239564D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96FEC2-452E-45CA-B023-E3ED48BE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1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9021E-4669-44C3-82EB-F07D005F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A8A6E1-5C24-42E9-B573-7E0BF9BC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52" y="1308842"/>
            <a:ext cx="8203770" cy="47376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73259-50B5-4741-A6D1-39C83B5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EDEAA9-6A27-48C0-9B2B-CCC0E587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7B600C-A382-4482-B9A6-A4947172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53" y="1308842"/>
            <a:ext cx="2026784" cy="6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9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88B1F-B57D-4E97-A82E-F3141667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FE98B5-29C4-4C11-9EEC-07414192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972458-37AF-4A0D-B524-BD4B8725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602ECB-E1E9-466E-B1CC-0249690D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88" y="1516602"/>
            <a:ext cx="7323483" cy="45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0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BE1851-2230-47A9-B000-CE9046EA6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72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FE926-D145-40C5-9286-6B56FC17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9A3AD-41B1-4B83-A7A9-7EEE8E8B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Consider the Scores of 5 batsmen in last 10 T20 Internationals.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3B93832-6514-44F4-849B-5EE2C8A233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ED6483-9AF5-42A4-B349-04F29613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0739"/>
            <a:ext cx="4980039" cy="50208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90ABEF-DD91-47D8-8592-9D57353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DFF8CB-4A0A-42AA-8522-B3D6B2C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BE1851-2230-47A9-B000-CE9046EA6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72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FE926-D145-40C5-9286-6B56FC17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9A3AD-41B1-4B83-A7A9-7EEE8E8B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Consider the Scores of 5 batsmen in last 10 T20 Internationals.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3B93832-6514-44F4-849B-5EE2C8A233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90ABEF-DD91-47D8-8592-9D57353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2948097-27B5-4582-A309-6310D2B2FB0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2/28/2021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DFF8CB-4A0A-42AA-8522-B3D6B2C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2F4FBFA-8766-4C0C-9F8C-CFD0C3067607}"/>
              </a:ext>
            </a:extLst>
          </p:cNvPr>
          <p:cNvSpPr txBox="1"/>
          <p:nvPr/>
        </p:nvSpPr>
        <p:spPr>
          <a:xfrm>
            <a:off x="5711687" y="1708673"/>
            <a:ext cx="4996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 you can see from the collected data that all other players scored 300+ except Player3 who scored 10.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figure can be just a typing </a:t>
            </a:r>
            <a:r>
              <a:rPr lang="en-US" sz="2400" b="1" dirty="0"/>
              <a:t>mistake </a:t>
            </a:r>
            <a:r>
              <a:rPr lang="en-US" sz="2400" dirty="0"/>
              <a:t>or it is showing the </a:t>
            </a:r>
            <a:r>
              <a:rPr lang="en-US" sz="2400" b="1" dirty="0"/>
              <a:t>variance</a:t>
            </a:r>
            <a:r>
              <a:rPr lang="en-US" sz="2400" dirty="0"/>
              <a:t> in your data and indicating that Player3 is performing very bad so, needs improvements.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053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047EF-3D73-400D-BAD3-78F6FEAF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D17E5A-A53A-4E19-A53E-B912E7CC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 :</a:t>
            </a:r>
          </a:p>
          <a:p>
            <a:pPr lvl="1"/>
            <a:r>
              <a:rPr lang="en-GB" dirty="0"/>
              <a:t>Data Points which do not follow a particular data distribution ( Followed by the majority of other data points) are called outliers </a:t>
            </a:r>
          </a:p>
          <a:p>
            <a:pPr lvl="1"/>
            <a:r>
              <a:rPr lang="en-US" dirty="0"/>
              <a:t>An outlier is a data point that is distant from other similar points.</a:t>
            </a:r>
          </a:p>
          <a:p>
            <a:pPr lvl="2"/>
            <a:r>
              <a:rPr lang="en-US" dirty="0"/>
              <a:t>They may be due to variability in the measurement</a:t>
            </a:r>
          </a:p>
          <a:p>
            <a:pPr lvl="2"/>
            <a:r>
              <a:rPr lang="en-US" dirty="0"/>
              <a:t>They may be a result of experimental errors.</a:t>
            </a:r>
          </a:p>
          <a:p>
            <a:pPr lvl="1"/>
            <a:r>
              <a:rPr lang="en-US" dirty="0"/>
              <a:t> If possible, outliers should be excluded from the data set.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B77004-50BC-4200-985D-9700774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2/28/2021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C5D76C-D6B4-4F51-A745-14ED5E42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9306"/>
      </p:ext>
    </p:extLst>
  </p:cSld>
  <p:clrMapOvr>
    <a:masterClrMapping/>
  </p:clrMapOvr>
</p:sld>
</file>

<file path=ppt/theme/theme1.xml><?xml version="1.0" encoding="utf-8"?>
<a:theme xmlns:a="http://schemas.openxmlformats.org/drawingml/2006/main" name="2_Facet">
  <a:themeElements>
    <a:clrScheme name="Custom 8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44914AB11849AF3905A4D74A0C27" ma:contentTypeVersion="12" ma:contentTypeDescription="Create a new document." ma:contentTypeScope="" ma:versionID="a24f61ebf6193b7bc1c39ea5e7956aa5">
  <xsd:schema xmlns:xsd="http://www.w3.org/2001/XMLSchema" xmlns:xs="http://www.w3.org/2001/XMLSchema" xmlns:p="http://schemas.microsoft.com/office/2006/metadata/properties" xmlns:ns3="58a77b1b-f442-4d7e-a0a3-548d127eec03" xmlns:ns4="90822947-a092-40a5-a993-ad512632eb26" targetNamespace="http://schemas.microsoft.com/office/2006/metadata/properties" ma:root="true" ma:fieldsID="a3567b89287511525b77c30b604388a1" ns3:_="" ns4:_="">
    <xsd:import namespace="58a77b1b-f442-4d7e-a0a3-548d127eec03"/>
    <xsd:import namespace="90822947-a092-40a5-a993-ad512632eb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77b1b-f442-4d7e-a0a3-548d127eec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22947-a092-40a5-a993-ad512632eb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814DAE-C67E-40D6-B243-F8B2DDC84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990EE5-3561-4D7D-B77C-8576BD20216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0822947-a092-40a5-a993-ad512632eb26"/>
    <ds:schemaRef ds:uri="58a77b1b-f442-4d7e-a0a3-548d127eec03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4B2511-7651-4E2A-ABA4-AE3E61C40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77b1b-f442-4d7e-a0a3-548d127eec03"/>
    <ds:schemaRef ds:uri="90822947-a092-40a5-a993-ad512632e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575</Words>
  <Application>Microsoft Office PowerPoint</Application>
  <PresentationFormat>Widescreen</PresentationFormat>
  <Paragraphs>155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Candara Light</vt:lpstr>
      <vt:lpstr>Trebuchet MS</vt:lpstr>
      <vt:lpstr>Wingdings 3</vt:lpstr>
      <vt:lpstr>2_Facet</vt:lpstr>
      <vt:lpstr>Office Theme</vt:lpstr>
      <vt:lpstr>PowerPoint Presentation</vt:lpstr>
      <vt:lpstr>PowerPoint Presentation</vt:lpstr>
      <vt:lpstr>Outliers </vt:lpstr>
      <vt:lpstr>Outliers </vt:lpstr>
      <vt:lpstr>Outliers </vt:lpstr>
      <vt:lpstr>Outliers </vt:lpstr>
      <vt:lpstr>Outlier Example </vt:lpstr>
      <vt:lpstr>Outlier Example </vt:lpstr>
      <vt:lpstr>Outliers </vt:lpstr>
      <vt:lpstr>Effect of Outliers on ML Algorithms </vt:lpstr>
      <vt:lpstr>Sometimes Outliers can be important </vt:lpstr>
      <vt:lpstr>Outlier Detection  Techniques </vt:lpstr>
      <vt:lpstr>An Example Dataset – Boston Houses </vt:lpstr>
      <vt:lpstr>Dataset Description </vt:lpstr>
      <vt:lpstr>Discover Outliers using Visualization Tools </vt:lpstr>
      <vt:lpstr>Boxplot </vt:lpstr>
      <vt:lpstr>Scatter plot Bivariate Analysis  </vt:lpstr>
      <vt:lpstr>Scatter plots – Bivariate Analysis </vt:lpstr>
      <vt:lpstr>Outlier Detection using Mathematical Functions </vt:lpstr>
      <vt:lpstr>Z-Score </vt:lpstr>
      <vt:lpstr>Z-Score </vt:lpstr>
      <vt:lpstr>Z-Score </vt:lpstr>
      <vt:lpstr>Z-Score</vt:lpstr>
      <vt:lpstr>Z-Score</vt:lpstr>
      <vt:lpstr>IQR Score </vt:lpstr>
      <vt:lpstr>IQR</vt:lpstr>
      <vt:lpstr>IQR – Box Plot </vt:lpstr>
      <vt:lpstr>IQR</vt:lpstr>
      <vt:lpstr>Finding IQR</vt:lpstr>
      <vt:lpstr>IQR</vt:lpstr>
      <vt:lpstr>Removing Outliers </vt:lpstr>
      <vt:lpstr>Removing Outliers </vt:lpstr>
      <vt:lpstr>Summary </vt:lpstr>
      <vt:lpstr>Hands On :</vt:lpstr>
      <vt:lpstr>Boston House Dataset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 / Ph.D Scholar @ City Campus</dc:creator>
  <cp:lastModifiedBy>Ahmed, Hassan</cp:lastModifiedBy>
  <cp:revision>6</cp:revision>
  <dcterms:created xsi:type="dcterms:W3CDTF">2019-11-28T14:52:20Z</dcterms:created>
  <dcterms:modified xsi:type="dcterms:W3CDTF">2021-02-28T05:28:21Z</dcterms:modified>
</cp:coreProperties>
</file>