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  <p:sldMasterId id="2147483677" r:id="rId3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7315200" cy="9601200"/>
  <p:embeddedFontLst>
    <p:embeddedFont>
      <p:font typeface="Trebuchet MS" panose="020B0603020202020204" pitchFamily="34" charset="0"/>
      <p:regular r:id="rId40"/>
      <p:bold r:id="rId41"/>
      <p:italic r:id="rId42"/>
      <p:boldItalic r:id="rId43"/>
    </p:embeddedFont>
    <p:embeddedFont>
      <p:font typeface="Candara" panose="020E0502030303020204" pitchFamily="34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sFtnB+F6sblz7JQIIceCchYw+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C434C5-750F-44CF-8150-FBFD1B40A034}">
  <a:tblStyle styleId="{2FC434C5-750F-44CF-8150-FBFD1B40A0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5.fntdata"/><Relationship Id="rId52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7.fntdata"/><Relationship Id="rId20" Type="http://schemas.openxmlformats.org/officeDocument/2006/relationships/slide" Target="slides/slide17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4821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805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76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67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48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32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528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94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Min-Max Normalization is sensitive to outliers .  The normalized range will be [0.1]</a:t>
            </a:r>
            <a:endParaRPr/>
          </a:p>
        </p:txBody>
      </p:sp>
      <p:sp>
        <p:nvSpPr>
          <p:cNvPr id="379" name="Google Shape;379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7918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normalized data range will be [-1,1] . This techniques is also sensitive to outliers .</a:t>
            </a:r>
            <a:endParaRPr/>
          </a:p>
        </p:txBody>
      </p:sp>
      <p:sp>
        <p:nvSpPr>
          <p:cNvPr id="390" name="Google Shape;390;p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30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552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86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264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366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234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710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349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60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523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897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30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006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263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6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626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097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910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175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55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98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46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72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42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5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34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7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39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0" name="Google Shape;110;p4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4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4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13" name="Google Shape;113;p4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4" name="Google Shape;114;p4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116" name="Google Shape;116;p4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117" name="Google Shape;117;p4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18" name="Google Shape;118;p4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4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4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4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4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5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5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0"/>
          <p:cNvSpPr txBox="1"/>
          <p:nvPr/>
        </p:nvSpPr>
        <p:spPr>
          <a:xfrm>
            <a:off x="5290457" y="6356350"/>
            <a:ext cx="17373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Technology Institute</a:t>
            </a:r>
            <a:endParaRPr/>
          </a:p>
        </p:txBody>
      </p:sp>
      <p:pic>
        <p:nvPicPr>
          <p:cNvPr id="28" name="Google Shape;28;p40"/>
          <p:cNvPicPr preferRelativeResize="0"/>
          <p:nvPr/>
        </p:nvPicPr>
        <p:blipFill rotWithShape="1">
          <a:blip r:embed="rId2">
            <a:alphaModFix/>
          </a:blip>
          <a:srcRect l="19348" t="14631" r="20870" b="7408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0"/>
          <p:cNvSpPr txBox="1"/>
          <p:nvPr/>
        </p:nvSpPr>
        <p:spPr>
          <a:xfrm>
            <a:off x="5021609" y="136525"/>
            <a:ext cx="214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Certification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6" name="Google Shape;166;p5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9" name="Google Shape;179;p5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5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4" name="Google Shape;184;p5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74D5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4" name="Google Shape;194;p5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5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5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9" name="Google Shape;199;p5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4D5A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3" name="Google Shape;203;p5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5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8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0" name="Google Shape;210;p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6" name="Google Shape;216;p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rgbClr val="BBD6EE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Google Shape;86;p3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3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3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89" name="Google Shape;89;p3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90" name="Google Shape;90;p3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92" name="Google Shape;92;p3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93" name="Google Shape;93;p3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94" name="Google Shape;94;p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1" name="Google Shape;221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4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24" name="Google Shape;224;p4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5" name="Google Shape;225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227" name="Google Shape;227;p4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228" name="Google Shape;228;p4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29" name="Google Shape;229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4" name="Google Shape;234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"/>
          <p:cNvSpPr txBox="1">
            <a:spLocks noGrp="1"/>
          </p:cNvSpPr>
          <p:nvPr>
            <p:ph type="subTitle" idx="1"/>
          </p:nvPr>
        </p:nvSpPr>
        <p:spPr>
          <a:xfrm>
            <a:off x="1524000" y="4423804"/>
            <a:ext cx="9144000" cy="57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C322"/>
              </a:buClr>
              <a:buSzPts val="2800"/>
              <a:buNone/>
            </a:pPr>
            <a:r>
              <a:rPr lang="en-US" sz="2800" b="1" i="1">
                <a:solidFill>
                  <a:srgbClr val="E3C322"/>
                </a:solidFill>
                <a:latin typeface="Candara"/>
                <a:ea typeface="Candara"/>
                <a:cs typeface="Candara"/>
                <a:sym typeface="Candara"/>
              </a:rPr>
              <a:t>Act Locally, Impact Globally</a:t>
            </a:r>
            <a:endParaRPr/>
          </a:p>
        </p:txBody>
      </p:sp>
      <p:pic>
        <p:nvPicPr>
          <p:cNvPr id="248" name="Google Shape;248;p1"/>
          <p:cNvPicPr preferRelativeResize="0"/>
          <p:nvPr/>
        </p:nvPicPr>
        <p:blipFill rotWithShape="1">
          <a:blip r:embed="rId3">
            <a:alphaModFix/>
          </a:blip>
          <a:srcRect l="19348" t="14631" r="20870" b="7408"/>
          <a:stretch/>
        </p:blipFill>
        <p:spPr>
          <a:xfrm>
            <a:off x="4502100" y="2029791"/>
            <a:ext cx="3187800" cy="22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325" name="Google Shape;32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26" name="Google Shape;32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970" y="136525"/>
            <a:ext cx="6937211" cy="320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9970" y="3433555"/>
            <a:ext cx="6937210" cy="323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Normalization Techniques </a:t>
            </a:r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Z-Score Normalization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min_max Normalization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Decimal Scaling</a:t>
            </a:r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Z-Score Normalization</a:t>
            </a:r>
            <a:endParaRPr/>
          </a:p>
        </p:txBody>
      </p:sp>
      <p:sp>
        <p:nvSpPr>
          <p:cNvPr id="342" name="Google Shape;3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343" name="Google Shape;3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44" name="Google Shape;3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538412"/>
            <a:ext cx="113538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Score Normalization – Example </a:t>
            </a:r>
            <a:endParaRPr/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734" y="1527088"/>
            <a:ext cx="10905067" cy="346235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54" name="Google Shape;35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961" y="4990820"/>
            <a:ext cx="46482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734" y="5421172"/>
            <a:ext cx="98964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Score Normalization </a:t>
            </a:r>
            <a:endParaRPr/>
          </a:p>
        </p:txBody>
      </p:sp>
      <p:sp>
        <p:nvSpPr>
          <p:cNvPr id="362" name="Google Shape;3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363" name="Google Shape;36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64" name="Google Shape;3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58462"/>
            <a:ext cx="4665207" cy="343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8182" y="2120694"/>
            <a:ext cx="44577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2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5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Z-Score Normalization</a:t>
            </a:r>
            <a:endParaRPr/>
          </a:p>
        </p:txBody>
      </p:sp>
      <p:pic>
        <p:nvPicPr>
          <p:cNvPr id="373" name="Google Shape;3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324" y="485049"/>
            <a:ext cx="6845254" cy="54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5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15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15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8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6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Min-Max Normalization </a:t>
            </a:r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16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16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386" name="Google Shape;3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978" y="789295"/>
            <a:ext cx="6656245" cy="542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45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Decimal Scaling </a:t>
            </a:r>
            <a:endParaRPr/>
          </a:p>
        </p:txBody>
      </p:sp>
      <p:pic>
        <p:nvPicPr>
          <p:cNvPr id="395" name="Google Shape;3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3838" y="685294"/>
            <a:ext cx="8476757" cy="3072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7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17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17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398" name="Google Shape;3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9214" y="4046869"/>
            <a:ext cx="2871728" cy="23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679580" y="691696"/>
            <a:ext cx="10515600" cy="96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Normalization Summary </a:t>
            </a:r>
            <a:endParaRPr/>
          </a:p>
        </p:txBody>
      </p:sp>
      <p:graphicFrame>
        <p:nvGraphicFramePr>
          <p:cNvPr id="404" name="Google Shape;404;p18"/>
          <p:cNvGraphicFramePr/>
          <p:nvPr/>
        </p:nvGraphicFramePr>
        <p:xfrm>
          <a:off x="838200" y="2236172"/>
          <a:ext cx="10515600" cy="1483400"/>
        </p:xfrm>
        <a:graphic>
          <a:graphicData uri="http://schemas.openxmlformats.org/drawingml/2006/table">
            <a:tbl>
              <a:tblPr firstRow="1" bandRow="1">
                <a:noFill/>
                <a:tableStyleId>{2FC434C5-750F-44CF-8150-FBFD1B40A034}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Technique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Normalized 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Outlier Sensitivity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Uniform Range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Min-Max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[0,1]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Z-Score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Varies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[-1,1]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05" name="Google Shape;40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406" name="Google Shape;40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"/>
          <p:cNvSpPr txBox="1"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Feature Discretization</a:t>
            </a:r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dt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A36E"/>
              </a:buClr>
              <a:buSzPts val="9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31A36E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900" b="0" i="0" u="none" strike="noStrike" cap="none">
              <a:solidFill>
                <a:srgbClr val="31A3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974034" y="2179442"/>
            <a:ext cx="10243931" cy="6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6: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Wrangling</a:t>
            </a:r>
            <a:endParaRPr sz="30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5" name="Google Shape;255;p2"/>
          <p:cNvCxnSpPr/>
          <p:nvPr/>
        </p:nvCxnSpPr>
        <p:spPr>
          <a:xfrm>
            <a:off x="1021976" y="2810435"/>
            <a:ext cx="10255624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Discretization </a:t>
            </a:r>
            <a:endParaRPr/>
          </a:p>
        </p:txBody>
      </p:sp>
      <p:sp>
        <p:nvSpPr>
          <p:cNvPr id="420" name="Google Shape;42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634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statistics and machine learning, </a:t>
            </a:r>
            <a:r>
              <a:rPr lang="en-US" b="1"/>
              <a:t>discretization</a:t>
            </a:r>
            <a:r>
              <a:rPr lang="en-US"/>
              <a:t> refers to the process of converting or partitioning continuous attributes, features or variables to discretized or nominal attributes/features/variables/intervals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422" name="Google Shape;4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>
            <a:spLocks noGrp="1"/>
          </p:cNvSpPr>
          <p:nvPr>
            <p:ph type="title"/>
          </p:nvPr>
        </p:nvSpPr>
        <p:spPr>
          <a:xfrm>
            <a:off x="413658" y="2017948"/>
            <a:ext cx="2978776" cy="3011252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Discretization ?</a:t>
            </a:r>
            <a:endParaRPr/>
          </a:p>
        </p:txBody>
      </p:sp>
      <p:pic>
        <p:nvPicPr>
          <p:cNvPr id="430" name="Google Shape;4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2201" y="883046"/>
            <a:ext cx="8320031" cy="509190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1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21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4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2"/>
          <p:cNvSpPr>
            <a:spLocks noGrp="1"/>
          </p:cNvSpPr>
          <p:nvPr>
            <p:ph type="title"/>
          </p:nvPr>
        </p:nvSpPr>
        <p:spPr>
          <a:xfrm>
            <a:off x="286118" y="2162853"/>
            <a:ext cx="2884785" cy="2984334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Discretization</a:t>
            </a:r>
            <a:endParaRPr/>
          </a:p>
        </p:txBody>
      </p:sp>
      <p:sp>
        <p:nvSpPr>
          <p:cNvPr id="440" name="Google Shape;440;p22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1" name="Google Shape;441;p22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22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442" name="Google Shape;44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081" y="1338262"/>
            <a:ext cx="78486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2B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3"/>
          <p:cNvSpPr>
            <a:spLocks noGrp="1"/>
          </p:cNvSpPr>
          <p:nvPr>
            <p:ph type="title"/>
          </p:nvPr>
        </p:nvSpPr>
        <p:spPr>
          <a:xfrm>
            <a:off x="640080" y="2081983"/>
            <a:ext cx="3091262" cy="2866347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Discretization</a:t>
            </a:r>
            <a:endParaRPr/>
          </a:p>
        </p:txBody>
      </p:sp>
      <p:pic>
        <p:nvPicPr>
          <p:cNvPr id="450" name="Google Shape;45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814" y="961812"/>
            <a:ext cx="7108412" cy="5046973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3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23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23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Feature Encoding </a:t>
            </a:r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9" name="Google Shape;459;p24"/>
          <p:cNvSpPr txBox="1">
            <a:spLocks noGrp="1"/>
          </p:cNvSpPr>
          <p:nvPr>
            <p:ph type="dt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460" name="Google Shape;460;p24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Encoding </a:t>
            </a:r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Machine Learning algorithms like Neural Networks , KNNs , Decision Trees and Random Forest cannot directly work with categorical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we need to transform categorical string data in the form of numeric codes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encoding of string categories into numeric codes is called Feature Encoding.</a:t>
            </a:r>
            <a:endParaRPr/>
          </a:p>
        </p:txBody>
      </p:sp>
      <p:sp>
        <p:nvSpPr>
          <p:cNvPr id="467" name="Google Shape;46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468" name="Google Shape;46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Feature Encoding </a:t>
            </a:r>
            <a:endParaRPr/>
          </a:p>
        </p:txBody>
      </p:sp>
      <p:sp>
        <p:nvSpPr>
          <p:cNvPr id="475" name="Google Shape;475;p26"/>
          <p:cNvSpPr txBox="1">
            <a:spLocks noGrp="1"/>
          </p:cNvSpPr>
          <p:nvPr>
            <p:ph type="dt" idx="10"/>
          </p:nvPr>
        </p:nvSpPr>
        <p:spPr>
          <a:xfrm>
            <a:off x="776229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10/3/2020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76" name="Google Shape;476;p26"/>
          <p:cNvSpPr txBox="1">
            <a:spLocks noGrp="1"/>
          </p:cNvSpPr>
          <p:nvPr>
            <p:ph type="sldNum" idx="12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26</a:t>
            </a:fld>
            <a:endParaRPr>
              <a:solidFill>
                <a:srgbClr val="888888"/>
              </a:solidFill>
            </a:endParaRPr>
          </a:p>
        </p:txBody>
      </p:sp>
      <p:grpSp>
        <p:nvGrpSpPr>
          <p:cNvPr id="477" name="Google Shape;477;p26"/>
          <p:cNvGrpSpPr/>
          <p:nvPr/>
        </p:nvGrpSpPr>
        <p:grpSpPr>
          <a:xfrm>
            <a:off x="5244038" y="1204014"/>
            <a:ext cx="6233815" cy="4449971"/>
            <a:chOff x="0" y="13131"/>
            <a:chExt cx="6233815" cy="4449971"/>
          </a:xfrm>
        </p:grpSpPr>
        <p:sp>
          <p:nvSpPr>
            <p:cNvPr id="478" name="Google Shape;478;p26"/>
            <p:cNvSpPr/>
            <p:nvPr/>
          </p:nvSpPr>
          <p:spPr>
            <a:xfrm>
              <a:off x="0" y="13131"/>
              <a:ext cx="6233815" cy="953403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 txBox="1"/>
            <p:nvPr/>
          </p:nvSpPr>
          <p:spPr>
            <a:xfrm>
              <a:off x="46541" y="59672"/>
              <a:ext cx="6140733" cy="860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Manual Encoding (Ordinal Attributes)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0" y="966535"/>
              <a:ext cx="6233815" cy="397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0" y="966535"/>
              <a:ext cx="6233815" cy="397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900" tIns="30475" rIns="170675" bIns="304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manually assign codes 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0" y="1363975"/>
              <a:ext cx="6233815" cy="953403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 txBox="1"/>
            <p:nvPr/>
          </p:nvSpPr>
          <p:spPr>
            <a:xfrm>
              <a:off x="46541" y="1410516"/>
              <a:ext cx="6140733" cy="860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Label Encoding ( Works well with nominal attributes)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0" y="2317378"/>
              <a:ext cx="6233815" cy="59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 txBox="1"/>
            <p:nvPr/>
          </p:nvSpPr>
          <p:spPr>
            <a:xfrm>
              <a:off x="0" y="2317378"/>
              <a:ext cx="6233815" cy="59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900" tIns="30475" rIns="170675" bIns="304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Codes are automatically assigned by a LabelEncoder() function 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0" y="2913538"/>
              <a:ext cx="6233815" cy="953403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 txBox="1"/>
            <p:nvPr/>
          </p:nvSpPr>
          <p:spPr>
            <a:xfrm>
              <a:off x="46541" y="2960079"/>
              <a:ext cx="6140733" cy="860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One-Hot Encoding ( Works well for both Ordinal and nominal attributes)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0" y="3866942"/>
              <a:ext cx="6233815" cy="59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 txBox="1"/>
            <p:nvPr/>
          </p:nvSpPr>
          <p:spPr>
            <a:xfrm>
              <a:off x="0" y="3866942"/>
              <a:ext cx="6233815" cy="59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900" tIns="30475" rIns="170675" bIns="304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 attributes value , a column is added to the dataset.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Manual Encoding</a:t>
            </a:r>
            <a:endParaRPr/>
          </a:p>
        </p:txBody>
      </p:sp>
      <p:sp>
        <p:nvSpPr>
          <p:cNvPr id="495" name="Google Shape;4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496" name="Google Shape;49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97" name="Google Shape;4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928" y="2105436"/>
            <a:ext cx="8769362" cy="237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1928" y="4752564"/>
            <a:ext cx="8561521" cy="55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Manual Encoding</a:t>
            </a:r>
            <a:endParaRPr/>
          </a:p>
        </p:txBody>
      </p:sp>
      <p:sp>
        <p:nvSpPr>
          <p:cNvPr id="504" name="Google Shape;50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505" name="Google Shape;50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506" name="Google Shape;5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14244"/>
            <a:ext cx="9903289" cy="282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57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9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Label Encoding </a:t>
            </a:r>
            <a:endParaRPr/>
          </a:p>
        </p:txBody>
      </p:sp>
      <p:sp>
        <p:nvSpPr>
          <p:cNvPr id="514" name="Google Shape;514;p29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5" name="Google Shape;515;p29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29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516" name="Google Shape;51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3637" y="2074363"/>
            <a:ext cx="8153564" cy="285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 Wrangling</a:t>
            </a:r>
            <a:endParaRPr/>
          </a:p>
        </p:txBody>
      </p:sp>
      <p:sp>
        <p:nvSpPr>
          <p:cNvPr id="262" name="Google Shape;262;p3"/>
          <p:cNvSpPr txBox="1">
            <a:spLocks noGrp="1"/>
          </p:cNvSpPr>
          <p:nvPr>
            <p:ph type="body" idx="1"/>
          </p:nvPr>
        </p:nvSpPr>
        <p:spPr>
          <a:xfrm>
            <a:off x="838200" y="18123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Data wrangling</a:t>
            </a:r>
            <a:r>
              <a:rPr lang="en-US"/>
              <a:t>, sometimes referred to as </a:t>
            </a:r>
            <a:r>
              <a:rPr lang="en-US" b="1"/>
              <a:t>data munging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T</a:t>
            </a:r>
            <a:r>
              <a:rPr lang="en-US"/>
              <a:t>he process of transforming and mapping data from one "raw" data form into another format.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make it more appropriate and valuable for a variety of downstream purposes such as statistical analysis and ML based analytics.</a:t>
            </a:r>
            <a:endParaRPr/>
          </a:p>
        </p:txBody>
      </p:sp>
      <p:sp>
        <p:nvSpPr>
          <p:cNvPr id="263" name="Google Shape;26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264" name="Google Shape;26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63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0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Label Encoding</a:t>
            </a:r>
            <a:endParaRPr/>
          </a:p>
        </p:txBody>
      </p:sp>
      <p:pic>
        <p:nvPicPr>
          <p:cNvPr id="524" name="Google Shape;52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431" y="1469838"/>
            <a:ext cx="7945489" cy="3918323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0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6" name="Google Shape;526;p30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30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 Hot Encoding </a:t>
            </a:r>
            <a:endParaRPr/>
          </a:p>
        </p:txBody>
      </p:sp>
      <p:pic>
        <p:nvPicPr>
          <p:cNvPr id="534" name="Google Shape;534;p3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2214297"/>
            <a:ext cx="7188199" cy="242601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1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31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31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DA2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2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Encoding </a:t>
            </a:r>
            <a:endParaRPr/>
          </a:p>
        </p:txBody>
      </p:sp>
      <p:pic>
        <p:nvPicPr>
          <p:cNvPr id="544" name="Google Shape;5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6885" y="518112"/>
            <a:ext cx="7975035" cy="58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2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32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32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3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37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3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One-hot Encoding</a:t>
            </a:r>
            <a:endParaRPr/>
          </a:p>
        </p:txBody>
      </p:sp>
      <p:pic>
        <p:nvPicPr>
          <p:cNvPr id="554" name="Google Shape;5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1253367"/>
            <a:ext cx="7188199" cy="4347877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3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33</a:t>
            </a:fld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</a:t>
            </a:r>
            <a:endParaRPr/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Normalization  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Normalization Methods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Discretization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the benefit to discretize data?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 Encoding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Why Feature Encoding?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 Encoding Techniques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63" name="Google Shape;56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564" name="Google Shape;5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0" name="Google Shape;570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1" name="Google Shape;571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2" name="Google Shape;572;p3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73" name="Google Shape;573;p3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74" name="Google Shape;574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576" name="Google Shape;576;p3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4D5A7">
                <a:alpha val="69803"/>
              </a:srgbClr>
            </a:solidFill>
            <a:ln>
              <a:noFill/>
            </a:ln>
          </p:spPr>
        </p:sp>
        <p:sp>
          <p:nvSpPr>
            <p:cNvPr id="577" name="Google Shape;577;p3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78" name="Google Shape;578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81" name="Google Shape;581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2" name="Google Shape;582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3" name="Google Shape;583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>
                  <a:alpha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84" name="Google Shape;584;p3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85" name="Google Shape;585;p3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86" name="Google Shape;586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9416">
                <a:alpha val="69803"/>
              </a:srgbClr>
            </a:solidFill>
            <a:ln>
              <a:noFill/>
            </a:ln>
          </p:spPr>
        </p:sp>
        <p:sp>
          <p:nvSpPr>
            <p:cNvPr id="588" name="Google Shape;588;p3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89" name="Google Shape;589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Hands On </a:t>
            </a:r>
            <a:r>
              <a:rPr lang="en-US" sz="5400"/>
              <a:t>:</a:t>
            </a:r>
            <a:endParaRPr sz="18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Wrangling </a:t>
            </a:r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All the steps involved from loading data into Pandas  to make it fit for a given Machine Learning Model are a part of Data Wrangling.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It includes :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1. Load, explore and </a:t>
            </a:r>
            <a:r>
              <a:rPr lang="en-US" sz="2220" dirty="0" err="1"/>
              <a:t>analyse</a:t>
            </a:r>
            <a:r>
              <a:rPr lang="en-US" sz="2220" dirty="0"/>
              <a:t> your data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2. Drop the unnecessary columns like columns containing IDs, Names etc.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3. Drop the columns which contain a lot of null or missing values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4. Impute missing values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5. Replace invalid values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6. Remove outliers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8. Transform categorical variables to numeric codes( Encoding)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10. Binning the continuous numeric variables ( Discretization)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11. Normalization</a:t>
            </a:r>
            <a:endParaRPr dirty="0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</p:txBody>
      </p:sp>
      <p:sp>
        <p:nvSpPr>
          <p:cNvPr id="271" name="Google Shape;27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272" name="Google Shape;27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Normalization </a:t>
            </a:r>
            <a:endParaRPr/>
          </a:p>
        </p:txBody>
      </p:sp>
      <p:sp>
        <p:nvSpPr>
          <p:cNvPr id="278" name="Google Shape;27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91647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Normalization</a:t>
            </a:r>
            <a:r>
              <a:rPr lang="en-US"/>
              <a:t> is a method used to normalize the range of independent variables or features of data.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known as Feature Scaling </a:t>
            </a:r>
            <a:endParaRPr/>
          </a:p>
        </p:txBody>
      </p:sp>
      <p:sp>
        <p:nvSpPr>
          <p:cNvPr id="279" name="Google Shape;27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Normalization </a:t>
            </a:r>
            <a:endParaRPr/>
          </a:p>
        </p:txBody>
      </p:sp>
      <p:sp>
        <p:nvSpPr>
          <p:cNvPr id="286" name="Google Shape;28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Motivation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Since the range of values of raw data varies widely, in some machine learning algorithms, objective functions will not work properly without normalization.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For example, many classifiers calculate the distance between two points by the Euclidean distance.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If one of the features has a broad range of values, the distance will be governed by this particular feature.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Therefore, the range of all features should be normalized so that each feature contributes approximately proportionately to the final distance.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87" name="Google Shape;28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288" name="Google Shape;28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35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"/>
          <p:cNvSpPr>
            <a:spLocks noGrp="1"/>
          </p:cNvSpPr>
          <p:nvPr>
            <p:ph type="title"/>
          </p:nvPr>
        </p:nvSpPr>
        <p:spPr>
          <a:xfrm>
            <a:off x="238611" y="2012524"/>
            <a:ext cx="3258490" cy="3251934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Normalization ?</a:t>
            </a:r>
            <a:endParaRPr/>
          </a:p>
        </p:txBody>
      </p:sp>
      <p:pic>
        <p:nvPicPr>
          <p:cNvPr id="296" name="Google Shape;2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4362" y="1158331"/>
            <a:ext cx="8180358" cy="220869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7"/>
          <p:cNvSpPr txBox="1">
            <a:spLocks noGrp="1"/>
          </p:cNvSpPr>
          <p:nvPr>
            <p:ph type="dt" idx="10"/>
          </p:nvPr>
        </p:nvSpPr>
        <p:spPr>
          <a:xfrm>
            <a:off x="413657" y="6356350"/>
            <a:ext cx="14804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10/3/2020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7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7</a:t>
            </a:fld>
            <a:endParaRPr>
              <a:solidFill>
                <a:srgbClr val="898989"/>
              </a:solidFill>
            </a:endParaRPr>
          </a:p>
        </p:txBody>
      </p:sp>
      <p:pic>
        <p:nvPicPr>
          <p:cNvPr id="299" name="Google Shape;29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8344" y="2700385"/>
            <a:ext cx="1371917" cy="62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4362" y="3962344"/>
            <a:ext cx="8024659" cy="2069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11267" y="4886875"/>
            <a:ext cx="1209796" cy="58938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7"/>
          <p:cNvSpPr txBox="1"/>
          <p:nvPr/>
        </p:nvSpPr>
        <p:spPr>
          <a:xfrm>
            <a:off x="3704362" y="319596"/>
            <a:ext cx="77123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function is governed by the variable with high range </a:t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3704361" y="3507332"/>
            <a:ext cx="77123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 brings all variables to the same range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 txBox="1">
            <a:spLocks noGrp="1"/>
          </p:cNvSpPr>
          <p:nvPr>
            <p:ph type="title"/>
          </p:nvPr>
        </p:nvSpPr>
        <p:spPr>
          <a:xfrm>
            <a:off x="990936" y="440473"/>
            <a:ext cx="10515600" cy="94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Normalization ? </a:t>
            </a:r>
            <a:endParaRPr/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905" y="1383137"/>
            <a:ext cx="10457704" cy="483668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312" name="Google Shape;31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10/3/2020</a:t>
            </a:r>
            <a:endParaRPr/>
          </a:p>
        </p:txBody>
      </p:sp>
      <p:sp>
        <p:nvSpPr>
          <p:cNvPr id="318" name="Google Shape;3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19" name="Google Shape;3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47451"/>
            <a:ext cx="10047410" cy="469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acet">
  <a:themeElements>
    <a:clrScheme name="Custom 8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acet">
  <a:themeElements>
    <a:clrScheme name="Custom 8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644</Words>
  <Application>Microsoft Office PowerPoint</Application>
  <PresentationFormat>Widescreen</PresentationFormat>
  <Paragraphs>164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Trebuchet MS</vt:lpstr>
      <vt:lpstr>Noto Sans Symbols</vt:lpstr>
      <vt:lpstr>Candara</vt:lpstr>
      <vt:lpstr>Calibri</vt:lpstr>
      <vt:lpstr>Arial</vt:lpstr>
      <vt:lpstr>Office Theme</vt:lpstr>
      <vt:lpstr>2_Facet</vt:lpstr>
      <vt:lpstr>2_Facet</vt:lpstr>
      <vt:lpstr>PowerPoint Presentation</vt:lpstr>
      <vt:lpstr>PowerPoint Presentation</vt:lpstr>
      <vt:lpstr>Data Wrangling</vt:lpstr>
      <vt:lpstr>Data Wrangling </vt:lpstr>
      <vt:lpstr>Normalization </vt:lpstr>
      <vt:lpstr>Normalization </vt:lpstr>
      <vt:lpstr>Why Normalization ?</vt:lpstr>
      <vt:lpstr>Why Normalization ? </vt:lpstr>
      <vt:lpstr>PowerPoint Presentation</vt:lpstr>
      <vt:lpstr>PowerPoint Presentation</vt:lpstr>
      <vt:lpstr>Normalization Techniques </vt:lpstr>
      <vt:lpstr>Z-Score Normalization</vt:lpstr>
      <vt:lpstr>Z Score Normalization – Example </vt:lpstr>
      <vt:lpstr>Z Score Normalization </vt:lpstr>
      <vt:lpstr>Z-Score Normalization</vt:lpstr>
      <vt:lpstr>Min-Max Normalization </vt:lpstr>
      <vt:lpstr>Decimal Scaling </vt:lpstr>
      <vt:lpstr>Normalization Summary </vt:lpstr>
      <vt:lpstr>Feature Discretization</vt:lpstr>
      <vt:lpstr>Feature Discretization </vt:lpstr>
      <vt:lpstr>Why Discretization ?</vt:lpstr>
      <vt:lpstr>Data Discretization</vt:lpstr>
      <vt:lpstr>Discretization</vt:lpstr>
      <vt:lpstr>Feature Encoding </vt:lpstr>
      <vt:lpstr>Feature Encoding </vt:lpstr>
      <vt:lpstr>Feature Encoding </vt:lpstr>
      <vt:lpstr>Manual Encoding</vt:lpstr>
      <vt:lpstr>Manual Encoding</vt:lpstr>
      <vt:lpstr>Label Encoding </vt:lpstr>
      <vt:lpstr>Label Encoding</vt:lpstr>
      <vt:lpstr>One Hot Encoding </vt:lpstr>
      <vt:lpstr>Feature Encoding </vt:lpstr>
      <vt:lpstr>One-hot Encoding</vt:lpstr>
      <vt:lpstr>Summary </vt:lpstr>
      <vt:lpstr>Hands On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 / Ph.D Scholar @ City Campus</dc:creator>
  <cp:lastModifiedBy>Ahmed, Hassan</cp:lastModifiedBy>
  <cp:revision>3</cp:revision>
  <dcterms:created xsi:type="dcterms:W3CDTF">2020-10-03T05:55:32Z</dcterms:created>
  <dcterms:modified xsi:type="dcterms:W3CDTF">2021-02-28T07:17:39Z</dcterms:modified>
</cp:coreProperties>
</file>