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52" r:id="rId4"/>
    <p:sldMasterId id="2147483769" r:id="rId5"/>
  </p:sldMasterIdLst>
  <p:notesMasterIdLst>
    <p:notesMasterId r:id="rId41"/>
  </p:notesMasterIdLst>
  <p:sldIdLst>
    <p:sldId id="650" r:id="rId6"/>
    <p:sldId id="661" r:id="rId7"/>
    <p:sldId id="821" r:id="rId8"/>
    <p:sldId id="854" r:id="rId9"/>
    <p:sldId id="824" r:id="rId10"/>
    <p:sldId id="825" r:id="rId11"/>
    <p:sldId id="829" r:id="rId12"/>
    <p:sldId id="831" r:id="rId13"/>
    <p:sldId id="823" r:id="rId14"/>
    <p:sldId id="826" r:id="rId15"/>
    <p:sldId id="827" r:id="rId16"/>
    <p:sldId id="828" r:id="rId17"/>
    <p:sldId id="834" r:id="rId18"/>
    <p:sldId id="835" r:id="rId19"/>
    <p:sldId id="832" r:id="rId20"/>
    <p:sldId id="833" r:id="rId21"/>
    <p:sldId id="836" r:id="rId22"/>
    <p:sldId id="837" r:id="rId23"/>
    <p:sldId id="838" r:id="rId24"/>
    <p:sldId id="839" r:id="rId25"/>
    <p:sldId id="840" r:id="rId26"/>
    <p:sldId id="841" r:id="rId27"/>
    <p:sldId id="842" r:id="rId28"/>
    <p:sldId id="843" r:id="rId29"/>
    <p:sldId id="844" r:id="rId30"/>
    <p:sldId id="846" r:id="rId31"/>
    <p:sldId id="847" r:id="rId32"/>
    <p:sldId id="848" r:id="rId33"/>
    <p:sldId id="849" r:id="rId34"/>
    <p:sldId id="850" r:id="rId35"/>
    <p:sldId id="851" r:id="rId36"/>
    <p:sldId id="845" r:id="rId37"/>
    <p:sldId id="852" r:id="rId38"/>
    <p:sldId id="696" r:id="rId39"/>
    <p:sldId id="853" r:id="rId40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eghan McDonough" initials="MM" lastIdx="18" clrIdx="0">
    <p:extLst>
      <p:ext uri="{19B8F6BF-5375-455C-9EA6-DF929625EA0E}">
        <p15:presenceInfo xmlns:p15="http://schemas.microsoft.com/office/powerpoint/2012/main" userId="S::meghan.mcdonough@teneo.com::664cc3b1-f252-4890-a3f0-d379ae1e3eeb" providerId="AD"/>
      </p:ext>
    </p:extLst>
  </p:cmAuthor>
  <p:cmAuthor id="2" name="KQ" initials="K" lastIdx="17" clrIdx="1">
    <p:extLst>
      <p:ext uri="{19B8F6BF-5375-455C-9EA6-DF929625EA0E}">
        <p15:presenceInfo xmlns:p15="http://schemas.microsoft.com/office/powerpoint/2012/main" userId="KQ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1A36E"/>
    <a:srgbClr val="E3C322"/>
    <a:srgbClr val="001937"/>
    <a:srgbClr val="DBDBDB"/>
    <a:srgbClr val="203868"/>
    <a:srgbClr val="59590D"/>
    <a:srgbClr val="E3E3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96" autoAdjust="0"/>
    <p:restoredTop sz="94605" autoAdjust="0"/>
  </p:normalViewPr>
  <p:slideViewPr>
    <p:cSldViewPr snapToGrid="0">
      <p:cViewPr varScale="1">
        <p:scale>
          <a:sx n="86" d="100"/>
          <a:sy n="86" d="100"/>
        </p:scale>
        <p:origin x="374" y="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056"/>
    </p:cViewPr>
  </p:sorterViewPr>
  <p:notesViewPr>
    <p:cSldViewPr snapToGrid="0">
      <p:cViewPr>
        <p:scale>
          <a:sx n="120" d="100"/>
          <a:sy n="120" d="100"/>
        </p:scale>
        <p:origin x="1795" y="-1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commentAuthors" Target="commentAuthor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E1FA2189-F23A-4050-A20E-B903A88C7360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8CC16F7C-1E11-4504-B919-6A0087DD9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9265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C16F7C-1E11-4504-B919-6A0087DD9FC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5387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US" dirty="0"/>
              <a:t>What do you think about these numbers ?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What these numbers may be representing ?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What about 3 ?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How you figure out that 3 is an outlier?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What is the range of tis data?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What is the range If I exclude 3?</a:t>
            </a:r>
          </a:p>
          <a:p>
            <a:pPr marL="228600" indent="-2286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C16F7C-1E11-4504-B919-6A0087DD9FC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4718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US" dirty="0"/>
              <a:t>What is odd in this image with respect to outliers?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How a machine will distinguish between colors?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How an image is stored in memory?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How a machine will detect a red apple as an outlier?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C16F7C-1E11-4504-B919-6A0087DD9FC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7384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US" dirty="0"/>
              <a:t>What is odd  in this line plot ? 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These two blue points look different from rest of the points because they are not following the pattern which is followed by rest of the points.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C16F7C-1E11-4504-B919-6A0087DD9FC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7955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0D28D-87B1-4FB4-AE07-CF8019F4738A}" type="datetime1">
              <a:rPr lang="en-US" smtClean="0"/>
              <a:t>10/4/2020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E07E8-E437-4A6D-803B-09F24E35F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561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681F8-AD22-488C-BC1A-7143CAF9B810}" type="datetime1">
              <a:rPr lang="en-US" smtClean="0"/>
              <a:t>10/4/2020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E07E8-E437-4A6D-803B-09F24E35F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392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9D1BA-00F3-499C-B4CF-A7C0ED48C18B}" type="datetime1">
              <a:rPr lang="en-US" smtClean="0"/>
              <a:t>10/4/2020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E07E8-E437-4A6D-803B-09F24E35FE40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833577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08351-7698-487F-B998-3A83AC6FB88A}" type="datetime1">
              <a:rPr lang="en-US" smtClean="0"/>
              <a:t>10/4/2020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E07E8-E437-4A6D-803B-09F24E35F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8580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346CB-EF4E-49D5-8431-1F081B78AEE7}" type="datetime1">
              <a:rPr lang="en-US" smtClean="0"/>
              <a:t>10/4/2020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E07E8-E437-4A6D-803B-09F24E35FE40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106191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82E2F-94A7-44CD-96BD-29EEDA56314C}" type="datetime1">
              <a:rPr lang="en-US" smtClean="0"/>
              <a:t>10/4/2020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E07E8-E437-4A6D-803B-09F24E35F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0082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0A36B-BD1C-4B45-A017-8E284BD78412}" type="datetime1">
              <a:rPr lang="en-US" smtClean="0"/>
              <a:t>10/4/2020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E07E8-E437-4A6D-803B-09F24E35F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9847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CAED-3769-4722-95B2-21E25C608BF5}" type="datetime1">
              <a:rPr lang="en-US" smtClean="0"/>
              <a:t>10/4/2020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E07E8-E437-4A6D-803B-09F24E35F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2370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7FF43-0252-4B97-B0A7-B2B66B2B4A3C}" type="datetime1">
              <a:rPr lang="en-US" sz="9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10/4/2020</a:t>
            </a:fld>
            <a:endParaRPr lang="en-US" sz="900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E07E8-E437-4A6D-803B-09F24E35FE4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7020585-39C3-4F43-AF97-AD792265B7F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48" t="14631" r="20870" b="7409"/>
          <a:stretch/>
        </p:blipFill>
        <p:spPr>
          <a:xfrm>
            <a:off x="10459680" y="0"/>
            <a:ext cx="1732320" cy="1240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50838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48097-27B5-4582-A309-6310D2B2FB06}" type="datetime1">
              <a:rPr lang="en-US" smtClean="0"/>
              <a:t>10/4/2020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E07E8-E437-4A6D-803B-09F24E35FE40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FD8C1ADF-81E5-4A26-8458-89C277FD142A}"/>
              </a:ext>
            </a:extLst>
          </p:cNvPr>
          <p:cNvSpPr txBox="1">
            <a:spLocks/>
          </p:cNvSpPr>
          <p:nvPr userDrawn="1"/>
        </p:nvSpPr>
        <p:spPr>
          <a:xfrm>
            <a:off x="5290457" y="6356350"/>
            <a:ext cx="17373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chemeClr val="tx1"/>
                </a:solidFill>
              </a:rPr>
              <a:t>Frontier Technology Institute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C7CE6C9-2930-4A68-A9F8-CD00687D9A2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48" t="14631" r="20870" b="7409"/>
          <a:stretch/>
        </p:blipFill>
        <p:spPr>
          <a:xfrm>
            <a:off x="10459680" y="0"/>
            <a:ext cx="1732320" cy="1240971"/>
          </a:xfrm>
          <a:prstGeom prst="rect">
            <a:avLst/>
          </a:prstGeom>
        </p:spPr>
      </p:pic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4D106D2F-C164-441C-8CBB-4EE802217157}"/>
              </a:ext>
            </a:extLst>
          </p:cNvPr>
          <p:cNvSpPr txBox="1">
            <a:spLocks/>
          </p:cNvSpPr>
          <p:nvPr userDrawn="1"/>
        </p:nvSpPr>
        <p:spPr>
          <a:xfrm>
            <a:off x="5021609" y="136525"/>
            <a:ext cx="21487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b="1" dirty="0">
                <a:solidFill>
                  <a:schemeClr val="tx1"/>
                </a:solidFill>
              </a:rPr>
              <a:t>Data Science Certification</a:t>
            </a:r>
          </a:p>
        </p:txBody>
      </p:sp>
    </p:spTree>
    <p:extLst>
      <p:ext uri="{BB962C8B-B14F-4D97-AF65-F5344CB8AC3E}">
        <p14:creationId xmlns:p14="http://schemas.microsoft.com/office/powerpoint/2010/main" val="35728708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36726"/>
            <a:ext cx="10515600" cy="2852737"/>
          </a:xfrm>
          <a:solidFill>
            <a:schemeClr val="accent6">
              <a:lumMod val="75000"/>
            </a:schemeClr>
          </a:solidFill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solidFill>
            <a:schemeClr val="accent4">
              <a:lumMod val="75000"/>
            </a:schemeClr>
          </a:solidFill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14838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22BD6-6CEB-4314-B780-BAF267FFD959}" type="datetime1">
              <a:rPr lang="en-US" smtClean="0"/>
              <a:t>10/4/2020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E07E8-E437-4A6D-803B-09F24E35FE40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BABB954-18CB-4E11-992C-E16645A1365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48" t="14631" r="20870" b="7409"/>
          <a:stretch/>
        </p:blipFill>
        <p:spPr>
          <a:xfrm>
            <a:off x="677334" y="5794974"/>
            <a:ext cx="1330545" cy="953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68763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70F16-B7D5-42A6-B940-D825E906BFE5}" type="datetime1">
              <a:rPr lang="en-US" smtClean="0"/>
              <a:t>10/4/2020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E07E8-E437-4A6D-803B-09F24E35F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8041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3E9EA-B6B9-4563-99F8-1390B3BF1194}" type="datetime1">
              <a:rPr lang="en-US" smtClean="0"/>
              <a:t>10/4/2020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E07E8-E437-4A6D-803B-09F24E35F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62113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4D5B3-2A7F-4617-A887-5C9E13F02C35}" type="datetime1">
              <a:rPr lang="en-US" smtClean="0"/>
              <a:t>10/4/2020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E07E8-E437-4A6D-803B-09F24E35F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43901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7E060-5B8B-43C2-B544-DB5C0FF27679}" type="datetime1">
              <a:rPr lang="en-US" smtClean="0"/>
              <a:t>10/4/2020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E07E8-E437-4A6D-803B-09F24E35F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5905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4826D-5014-4524-A828-AB2CD6633599}" type="datetime1">
              <a:rPr lang="en-US" smtClean="0"/>
              <a:t>10/4/2020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E07E8-E437-4A6D-803B-09F24E35F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67685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EB8B6-4A61-4D38-AB12-5A0E404F4EB8}" type="datetime1">
              <a:rPr lang="en-US" smtClean="0"/>
              <a:t>10/4/2020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E07E8-E437-4A6D-803B-09F24E35F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83373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38A00-A291-4E15-BC0B-61A7908D096E}" type="datetime1">
              <a:rPr lang="en-US" smtClean="0"/>
              <a:t>10/4/2020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E07E8-E437-4A6D-803B-09F24E35F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37796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4EB36-1603-48AF-BF21-5B4F7ADBAD47}" type="datetime1">
              <a:rPr lang="en-US" smtClean="0"/>
              <a:t>10/4/2020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E07E8-E437-4A6D-803B-09F24E35F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112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162E5-CC7F-44D5-A07B-2550AE937498}" type="datetime1">
              <a:rPr lang="en-US" smtClean="0"/>
              <a:t>10/4/2020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E07E8-E437-4A6D-803B-09F24E35F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134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0144E-EFFB-4FDC-A246-E574FD1BF1CE}" type="datetime1">
              <a:rPr lang="en-US" smtClean="0"/>
              <a:t>10/4/2020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E07E8-E437-4A6D-803B-09F24E35F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964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2447E-E7E6-4D05-8D43-7507F066C4D2}" type="datetime1">
              <a:rPr lang="en-US" smtClean="0"/>
              <a:t>10/4/2020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E07E8-E437-4A6D-803B-09F24E35F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299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390D1-C717-4B64-A03D-BBA3587AC022}" type="datetime1">
              <a:rPr lang="en-US" smtClean="0"/>
              <a:t>10/4/2020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E07E8-E437-4A6D-803B-09F24E35F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446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7128A-A52F-4728-BBCB-E251FA03B29B}" type="datetime1">
              <a:rPr lang="en-US" smtClean="0"/>
              <a:t>10/4/2020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E07E8-E437-4A6D-803B-09F24E35F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024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BD5DE-B4E5-4123-9FB5-BE9061531CAF}" type="datetime1">
              <a:rPr lang="en-US" smtClean="0"/>
              <a:t>10/4/2020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E07E8-E437-4A6D-803B-09F24E35F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206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D1FD8-95EC-4CD1-AC8A-47A59E42FA30}" type="datetime1">
              <a:rPr lang="en-US" smtClean="0"/>
              <a:t>10/4/2020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E07E8-E437-4A6D-803B-09F24E35F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067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957E82-CF9D-4DC4-B435-A08888948E66}" type="datetime1">
              <a:rPr lang="en-US" smtClean="0"/>
              <a:t>10/4/2020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02E07E8-E437-4A6D-803B-09F24E35F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262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  <p:sldLayoutId id="2147483764" r:id="rId12"/>
    <p:sldLayoutId id="2147483765" r:id="rId13"/>
    <p:sldLayoutId id="2147483766" r:id="rId14"/>
    <p:sldLayoutId id="2147483767" r:id="rId15"/>
    <p:sldLayoutId id="2147483768" r:id="rId16"/>
  </p:sldLayoutIdLst>
  <p:hf hdr="0" ft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4CFF16-97AB-4DD1-ADD8-FE5ADFB814EA}" type="datetime1">
              <a:rPr lang="en-US" smtClean="0"/>
              <a:t>10/4/2020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2E07E8-E437-4A6D-803B-09F24E35F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888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75" r:id="rId6"/>
    <p:sldLayoutId id="2147483776" r:id="rId7"/>
    <p:sldLayoutId id="2147483777" r:id="rId8"/>
    <p:sldLayoutId id="2147483778" r:id="rId9"/>
    <p:sldLayoutId id="2147483779" r:id="rId10"/>
    <p:sldLayoutId id="2147483780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6F3F965-C03B-499A-9FCA-9B6102A7AA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23804"/>
            <a:ext cx="9144000" cy="574327"/>
          </a:xfrm>
        </p:spPr>
        <p:txBody>
          <a:bodyPr>
            <a:normAutofit/>
          </a:bodyPr>
          <a:lstStyle/>
          <a:p>
            <a:pPr algn="ctr"/>
            <a:r>
              <a:rPr lang="en-US" sz="2800" b="1" i="1" dirty="0">
                <a:solidFill>
                  <a:srgbClr val="E3C322"/>
                </a:solidFill>
                <a:latin typeface="Candara Light" panose="020E0502030303020204" pitchFamily="34" charset="0"/>
              </a:rPr>
              <a:t>Act Locally, Impact Globally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2219B3-DA49-4B95-B900-3425DEBD90E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48" t="14631" r="20870" b="7409"/>
          <a:stretch/>
        </p:blipFill>
        <p:spPr>
          <a:xfrm>
            <a:off x="4502100" y="2029791"/>
            <a:ext cx="3187800" cy="2283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5755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CCFD3-ADB9-4A7C-97F9-EDCD57F33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Effect of Outliers on ML Algorithms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ECDAE-D5C6-4FBE-8140-5D3B88A451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Machine learning algorithms are very sensitive to the range and distribution of attribute values.</a:t>
            </a:r>
          </a:p>
          <a:p>
            <a:r>
              <a:rPr lang="en-US" dirty="0"/>
              <a:t>Data outliers can spoil and mislead the training process resulting in:</a:t>
            </a:r>
          </a:p>
          <a:p>
            <a:pPr lvl="1"/>
            <a:r>
              <a:rPr lang="en-US" dirty="0"/>
              <a:t>Longer training times, </a:t>
            </a:r>
          </a:p>
          <a:p>
            <a:pPr lvl="1"/>
            <a:r>
              <a:rPr lang="en-US" dirty="0"/>
              <a:t>Less accurate models, and</a:t>
            </a:r>
          </a:p>
          <a:p>
            <a:pPr lvl="1"/>
            <a:r>
              <a:rPr lang="en-US" dirty="0"/>
              <a:t>Ultimately poo results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773097-0C2D-4229-851F-978249292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48097-27B5-4582-A309-6310D2B2FB06}" type="datetime1">
              <a:rPr lang="en-US" smtClean="0"/>
              <a:t>10/4/2020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83CAFC-0FFF-4168-B7F8-23D30AD6E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E07E8-E437-4A6D-803B-09F24E35FE40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3287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CA28C-E01A-441D-896C-1F49E0E5B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Sometimes Outliers can be important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BCF960-4ABE-4A6C-83B1-2EF185735B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To Detect Suspicious Activates  / Anomaly Detection </a:t>
            </a:r>
          </a:p>
          <a:p>
            <a:r>
              <a:rPr lang="en-GB" dirty="0"/>
              <a:t>Suspicious Activity / Anomalies </a:t>
            </a:r>
          </a:p>
          <a:p>
            <a:pPr lvl="1"/>
            <a:r>
              <a:rPr lang="en-GB" dirty="0"/>
              <a:t>A deviation in Financial Transactions Pattern</a:t>
            </a:r>
          </a:p>
          <a:p>
            <a:pPr lvl="1"/>
            <a:r>
              <a:rPr lang="en-GB" dirty="0"/>
              <a:t>A deviation in network traffic </a:t>
            </a:r>
          </a:p>
          <a:p>
            <a:pPr lvl="1"/>
            <a:r>
              <a:rPr lang="en-GB" dirty="0"/>
              <a:t>Suspicious Browsing Patterns</a:t>
            </a:r>
          </a:p>
          <a:p>
            <a:pPr lvl="1"/>
            <a:r>
              <a:rPr lang="en-GB" dirty="0"/>
              <a:t>Detecting Spam Emails</a:t>
            </a:r>
          </a:p>
          <a:p>
            <a:pPr lvl="1"/>
            <a:r>
              <a:rPr lang="en-GB" dirty="0"/>
              <a:t>Detecting unusual Email Communication with in or outside the organization</a:t>
            </a:r>
          </a:p>
          <a:p>
            <a:pPr marL="457200" lvl="1" indent="0">
              <a:buNone/>
            </a:pPr>
            <a:endParaRPr lang="en-GB" dirty="0"/>
          </a:p>
          <a:p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508456-1239-4D0B-81DA-F3DE42F3A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48097-27B5-4582-A309-6310D2B2FB06}" type="datetime1">
              <a:rPr lang="en-US" smtClean="0"/>
              <a:t>10/4/2020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C48236-D7F5-44F4-99CC-1447FF691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E07E8-E437-4A6D-803B-09F24E35FE40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0907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AFF50-55BF-465A-A9A6-C298EEAD4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Outlier Detection  Techniques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465DAC-AB76-46B2-873F-5FB2C8AD67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Discover Outliers with visualization tools </a:t>
            </a:r>
          </a:p>
          <a:p>
            <a:pPr lvl="1"/>
            <a:r>
              <a:rPr lang="en-GB" dirty="0"/>
              <a:t>Using Univariate Analysis </a:t>
            </a:r>
          </a:p>
          <a:p>
            <a:pPr lvl="1"/>
            <a:r>
              <a:rPr lang="en-GB" dirty="0"/>
              <a:t>Using Bivariate Analysis </a:t>
            </a:r>
          </a:p>
          <a:p>
            <a:r>
              <a:rPr lang="en-GB" dirty="0"/>
              <a:t>Using Mathematical Functions </a:t>
            </a:r>
          </a:p>
          <a:p>
            <a:pPr lvl="1"/>
            <a:r>
              <a:rPr lang="en-GB" dirty="0"/>
              <a:t>Z-Score</a:t>
            </a:r>
          </a:p>
          <a:p>
            <a:pPr lvl="1"/>
            <a:r>
              <a:rPr lang="en-GB" dirty="0"/>
              <a:t>IQR  / Tukey Method </a:t>
            </a:r>
          </a:p>
          <a:p>
            <a:endParaRPr lang="en-GB" dirty="0"/>
          </a:p>
          <a:p>
            <a:pPr lvl="1"/>
            <a:endParaRPr lang="en-GB" dirty="0"/>
          </a:p>
          <a:p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79FBE1-678B-45DA-AC23-B048765F0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48097-27B5-4582-A309-6310D2B2FB06}" type="datetime1">
              <a:rPr lang="en-US" smtClean="0"/>
              <a:t>10/4/2020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83BB9D-C9C3-419C-813F-7C3E8B795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E07E8-E437-4A6D-803B-09F24E35FE40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9184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2E677F-1987-40EF-B1B7-B52D8E7E9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An Example Dataset – Boston Houses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82FB627-F028-4F5B-A5FB-581D183096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4364" y="1502725"/>
            <a:ext cx="8395902" cy="3852549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0D4E5B-F098-426A-B2AC-11D3905322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13657" y="6356350"/>
            <a:ext cx="148045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2948097-27B5-4582-A309-6310D2B2FB06}" type="datetime1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10/4/2020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DF7416-0E5D-440E-B30C-179B275FB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0257" y="6356350"/>
            <a:ext cx="56000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02E07E8-E437-4A6D-803B-09F24E35FE40}" type="slidenum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13</a:t>
            </a:fld>
            <a:endParaRPr lang="en-US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55270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3F4B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3825EF-0BCA-42DF-B17A-E792A9F3F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Dataset Description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71C375C-D023-44D2-9331-933C628DA5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2628" y="596687"/>
            <a:ext cx="6620301" cy="5759663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C9010E-B4A2-4CB3-BF75-FF65F05FFE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13657" y="6356350"/>
            <a:ext cx="148045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2948097-27B5-4582-A309-6310D2B2FB06}" type="datetime1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10/4/2020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39D2DB-C047-4920-BB27-D09B8E932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0257" y="6356350"/>
            <a:ext cx="56000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02E07E8-E437-4A6D-803B-09F24E35FE40}" type="slidenum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14</a:t>
            </a:fld>
            <a:endParaRPr lang="en-US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58628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3F35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B74184-ECB0-4785-A31F-D5F8EC4F8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>
            <a:normAutofit/>
          </a:bodyPr>
          <a:lstStyle/>
          <a:p>
            <a:pPr algn="ctr"/>
            <a:r>
              <a:rPr lang="en-GB" sz="2600">
                <a:solidFill>
                  <a:srgbClr val="FFFFFF"/>
                </a:solidFill>
              </a:rPr>
              <a:t>Discover Outliers using Visualization Tools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8008BE2-A25F-4BA1-89DE-24262C225D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2625" y="1960347"/>
            <a:ext cx="7188199" cy="179704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F730B8-91D5-4A53-BED8-C249EF9719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56935" y="1050292"/>
            <a:ext cx="7188199" cy="436980"/>
          </a:xfrm>
        </p:spPr>
        <p:txBody>
          <a:bodyPr>
            <a:normAutofit/>
          </a:bodyPr>
          <a:lstStyle/>
          <a:p>
            <a:r>
              <a:rPr lang="en-GB" sz="1800" dirty="0"/>
              <a:t>Univariate Analysis using Boxplot</a:t>
            </a:r>
          </a:p>
          <a:p>
            <a:endParaRPr lang="en-GB" sz="1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6C75A-D855-4FDD-99C5-F3C117D2231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41738" y="6356350"/>
            <a:ext cx="1655379" cy="365125"/>
          </a:xfrm>
        </p:spPr>
        <p:txBody>
          <a:bodyPr>
            <a:normAutofit/>
          </a:bodyPr>
          <a:lstStyle/>
          <a:p>
            <a:pPr algn="ctr">
              <a:spcAft>
                <a:spcPts val="600"/>
              </a:spcAft>
            </a:pPr>
            <a:fld id="{D2948097-27B5-4582-A309-6310D2B2FB06}" type="datetime1">
              <a:rPr lang="en-US">
                <a:solidFill>
                  <a:srgbClr val="FFFFFF"/>
                </a:solidFill>
              </a:rPr>
              <a:pPr algn="ctr">
                <a:spcAft>
                  <a:spcPts val="600"/>
                </a:spcAft>
              </a:pPr>
              <a:t>10/4/2020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1CD189-CF68-446A-ADBE-6FC22D061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84978" y="6356350"/>
            <a:ext cx="1468821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02E07E8-E437-4A6D-803B-09F24E35FE4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spcAft>
                  <a:spcPts val="600"/>
                </a:spcAft>
              </a:pPr>
              <a:t>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898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C2FB0B-9F79-47A5-B0BB-1F023A55E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>
            <a:normAutofit/>
          </a:bodyPr>
          <a:lstStyle/>
          <a:p>
            <a:pPr algn="ctr"/>
            <a:r>
              <a:rPr lang="en-GB" sz="2600" dirty="0">
                <a:solidFill>
                  <a:srgbClr val="FFFFFF"/>
                </a:solidFill>
              </a:rPr>
              <a:t>Boxplot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5AE1CFD-CE22-4957-8038-1078299E00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7280" y="1487272"/>
            <a:ext cx="5478417" cy="4227909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034C95-954E-43DD-AD49-3F4D900D194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41738" y="6356350"/>
            <a:ext cx="1655379" cy="365125"/>
          </a:xfrm>
        </p:spPr>
        <p:txBody>
          <a:bodyPr>
            <a:normAutofit/>
          </a:bodyPr>
          <a:lstStyle/>
          <a:p>
            <a:pPr algn="ctr">
              <a:spcAft>
                <a:spcPts val="600"/>
              </a:spcAft>
            </a:pPr>
            <a:fld id="{D2948097-27B5-4582-A309-6310D2B2FB06}" type="datetime1">
              <a:rPr lang="en-US">
                <a:solidFill>
                  <a:srgbClr val="FFFFFF"/>
                </a:solidFill>
              </a:rPr>
              <a:pPr algn="ctr">
                <a:spcAft>
                  <a:spcPts val="600"/>
                </a:spcAft>
              </a:pPr>
              <a:t>10/4/2020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0E28D-323D-4C2E-BC0A-1D61F6032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84978" y="6356350"/>
            <a:ext cx="1468821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02E07E8-E437-4A6D-803B-09F24E35FE4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spcAft>
                  <a:spcPts val="600"/>
                </a:spcAft>
              </a:pPr>
              <a:t>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2A6EBBB-DE8F-44B7-87A0-800F10C225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7002" y="692146"/>
            <a:ext cx="7038975" cy="7715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8067409-106B-4F47-96E6-348A2AF722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6578" y="5738782"/>
            <a:ext cx="6248400" cy="27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5521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373A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0ED71A-6EF5-436A-ACF6-9E8DE4326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Scatter plot</a:t>
            </a:r>
            <a:b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Bivariate Analysis 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51923E9-C6E0-4E50-AD38-CDC1C76E1C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1591" y="2413577"/>
            <a:ext cx="8205436" cy="2030845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479606-699A-4EAE-8F90-3C0327A2705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13657" y="6356350"/>
            <a:ext cx="148045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2948097-27B5-4582-A309-6310D2B2FB06}" type="datetime1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10/4/2020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B1445E-819E-4F19-950A-33538259D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0257" y="6356350"/>
            <a:ext cx="56000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02E07E8-E437-4A6D-803B-09F24E35FE40}" type="slidenum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17</a:t>
            </a:fld>
            <a:endParaRPr lang="en-US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67163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F6D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9ABA7B-8BDC-4968-89CF-34B4197C7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Scatter plots – Bivariate Analysis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1380079-D019-487C-97BC-A65C72D541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5693" y="1209257"/>
            <a:ext cx="7754564" cy="4439486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8D9877-CC7C-4457-86CD-9453F223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13657" y="6356350"/>
            <a:ext cx="148045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2948097-27B5-4582-A309-6310D2B2FB06}" type="datetime1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10/4/2020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F4EB25-F6CA-4065-8B07-77D7CAC87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0257" y="6356350"/>
            <a:ext cx="56000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02E07E8-E437-4A6D-803B-09F24E35FE40}" type="slidenum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18</a:t>
            </a:fld>
            <a:endParaRPr lang="en-US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11504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507E3-175E-4A94-A413-C1C0F69A0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Outlier Detection using Mathematical Functions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F527F3-EEAC-4108-8EBF-0AFE1DFA3C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GB" dirty="0"/>
              <a:t>Z-Score</a:t>
            </a:r>
          </a:p>
          <a:p>
            <a:pPr lvl="1"/>
            <a:r>
              <a:rPr lang="en-GB" dirty="0"/>
              <a:t>IQR ( Inter Quartile Range)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124DE5-2C22-40F4-A9A5-564879C28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48097-27B5-4582-A309-6310D2B2FB06}" type="datetime1">
              <a:rPr lang="en-US" smtClean="0"/>
              <a:t>10/4/2020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89766D-1EB2-4548-A599-8F4D7AAA2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E07E8-E437-4A6D-803B-09F24E35FE40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824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746C9C-F9BF-463F-82AE-D714ACB56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02E07E8-E437-4A6D-803B-09F24E35FE40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1A36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31A36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67C81E9-E5C1-4904-A18B-E59EC2A477B1}"/>
              </a:ext>
            </a:extLst>
          </p:cNvPr>
          <p:cNvSpPr txBox="1">
            <a:spLocks/>
          </p:cNvSpPr>
          <p:nvPr/>
        </p:nvSpPr>
        <p:spPr>
          <a:xfrm>
            <a:off x="974034" y="2179442"/>
            <a:ext cx="10243931" cy="63099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rebuchet MS" panose="020B0603020202020204"/>
                <a:ea typeface="+mj-ea"/>
                <a:cs typeface="+mj-cs"/>
              </a:rPr>
              <a:t>Lecture 7: Data Wrangling II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000" b="1" dirty="0">
                <a:solidFill>
                  <a:schemeClr val="tx1"/>
                </a:solidFill>
                <a:latin typeface="Trebuchet MS" panose="020B0603020202020204"/>
              </a:rPr>
              <a:t>                     Handling Outliers </a:t>
            </a:r>
            <a:endParaRPr kumimoji="0" 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rebuchet MS" panose="020B0603020202020204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6DE0745-9E65-491D-A208-4AE2509AF088}"/>
              </a:ext>
            </a:extLst>
          </p:cNvPr>
          <p:cNvCxnSpPr>
            <a:cxnSpLocks/>
          </p:cNvCxnSpPr>
          <p:nvPr/>
        </p:nvCxnSpPr>
        <p:spPr>
          <a:xfrm>
            <a:off x="1021976" y="2810435"/>
            <a:ext cx="1025562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63853A-30D7-4477-87F4-6A90072A0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4A18E-C99C-4D33-A9F1-5AD4AE0C585B}" type="datetime1">
              <a:rPr lang="en-US" smtClean="0"/>
              <a:t>10/4/2020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7953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3638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39AF16-07FC-4DB0-90A3-740A86CF5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Z-Score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3A7C557-3669-4780-B9C4-5796F6382F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1315773"/>
            <a:ext cx="7188199" cy="4223065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450DAC-3937-46F8-9809-CFE0CB98477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13657" y="6356350"/>
            <a:ext cx="148045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2948097-27B5-4582-A309-6310D2B2FB06}" type="datetime1">
              <a:rPr lang="en-US" smtClean="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10/4/2020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11D845-2893-43B8-8FB2-2A57F4B00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0257" y="6356350"/>
            <a:ext cx="56000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02E07E8-E437-4A6D-803B-09F24E35FE40}" type="slidenum">
              <a:rPr lang="en-US" smtClean="0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20</a:t>
            </a:fld>
            <a:endParaRPr lang="en-US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3136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3C30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2132AD-3C73-43CB-9662-AFF5925C6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Z-Score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0365552-B376-4B2F-BF43-359D2C48AC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7662" y="2266933"/>
            <a:ext cx="8014258" cy="2324134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0CC435-AEA5-40FE-8D2F-669D9DD9503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13657" y="6356350"/>
            <a:ext cx="148045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2948097-27B5-4582-A309-6310D2B2FB06}" type="datetime1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10/4/2020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46B9DD-8D24-4657-B79B-1947F96A6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0257" y="6356350"/>
            <a:ext cx="56000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02E07E8-E437-4A6D-803B-09F24E35FE40}" type="slidenum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21</a:t>
            </a:fld>
            <a:endParaRPr lang="en-US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88313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6750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5EC05F-743C-49B5-9539-76F6481AC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Z-Score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33404E-5FAA-4844-9C2B-984A373C98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0886" y="1268361"/>
            <a:ext cx="7745914" cy="4027876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BADC3F-4C47-4295-8219-94EA9D1AC69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13657" y="6356350"/>
            <a:ext cx="148045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2948097-27B5-4582-A309-6310D2B2FB06}" type="datetime1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10/4/2020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93AF7B-B921-4008-8B20-73C66B820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0257" y="6356350"/>
            <a:ext cx="56000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02E07E8-E437-4A6D-803B-09F24E35FE40}" type="slidenum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22</a:t>
            </a:fld>
            <a:endParaRPr lang="en-US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98270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A43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57F146-A7A9-409F-B92C-9DE2C95DD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Z-Score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92ABCC-33DC-4992-82ED-C7EDF7074B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6330" y="739416"/>
            <a:ext cx="8243936" cy="5379167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4181A9-095C-4B43-BE84-454D978986C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13657" y="6356350"/>
            <a:ext cx="148045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2948097-27B5-4582-A309-6310D2B2FB06}" type="datetime1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10/4/2020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FAEB10-39E0-4B0C-9472-8F989926C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0257" y="6356350"/>
            <a:ext cx="56000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02E07E8-E437-4A6D-803B-09F24E35FE40}" type="slidenum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23</a:t>
            </a:fld>
            <a:endParaRPr lang="en-US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35615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373A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BB0746-B64C-489B-B632-D6E3CE17D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Z-Score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1607F3C-6200-4BB4-9DAC-7C7AD1D51B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3402" y="1326609"/>
            <a:ext cx="8537629" cy="4204781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9FF9A4-CBE9-4D66-ABE2-7C6512CDAC0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13657" y="6356350"/>
            <a:ext cx="148045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2948097-27B5-4582-A309-6310D2B2FB06}" type="datetime1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10/4/2020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4A8D93-0167-4CCF-96A6-59FA8473B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0257" y="6356350"/>
            <a:ext cx="56000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02E07E8-E437-4A6D-803B-09F24E35FE40}" type="slidenum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24</a:t>
            </a:fld>
            <a:endParaRPr lang="en-US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00475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030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0ED709-AD1B-4EC4-AE3E-E61CFE716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IQR Score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4BA54D0-EE05-4B07-B62B-990DAB65FB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5646" y="966019"/>
            <a:ext cx="8384620" cy="4925962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0DCFC4-3A55-41BD-8FAC-0CF0BF0E89A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13657" y="6356350"/>
            <a:ext cx="148045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2948097-27B5-4582-A309-6310D2B2FB06}" type="datetime1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10/4/2020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0B5FA6-9C00-44F0-8907-6CB4B2C7C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0257" y="6356350"/>
            <a:ext cx="56000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02E07E8-E437-4A6D-803B-09F24E35FE40}" type="slidenum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25</a:t>
            </a:fld>
            <a:endParaRPr lang="en-US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55976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393B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6FBC0A-875D-495C-8D41-E999C676E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IQR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4060C0-9190-432C-8E11-7445D16829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7522" y="2418736"/>
            <a:ext cx="7549278" cy="1925066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3CFD25-CA2E-4E0A-A511-D29B968771B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13657" y="6356350"/>
            <a:ext cx="148045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2948097-27B5-4582-A309-6310D2B2FB06}" type="datetime1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10/4/2020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B1E884-FA7D-45FF-8983-00C125309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0257" y="6356350"/>
            <a:ext cx="56000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02E07E8-E437-4A6D-803B-09F24E35FE40}" type="slidenum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26</a:t>
            </a:fld>
            <a:endParaRPr lang="en-US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45957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860A89-1DB9-4C1E-91E1-782B6AF86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IQR – Box Plot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0B224AC-8E7A-4790-9A9A-C24173AD75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1298" y="1468549"/>
            <a:ext cx="7881208" cy="3920901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A43826-F1A6-4CBB-B894-44EC927F1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13657" y="6356350"/>
            <a:ext cx="148045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2948097-27B5-4582-A309-6310D2B2FB06}" type="datetime1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10/4/2020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EFA227-6106-4E4C-A361-4E6FFE96E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0257" y="6356350"/>
            <a:ext cx="56000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02E07E8-E437-4A6D-803B-09F24E35FE40}" type="slidenum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27</a:t>
            </a:fld>
            <a:endParaRPr lang="en-US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77461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6E51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61655F-527E-4099-97FB-34CAD38D5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Finding IQR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5D727D9-FE11-4BC6-9E16-A9C2AEA069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1845" y="930369"/>
            <a:ext cx="6934161" cy="5425981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359680-9E34-47A3-B228-BE89D901ED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13657" y="6356350"/>
            <a:ext cx="148045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2948097-27B5-4582-A309-6310D2B2FB06}" type="datetime1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10/4/2020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669696-3863-4015-A4F9-D52219CA0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0257" y="6356350"/>
            <a:ext cx="56000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02E07E8-E437-4A6D-803B-09F24E35FE40}" type="slidenum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28</a:t>
            </a:fld>
            <a:endParaRPr lang="en-US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73448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C4B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9AE5E3-94AE-4BDB-A1F4-BD77CD6A3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IQR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9B8A77-7A07-4A73-B17E-9FEF95B902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7094" y="308797"/>
            <a:ext cx="7091368" cy="6240405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E3FD40-C420-4785-9FBE-6E9356DBB15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13657" y="6356350"/>
            <a:ext cx="148045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2948097-27B5-4582-A309-6310D2B2FB06}" type="datetime1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10/4/2020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CCD8C0-0881-4D61-8F90-78D442703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0257" y="6356350"/>
            <a:ext cx="56000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02E07E8-E437-4A6D-803B-09F24E35FE40}" type="slidenum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29</a:t>
            </a:fld>
            <a:endParaRPr lang="en-US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5637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0A327-ADC9-461D-85F3-452285DC6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9672" y="621127"/>
            <a:ext cx="1984513" cy="655292"/>
          </a:xfrm>
        </p:spPr>
        <p:txBody>
          <a:bodyPr>
            <a:normAutofit fontScale="90000"/>
          </a:bodyPr>
          <a:lstStyle/>
          <a:p>
            <a:r>
              <a:rPr lang="en-GB" dirty="0"/>
              <a:t>Outliers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688D4CE-3FDD-4D09-AFC1-F3EA066BB2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342535" y="1386349"/>
            <a:ext cx="7145044" cy="4545014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22B017-ACCA-4F8C-8DE3-347CD24AD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48097-27B5-4582-A309-6310D2B2FB06}" type="datetime1">
              <a:rPr lang="en-US" smtClean="0"/>
              <a:t>10/4/2020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7F08C9-E44E-4BE0-9052-EB1E07A83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E07E8-E437-4A6D-803B-09F24E35FE4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2895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043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9D45EC-7667-4E6B-8F7C-656E6F010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Removing Outliers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A79FACD-FD2B-493A-AFE0-214757B8B5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1066" y="855407"/>
            <a:ext cx="7505734" cy="493502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125557-2B57-4FC8-90D9-C5536A3757A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13657" y="6356350"/>
            <a:ext cx="148045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2948097-27B5-4582-A309-6310D2B2FB06}" type="datetime1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10/4/2020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A079C2-AFBE-463D-A37E-94816B030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0257" y="6356350"/>
            <a:ext cx="56000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02E07E8-E437-4A6D-803B-09F24E35FE40}" type="slidenum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30</a:t>
            </a:fld>
            <a:endParaRPr lang="en-US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41463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238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784698-3AF1-4139-98AC-7646CE58F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Removing Outliers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F9884A5-FBBA-48E8-AC11-3FA1C2F9A5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5109" y="1738079"/>
            <a:ext cx="7975152" cy="3748321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9D0F72-FF9E-4535-B6AC-92F8208CD92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13657" y="6356350"/>
            <a:ext cx="148045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2948097-27B5-4582-A309-6310D2B2FB06}" type="datetime1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10/4/2020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CBF737-FB59-4373-98F1-A1EB02EC1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0257" y="6356350"/>
            <a:ext cx="56000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02E07E8-E437-4A6D-803B-09F24E35FE40}" type="slidenum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31</a:t>
            </a:fld>
            <a:endParaRPr lang="en-US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69824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6572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1B3F11-E46E-4004-B4A5-C2248233B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74363"/>
            <a:ext cx="2999765" cy="3003664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IQR vs Z-Score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216080A-D654-4BA6-BB44-7815ED5F78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1037" y="225465"/>
            <a:ext cx="5943849" cy="649601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0EC03C-0715-42DC-9E98-A480891596E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13657" y="6356350"/>
            <a:ext cx="148045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2948097-27B5-4582-A309-6310D2B2FB06}" type="datetime1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10/4/2020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710B56-30DF-4FB7-AB70-B860B2EC5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0257" y="6356350"/>
            <a:ext cx="56000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02E07E8-E437-4A6D-803B-09F24E35FE40}" type="slidenum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32</a:t>
            </a:fld>
            <a:endParaRPr lang="en-US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46466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8F84B-7C01-4097-924A-E04FD6E53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51092-C9A2-481F-95A2-852CD4122F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9174" y="1690688"/>
            <a:ext cx="10515600" cy="4351338"/>
          </a:xfrm>
        </p:spPr>
        <p:txBody>
          <a:bodyPr/>
          <a:lstStyle/>
          <a:p>
            <a:r>
              <a:rPr lang="en-GB" dirty="0"/>
              <a:t>Outlier are data points which vary from all other data point by a defined threshold</a:t>
            </a:r>
          </a:p>
          <a:p>
            <a:pPr lvl="1"/>
            <a:r>
              <a:rPr lang="en-GB" dirty="0"/>
              <a:t>Outliers tend to impact the model performance badly</a:t>
            </a:r>
          </a:p>
          <a:p>
            <a:pPr lvl="1"/>
            <a:r>
              <a:rPr lang="en-GB" dirty="0"/>
              <a:t> Sometimes we are interested in normal behaviour , so should remove outliers</a:t>
            </a:r>
          </a:p>
          <a:p>
            <a:pPr lvl="1"/>
            <a:r>
              <a:rPr lang="en-GB" dirty="0"/>
              <a:t>Sometimes outliers may be our focus.</a:t>
            </a:r>
          </a:p>
          <a:p>
            <a:r>
              <a:rPr lang="en-GB" dirty="0"/>
              <a:t>There are various methods for outlier detection and removal</a:t>
            </a:r>
          </a:p>
          <a:p>
            <a:pPr lvl="1"/>
            <a:r>
              <a:rPr lang="en-GB" dirty="0"/>
              <a:t>Z-Score and IQR are the most effectively and widely used</a:t>
            </a:r>
          </a:p>
          <a:p>
            <a:pPr lvl="1"/>
            <a:r>
              <a:rPr lang="en-GB" dirty="0"/>
              <a:t>There are methods based on  clustering as well </a:t>
            </a:r>
          </a:p>
          <a:p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03CAE6-1779-4660-9455-A3702739E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48097-27B5-4582-A309-6310D2B2FB06}" type="datetime1">
              <a:rPr lang="en-US" smtClean="0"/>
              <a:t>10/4/2020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A8DD6F-A43A-48FE-A784-A521A1BC9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E07E8-E437-4A6D-803B-09F24E35FE40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39314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F11A323-1FAE-4D51-93B9-540B8B0CF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4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Hands On </a:t>
            </a:r>
            <a:r>
              <a:rPr lang="en-US" sz="5400" dirty="0"/>
              <a:t>:</a:t>
            </a:r>
            <a:endParaRPr lang="en-US" sz="1800" kern="1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CD35FB-47F8-417B-83BF-82F55534FE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/>
          <a:lstStyle/>
          <a:p>
            <a:pPr algn="r"/>
            <a:r>
              <a:rPr lang="en-GB" dirty="0"/>
              <a:t>Detecting &amp; Removing Outliers</a:t>
            </a:r>
          </a:p>
        </p:txBody>
      </p:sp>
    </p:spTree>
    <p:extLst>
      <p:ext uri="{BB962C8B-B14F-4D97-AF65-F5344CB8AC3E}">
        <p14:creationId xmlns:p14="http://schemas.microsoft.com/office/powerpoint/2010/main" val="8204335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06BB86D2-1507-408E-840F-05283DEE4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Boston House Dataset 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A16EF37-3497-407F-9A18-FDFEE5EAFE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488613"/>
            <a:ext cx="8850979" cy="4170065"/>
          </a:xfrm>
        </p:spPr>
        <p:txBody>
          <a:bodyPr>
            <a:normAutofit/>
          </a:bodyPr>
          <a:lstStyle/>
          <a:p>
            <a:r>
              <a:rPr lang="en-GB" dirty="0"/>
              <a:t>To Do :</a:t>
            </a:r>
          </a:p>
          <a:p>
            <a:pPr lvl="1"/>
            <a:r>
              <a:rPr lang="en-GB" dirty="0"/>
              <a:t>Load Boston House Dataset from </a:t>
            </a:r>
            <a:r>
              <a:rPr lang="en-GB" b="1" dirty="0"/>
              <a:t>sklearn datasets </a:t>
            </a:r>
          </a:p>
          <a:p>
            <a:pPr lvl="1"/>
            <a:r>
              <a:rPr lang="en-GB" b="1" dirty="0"/>
              <a:t> </a:t>
            </a:r>
            <a:r>
              <a:rPr lang="en-GB" dirty="0"/>
              <a:t>Convert the dataset into a Pandas Dataframe</a:t>
            </a:r>
          </a:p>
          <a:p>
            <a:pPr lvl="1"/>
            <a:r>
              <a:rPr lang="en-GB" dirty="0"/>
              <a:t>Plot Boxplot for ‘DIS’ attributes and see the outliers </a:t>
            </a:r>
          </a:p>
          <a:p>
            <a:pPr lvl="2"/>
            <a:r>
              <a:rPr lang="en-GB" dirty="0"/>
              <a:t>( You can check other attributes as well)</a:t>
            </a:r>
          </a:p>
          <a:p>
            <a:pPr lvl="1"/>
            <a:r>
              <a:rPr lang="en-GB" dirty="0"/>
              <a:t>Plot Scatter Plot for ‘INDUS’ and ‘TAX’ attribute to check outliers </a:t>
            </a:r>
          </a:p>
          <a:p>
            <a:pPr lvl="2"/>
            <a:r>
              <a:rPr lang="en-GB" dirty="0"/>
              <a:t>( You can plot other combinations as well)</a:t>
            </a:r>
          </a:p>
          <a:p>
            <a:pPr lvl="1"/>
            <a:r>
              <a:rPr lang="en-GB" dirty="0"/>
              <a:t>Using Z-Score , find out the outliers ( Use 3 as threshold)</a:t>
            </a:r>
          </a:p>
          <a:p>
            <a:pPr lvl="1"/>
            <a:r>
              <a:rPr lang="en-GB" dirty="0"/>
              <a:t>Using IQR , find out the outliers </a:t>
            </a:r>
          </a:p>
          <a:p>
            <a:pPr lvl="1"/>
            <a:r>
              <a:rPr lang="en-GB" dirty="0"/>
              <a:t>Remove outliers based Z-Score</a:t>
            </a:r>
          </a:p>
          <a:p>
            <a:pPr lvl="1"/>
            <a:r>
              <a:rPr lang="en-GB" dirty="0"/>
              <a:t>Remove Outliers using IQR Score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A04185-3662-447F-B967-FA4BA7F00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162E5-CC7F-44D5-A07B-2550AE937498}" type="datetime1">
              <a:rPr lang="en-US" smtClean="0"/>
              <a:t>10/4/2020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2171D4-1189-4583-8468-E596D5412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E07E8-E437-4A6D-803B-09F24E35FE40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996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8A150A8-640D-4D5C-AD05-EF435F256A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2052373"/>
            <a:ext cx="5294716" cy="2753252"/>
          </a:xfrm>
          <a:prstGeom prst="rect">
            <a:avLst/>
          </a:prstGeom>
        </p:spPr>
      </p:pic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3E2BEEB4-CD51-4A93-B230-67AF936003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3817" y="1986190"/>
            <a:ext cx="5294715" cy="2885619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32450A-32EF-4548-9297-50B6AC1C197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2948097-27B5-4582-A309-6310D2B2FB06}" type="datetime1">
              <a:rPr lang="en-US" smtClean="0"/>
              <a:pPr>
                <a:spcAft>
                  <a:spcPts val="600"/>
                </a:spcAft>
              </a:pPr>
              <a:t>10/4/2020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3BC200-003F-4001-8DAA-3F49E087D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02E07E8-E437-4A6D-803B-09F24E35FE40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300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6568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2A5115-EE60-44D6-9E79-229C58653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Outliers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31D9DC-8264-491C-847F-A239564D3BB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13657" y="6356350"/>
            <a:ext cx="148045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2948097-27B5-4582-A309-6310D2B2FB06}" type="datetime1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10/4/2020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96FEC2-452E-45CA-B023-E3ED48BEF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0257" y="6356350"/>
            <a:ext cx="56000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02E07E8-E437-4A6D-803B-09F24E35FE40}" type="slidenum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5</a:t>
            </a:fld>
            <a:endParaRPr lang="en-US">
              <a:solidFill>
                <a:srgbClr val="898989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82F7CC5-609B-4A11-AB3E-34ECBAB5D5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2214" y="1249292"/>
            <a:ext cx="7219950" cy="460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215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9021E-4669-44C3-82EB-F07D005F5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Outliers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2A8A6E1-5C24-42E9-B573-7E0BF9BCD4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8452" y="1308842"/>
            <a:ext cx="8203770" cy="4737676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673259-50B5-4741-A6D1-39C83B5B022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13657" y="6356350"/>
            <a:ext cx="148045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2948097-27B5-4582-A309-6310D2B2FB06}" type="datetime1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10/4/2020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EDEAA9-6A27-48C0-9B2B-CCC0E5877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0257" y="6356350"/>
            <a:ext cx="56000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02E07E8-E437-4A6D-803B-09F24E35FE40}" type="slidenum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6</a:t>
            </a:fld>
            <a:endParaRPr lang="en-US">
              <a:solidFill>
                <a:srgbClr val="898989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47B600C-A382-4482-B9A6-A49471724C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7853" y="1308842"/>
            <a:ext cx="2026784" cy="665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2937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CBE1851-2230-47A9-B000-CE9046EA6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rgbClr val="272A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FFE926-D145-40C5-9286-6B56FC177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276" y="803705"/>
            <a:ext cx="4208656" cy="30348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Outlier Example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9A3AD-41B1-4B83-A7A9-7EEE8E8B93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921" y="4013165"/>
            <a:ext cx="4204012" cy="220573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r">
              <a:buNone/>
            </a:pPr>
            <a:r>
              <a:rPr lang="en-US" sz="18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Consider the Total Scores of 5 batsmen in last </a:t>
            </a:r>
            <a:r>
              <a:rPr lang="en-US" sz="1800" dirty="0">
                <a:solidFill>
                  <a:srgbClr val="FFFFFF"/>
                </a:solidFill>
              </a:rPr>
              <a:t>10</a:t>
            </a:r>
            <a:r>
              <a:rPr lang="en-US" sz="18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T20 Internationals.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3B93832-6514-44F4-849B-5EE2C8A233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6679" y="3928939"/>
            <a:ext cx="3931920" cy="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90ABEF-DD91-47D8-8592-9D573534A7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2948097-27B5-4582-A309-6310D2B2FB06}" type="datetime1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10/4/2020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DFF8CB-4A0A-42AA-8522-B3D6B2C2D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91536" y="6356350"/>
            <a:ext cx="862263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02E07E8-E437-4A6D-803B-09F24E35FE40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E46EBED-25F8-4232-BF04-C78F15E29C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9943" y="1438553"/>
            <a:ext cx="5448300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6060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CBE1851-2230-47A9-B000-CE9046EA6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rgbClr val="272A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FFE926-D145-40C5-9286-6B56FC177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276" y="803705"/>
            <a:ext cx="4208656" cy="30348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Outlier Example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9A3AD-41B1-4B83-A7A9-7EEE8E8B93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921" y="4013165"/>
            <a:ext cx="4204012" cy="220573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r">
              <a:buNone/>
            </a:pPr>
            <a:r>
              <a:rPr lang="en-US" sz="18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Consider the Scores of 5 batsmen in last 10 T20 Internationals.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3B93832-6514-44F4-849B-5EE2C8A233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6679" y="3928939"/>
            <a:ext cx="3931920" cy="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90ABEF-DD91-47D8-8592-9D573534A7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D2948097-27B5-4582-A309-6310D2B2FB06}" type="datetime1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10/4/2020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DFF8CB-4A0A-42AA-8522-B3D6B2C2D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91536" y="6356350"/>
            <a:ext cx="862263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802E07E8-E437-4A6D-803B-09F24E35FE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F4FBFA-8766-4C0C-9F8C-CFD0C3067607}"/>
              </a:ext>
            </a:extLst>
          </p:cNvPr>
          <p:cNvSpPr txBox="1"/>
          <p:nvPr/>
        </p:nvSpPr>
        <p:spPr>
          <a:xfrm>
            <a:off x="5711687" y="1708673"/>
            <a:ext cx="499607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As you can see from the collected data that all other players scored 300+ except Player3 who scored 100.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/>
              <a:t>This figure can be just a typing </a:t>
            </a:r>
            <a:r>
              <a:rPr lang="en-US" sz="2400" b="1" dirty="0"/>
              <a:t>mistake </a:t>
            </a:r>
            <a:r>
              <a:rPr lang="en-US" sz="2400" dirty="0"/>
              <a:t>or it is showing the </a:t>
            </a:r>
            <a:r>
              <a:rPr lang="en-US" sz="2400" b="1" dirty="0"/>
              <a:t>variance</a:t>
            </a:r>
            <a:r>
              <a:rPr lang="en-US" sz="2400" dirty="0"/>
              <a:t> in your data and indicating that Player3 is performing very bad so, needs improvement.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605388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047EF-3D73-400D-BAD3-78F6FEAFC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Outliers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17E5A-A53A-4E19-A53E-B912E7CC9E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Definition :</a:t>
            </a:r>
          </a:p>
          <a:p>
            <a:pPr lvl="1"/>
            <a:r>
              <a:rPr lang="en-GB" dirty="0"/>
              <a:t>Data Points which do not follow a particular data distribution ( Followed by the majority of other data points) are called outliers </a:t>
            </a:r>
          </a:p>
          <a:p>
            <a:pPr lvl="1"/>
            <a:r>
              <a:rPr lang="en-US" dirty="0"/>
              <a:t>An outlier is a data point that is distant from other majority points.</a:t>
            </a:r>
          </a:p>
          <a:p>
            <a:pPr lvl="2"/>
            <a:r>
              <a:rPr lang="en-US" dirty="0"/>
              <a:t>They may be due to variability in the measurement</a:t>
            </a:r>
          </a:p>
          <a:p>
            <a:pPr lvl="2"/>
            <a:r>
              <a:rPr lang="en-US" dirty="0"/>
              <a:t>They may be a result of experimental errors.</a:t>
            </a:r>
          </a:p>
          <a:p>
            <a:pPr lvl="1"/>
            <a:r>
              <a:rPr lang="en-US" dirty="0"/>
              <a:t> If possible, outliers should be excluded / handled  from the data set before training a machine learning model.</a:t>
            </a:r>
            <a:endParaRPr lang="en-GB" dirty="0"/>
          </a:p>
          <a:p>
            <a:pPr lvl="1"/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B77004-50BC-4200-985D-970077440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48097-27B5-4582-A309-6310D2B2FB06}" type="datetime1">
              <a:rPr lang="en-US" smtClean="0"/>
              <a:t>10/4/2020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C5D76C-D6B4-4F51-A745-14ED5E428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E07E8-E437-4A6D-803B-09F24E35FE40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049306"/>
      </p:ext>
    </p:extLst>
  </p:cSld>
  <p:clrMapOvr>
    <a:masterClrMapping/>
  </p:clrMapOvr>
</p:sld>
</file>

<file path=ppt/theme/theme1.xml><?xml version="1.0" encoding="utf-8"?>
<a:theme xmlns:a="http://schemas.openxmlformats.org/drawingml/2006/main" name="2_Facet">
  <a:themeElements>
    <a:clrScheme name="Custom 8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31A36E"/>
      </a:accent1>
      <a:accent2>
        <a:srgbClr val="E3C322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28D44914AB11849AF3905A4D74A0C27" ma:contentTypeVersion="12" ma:contentTypeDescription="Create a new document." ma:contentTypeScope="" ma:versionID="a24f61ebf6193b7bc1c39ea5e7956aa5">
  <xsd:schema xmlns:xsd="http://www.w3.org/2001/XMLSchema" xmlns:xs="http://www.w3.org/2001/XMLSchema" xmlns:p="http://schemas.microsoft.com/office/2006/metadata/properties" xmlns:ns3="58a77b1b-f442-4d7e-a0a3-548d127eec03" xmlns:ns4="90822947-a092-40a5-a993-ad512632eb26" targetNamespace="http://schemas.microsoft.com/office/2006/metadata/properties" ma:root="true" ma:fieldsID="a3567b89287511525b77c30b604388a1" ns3:_="" ns4:_="">
    <xsd:import namespace="58a77b1b-f442-4d7e-a0a3-548d127eec03"/>
    <xsd:import namespace="90822947-a092-40a5-a993-ad512632eb26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EventHashCode" minOccurs="0"/>
                <xsd:element ref="ns4:MediaServiceGenerationTime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8a77b1b-f442-4d7e-a0a3-548d127eec03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0822947-a092-40a5-a993-ad512632eb2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MediaServiceAutoTags" ma:internalName="MediaServiceAutoTags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C4B2511-7651-4E2A-ABA4-AE3E61C401E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8a77b1b-f442-4d7e-a0a3-548d127eec03"/>
    <ds:schemaRef ds:uri="90822947-a092-40a5-a993-ad512632eb2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5990EE5-3561-4D7D-B77C-8576BD20216F}">
  <ds:schemaRefs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90822947-a092-40a5-a993-ad512632eb26"/>
    <ds:schemaRef ds:uri="58a77b1b-f442-4d7e-a0a3-548d127eec03"/>
    <ds:schemaRef ds:uri="http://schemas.microsoft.com/office/2006/metadata/properties"/>
    <ds:schemaRef ds:uri="http://purl.org/dc/terms/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B0814DAE-C67E-40D6-B243-F8B2DDC844D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710</Words>
  <Application>Microsoft Office PowerPoint</Application>
  <PresentationFormat>Widescreen</PresentationFormat>
  <Paragraphs>169</Paragraphs>
  <Slides>35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35</vt:i4>
      </vt:variant>
    </vt:vector>
  </HeadingPairs>
  <TitlesOfParts>
    <vt:vector size="43" baseType="lpstr">
      <vt:lpstr>Arial</vt:lpstr>
      <vt:lpstr>Calibri</vt:lpstr>
      <vt:lpstr>Calibri Light</vt:lpstr>
      <vt:lpstr>Candara Light</vt:lpstr>
      <vt:lpstr>Trebuchet MS</vt:lpstr>
      <vt:lpstr>Wingdings 3</vt:lpstr>
      <vt:lpstr>2_Facet</vt:lpstr>
      <vt:lpstr>Office Theme</vt:lpstr>
      <vt:lpstr>PowerPoint Presentation</vt:lpstr>
      <vt:lpstr>PowerPoint Presentation</vt:lpstr>
      <vt:lpstr>Outliers </vt:lpstr>
      <vt:lpstr>PowerPoint Presentation</vt:lpstr>
      <vt:lpstr>Outliers </vt:lpstr>
      <vt:lpstr>Outliers </vt:lpstr>
      <vt:lpstr>Outlier Example </vt:lpstr>
      <vt:lpstr>Outlier Example </vt:lpstr>
      <vt:lpstr>Outliers </vt:lpstr>
      <vt:lpstr>Effect of Outliers on ML Algorithms </vt:lpstr>
      <vt:lpstr>Sometimes Outliers can be important </vt:lpstr>
      <vt:lpstr>Outlier Detection  Techniques </vt:lpstr>
      <vt:lpstr>An Example Dataset – Boston Houses </vt:lpstr>
      <vt:lpstr>Dataset Description </vt:lpstr>
      <vt:lpstr>Discover Outliers using Visualization Tools </vt:lpstr>
      <vt:lpstr>Boxplot </vt:lpstr>
      <vt:lpstr>Scatter plot Bivariate Analysis  </vt:lpstr>
      <vt:lpstr>Scatter plots – Bivariate Analysis </vt:lpstr>
      <vt:lpstr>Outlier Detection using Mathematical Functions </vt:lpstr>
      <vt:lpstr>Z-Score </vt:lpstr>
      <vt:lpstr>Z-Score </vt:lpstr>
      <vt:lpstr>Z-Score </vt:lpstr>
      <vt:lpstr>Z-Score</vt:lpstr>
      <vt:lpstr>Z-Score</vt:lpstr>
      <vt:lpstr>IQR Score </vt:lpstr>
      <vt:lpstr>IQR</vt:lpstr>
      <vt:lpstr>IQR – Box Plot </vt:lpstr>
      <vt:lpstr>Finding IQR</vt:lpstr>
      <vt:lpstr>IQR</vt:lpstr>
      <vt:lpstr>Removing Outliers </vt:lpstr>
      <vt:lpstr>Removing Outliers </vt:lpstr>
      <vt:lpstr>IQR vs Z-Score</vt:lpstr>
      <vt:lpstr>Summary </vt:lpstr>
      <vt:lpstr>Hands On :</vt:lpstr>
      <vt:lpstr>Boston House Dataset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Usman Ali / Ph.D Scholar @ City Campus</dc:creator>
  <cp:lastModifiedBy>Usman Ali / Ph.D Scholar @ City Campus</cp:lastModifiedBy>
  <cp:revision>6</cp:revision>
  <dcterms:created xsi:type="dcterms:W3CDTF">2020-10-04T07:29:47Z</dcterms:created>
  <dcterms:modified xsi:type="dcterms:W3CDTF">2020-10-04T10:06:27Z</dcterms:modified>
</cp:coreProperties>
</file>