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4"/>
    <p:sldMasterId id="2147483769" r:id="rId5"/>
  </p:sldMasterIdLst>
  <p:notesMasterIdLst>
    <p:notesMasterId r:id="rId65"/>
  </p:notesMasterIdLst>
  <p:sldIdLst>
    <p:sldId id="650" r:id="rId6"/>
    <p:sldId id="661" r:id="rId7"/>
    <p:sldId id="854" r:id="rId8"/>
    <p:sldId id="855" r:id="rId9"/>
    <p:sldId id="856" r:id="rId10"/>
    <p:sldId id="857" r:id="rId11"/>
    <p:sldId id="858" r:id="rId12"/>
    <p:sldId id="862" r:id="rId13"/>
    <p:sldId id="861" r:id="rId14"/>
    <p:sldId id="863" r:id="rId15"/>
    <p:sldId id="859" r:id="rId16"/>
    <p:sldId id="860" r:id="rId17"/>
    <p:sldId id="865" r:id="rId18"/>
    <p:sldId id="867" r:id="rId19"/>
    <p:sldId id="864" r:id="rId20"/>
    <p:sldId id="868" r:id="rId21"/>
    <p:sldId id="866" r:id="rId22"/>
    <p:sldId id="869" r:id="rId23"/>
    <p:sldId id="870" r:id="rId24"/>
    <p:sldId id="871" r:id="rId25"/>
    <p:sldId id="872" r:id="rId26"/>
    <p:sldId id="873" r:id="rId27"/>
    <p:sldId id="874" r:id="rId28"/>
    <p:sldId id="875" r:id="rId29"/>
    <p:sldId id="877" r:id="rId30"/>
    <p:sldId id="876" r:id="rId31"/>
    <p:sldId id="878" r:id="rId32"/>
    <p:sldId id="879" r:id="rId33"/>
    <p:sldId id="880" r:id="rId34"/>
    <p:sldId id="881" r:id="rId35"/>
    <p:sldId id="882" r:id="rId36"/>
    <p:sldId id="883" r:id="rId37"/>
    <p:sldId id="884" r:id="rId38"/>
    <p:sldId id="885" r:id="rId39"/>
    <p:sldId id="886" r:id="rId40"/>
    <p:sldId id="887" r:id="rId41"/>
    <p:sldId id="888" r:id="rId42"/>
    <p:sldId id="889" r:id="rId43"/>
    <p:sldId id="890" r:id="rId44"/>
    <p:sldId id="891" r:id="rId45"/>
    <p:sldId id="908" r:id="rId46"/>
    <p:sldId id="909" r:id="rId47"/>
    <p:sldId id="892" r:id="rId48"/>
    <p:sldId id="893" r:id="rId49"/>
    <p:sldId id="894" r:id="rId50"/>
    <p:sldId id="898" r:id="rId51"/>
    <p:sldId id="896" r:id="rId52"/>
    <p:sldId id="895" r:id="rId53"/>
    <p:sldId id="897" r:id="rId54"/>
    <p:sldId id="899" r:id="rId55"/>
    <p:sldId id="902" r:id="rId56"/>
    <p:sldId id="901" r:id="rId57"/>
    <p:sldId id="900" r:id="rId58"/>
    <p:sldId id="903" r:id="rId59"/>
    <p:sldId id="904" r:id="rId60"/>
    <p:sldId id="905" r:id="rId61"/>
    <p:sldId id="906" r:id="rId62"/>
    <p:sldId id="907" r:id="rId63"/>
    <p:sldId id="696" r:id="rId6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cDonough" initials="MM" lastIdx="18" clrIdx="0">
    <p:extLst>
      <p:ext uri="{19B8F6BF-5375-455C-9EA6-DF929625EA0E}">
        <p15:presenceInfo xmlns:p15="http://schemas.microsoft.com/office/powerpoint/2012/main" userId="S::meghan.mcdonough@teneo.com::664cc3b1-f252-4890-a3f0-d379ae1e3eeb" providerId="AD"/>
      </p:ext>
    </p:extLst>
  </p:cmAuthor>
  <p:cmAuthor id="2" name="KQ" initials="K" lastIdx="17" clrIdx="1">
    <p:extLst>
      <p:ext uri="{19B8F6BF-5375-455C-9EA6-DF929625EA0E}">
        <p15:presenceInfo xmlns:p15="http://schemas.microsoft.com/office/powerpoint/2012/main" userId="K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36E"/>
    <a:srgbClr val="E3C322"/>
    <a:srgbClr val="001937"/>
    <a:srgbClr val="DBDBDB"/>
    <a:srgbClr val="203868"/>
    <a:srgbClr val="59590D"/>
    <a:srgbClr val="E3E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05" autoAdjust="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E1FA2189-F23A-4050-A20E-B903A88C736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CC16F7C-1E11-4504-B919-6A0087DD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28D-87B1-4FB4-AE07-CF8019F4738A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81F8-AD22-488C-BC1A-7143CAF9B810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1BA-00F3-499C-B4CF-A7C0ED48C18B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35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351-7698-487F-B998-3A83AC6FB88A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6CB-EF4E-49D5-8431-1F081B78AEE7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1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2F-94A7-44CD-96BD-29EEDA56314C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A36B-BD1C-4B45-A017-8E284BD78412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AED-3769-4722-95B2-21E25C608BF5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FF43-0252-4B97-B0A7-B2B66B2B4A3C}" type="datetime1">
              <a:rPr lang="en-US" sz="9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9/12/2021</a:t>
            </a:fld>
            <a:endParaRPr lang="en-US" sz="9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020585-39C3-4F43-AF97-AD792265B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FD8C1ADF-81E5-4A26-8458-89C277FD142A}"/>
              </a:ext>
            </a:extLst>
          </p:cNvPr>
          <p:cNvSpPr txBox="1">
            <a:spLocks/>
          </p:cNvSpPr>
          <p:nvPr userDrawn="1"/>
        </p:nvSpPr>
        <p:spPr>
          <a:xfrm>
            <a:off x="5290457" y="6356350"/>
            <a:ext cx="1737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Frontier Technology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7CE6C9-2930-4A68-A9F8-CD00687D9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4D106D2F-C164-441C-8CBB-4EE802217157}"/>
              </a:ext>
            </a:extLst>
          </p:cNvPr>
          <p:cNvSpPr txBox="1">
            <a:spLocks/>
          </p:cNvSpPr>
          <p:nvPr userDrawn="1"/>
        </p:nvSpPr>
        <p:spPr>
          <a:xfrm>
            <a:off x="5021609" y="136525"/>
            <a:ext cx="2148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/>
                </a:solidFill>
              </a:rPr>
              <a:t>Data Science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7287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8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2BD6-6CEB-4314-B780-BAF267FFD959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ABB954-18CB-4E11-992C-E16645A1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0F16-B7D5-42A6-B940-D825E906BFE5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E9EA-B6B9-4563-99F8-1390B3BF1194}" type="datetime1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5B3-2A7F-4617-A887-5C9E13F02C35}" type="datetime1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E060-5B8B-43C2-B544-DB5C0FF27679}" type="datetime1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26D-5014-4524-A828-AB2CD6633599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6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B8B6-4A61-4D38-AB12-5A0E404F4EB8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3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8A00-A291-4E15-BC0B-61A7908D096E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7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EB36-1603-48AF-BF21-5B4F7ADBAD47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44E-EFFB-4FDC-A246-E574FD1BF1CE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47E-E7E6-4D05-8D43-7507F066C4D2}" type="datetime1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0D1-C717-4B64-A03D-BBA3587AC022}" type="datetime1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128A-A52F-4728-BBCB-E251FA03B29B}" type="datetime1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D5DE-B4E5-4123-9FB5-BE9061531CAF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1FD8-95EC-4CD1-AC8A-47A59E42FA30}" type="datetime1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7E82-CF9D-4DC4-B435-A08888948E6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FF16-97AB-4DD1-ADD8-FE5ADFB814EA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F3F965-C03B-499A-9FCA-9B6102A7A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solidFill>
                  <a:srgbClr val="E3C322"/>
                </a:solidFill>
                <a:latin typeface="Candara Light" panose="020E0502030303020204" pitchFamily="34" charset="0"/>
              </a:rPr>
              <a:t>Act Locally, Impact Globally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2219B3-DA49-4B95-B900-3425DEBD90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4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D5E5B-EF9A-4D4D-842E-B3C247B7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E20DB9-8416-4F57-B041-3551E4CE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05" y="961812"/>
            <a:ext cx="6777989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300F27-D603-4BE5-98FE-FF7669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88E613-9C9C-4253-AB3A-7E9C5B8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6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793D6-8964-474C-994B-EF6179A9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 for Classification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33F79F-4038-4866-B612-557E3804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measure to Evaluate a classifier including:</a:t>
            </a:r>
          </a:p>
          <a:p>
            <a:pPr lvl="1"/>
            <a:r>
              <a:rPr lang="en-GB" dirty="0"/>
              <a:t>Accuracy / Recognition Rate </a:t>
            </a:r>
          </a:p>
          <a:p>
            <a:pPr lvl="1"/>
            <a:r>
              <a:rPr lang="en-GB" dirty="0"/>
              <a:t>Error Rate / Misclassification Rate </a:t>
            </a:r>
          </a:p>
          <a:p>
            <a:pPr lvl="1"/>
            <a:r>
              <a:rPr lang="en-GB" dirty="0"/>
              <a:t>Precision </a:t>
            </a:r>
          </a:p>
          <a:p>
            <a:pPr lvl="1"/>
            <a:r>
              <a:rPr lang="en-GB" dirty="0"/>
              <a:t>Recall ( Sensitivity , TPR)</a:t>
            </a:r>
          </a:p>
          <a:p>
            <a:pPr lvl="1"/>
            <a:r>
              <a:rPr lang="en-GB" dirty="0"/>
              <a:t>Specificity ( TNR)</a:t>
            </a:r>
          </a:p>
          <a:p>
            <a:pPr lvl="1"/>
            <a:r>
              <a:rPr lang="en-GB" dirty="0"/>
              <a:t>F-Measure / F-Score 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8DE4B8-051C-41E9-BBBD-A318556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13839D-0D00-477F-8DEF-5CED41C8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F3202-31D8-4DF6-A7DC-414BC00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CBEDE-4377-4764-A7A6-DC738A8B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field of machine learning a </a:t>
            </a:r>
            <a:r>
              <a:rPr lang="en-US" sz="2400" b="1" dirty="0"/>
              <a:t>confusion matrix:</a:t>
            </a:r>
          </a:p>
          <a:p>
            <a:pPr lvl="1"/>
            <a:r>
              <a:rPr lang="en-US" sz="2000" dirty="0"/>
              <a:t>is a specific table layout that allows visualization of the performance of an algorithm, typically a supervised learning one </a:t>
            </a:r>
          </a:p>
          <a:p>
            <a:pPr lvl="1"/>
            <a:r>
              <a:rPr lang="en-US" sz="2000" dirty="0"/>
              <a:t>Each row of the matrix represents the instances in a predicted class</a:t>
            </a:r>
          </a:p>
          <a:p>
            <a:pPr lvl="1"/>
            <a:r>
              <a:rPr lang="en-US" sz="2000" dirty="0"/>
              <a:t>While each column represents the instances in an actual class (or vice versa).</a:t>
            </a:r>
          </a:p>
          <a:p>
            <a:r>
              <a:rPr lang="en-US" sz="2400" dirty="0"/>
              <a:t>The name stems from the fact that it makes it easy to see if the system is confusing two classes (i.e. commonly mislabeling one as another). </a:t>
            </a:r>
          </a:p>
          <a:p>
            <a:r>
              <a:rPr lang="en-US" sz="2400" dirty="0"/>
              <a:t>It is a special kind of contingency table, with two dimensions ("actual" and "predicted"), and identical sets of "classes" in both dimensions</a:t>
            </a:r>
          </a:p>
          <a:p>
            <a:pPr lvl="1"/>
            <a:r>
              <a:rPr lang="en-US" sz="2000" b="1" dirty="0"/>
              <a:t>Source: Wikipedia </a:t>
            </a:r>
          </a:p>
          <a:p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C033AE-3ACD-4527-9156-3B61CF7F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85CFAA-7EA3-4FA2-8A6E-9A80F208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6A166-BA84-4006-8D8D-4E58F9A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DE0E80-3A44-45DD-8D48-959B411F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73" y="819626"/>
            <a:ext cx="7428819" cy="52187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805B12-EB6A-4796-8E7E-137472A4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59331-CBC9-4156-B923-BF201D93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6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7E934-4C96-4291-8A04-A43361620C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/>
              <a:t>Confusion Matrix  - Terminologies </a:t>
            </a:r>
            <a:r>
              <a:rPr lang="en-US" sz="3600" dirty="0">
                <a:solidFill>
                  <a:schemeClr val="bg1"/>
                </a:solidFill>
              </a:rPr>
              <a:t>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DCF872-4F70-4489-B81A-E2B18CDD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True Positive (TP): </a:t>
            </a:r>
            <a:r>
              <a:rPr lang="en-GB" dirty="0"/>
              <a:t>These refer to the positive tuples that were correctly labeled by the classifier.</a:t>
            </a:r>
          </a:p>
          <a:p>
            <a:r>
              <a:rPr lang="en-GB" b="1" dirty="0"/>
              <a:t>True Negative (TN): </a:t>
            </a:r>
            <a:r>
              <a:rPr lang="en-GB" dirty="0"/>
              <a:t>These are the negative tuples that were correctly labeled by the classifier.</a:t>
            </a:r>
          </a:p>
          <a:p>
            <a:r>
              <a:rPr lang="en-GB" b="1" dirty="0"/>
              <a:t>False Positive (FP): </a:t>
            </a:r>
            <a:r>
              <a:rPr lang="en-GB" dirty="0"/>
              <a:t>These are the negative tuples which are incorrectly labeled as Positive</a:t>
            </a:r>
          </a:p>
          <a:p>
            <a:r>
              <a:rPr lang="en-GB" b="1" dirty="0"/>
              <a:t>False Negative (FN): </a:t>
            </a:r>
            <a:r>
              <a:rPr lang="en-GB" dirty="0"/>
              <a:t>These are the positive tuples incorrectly labeled as Negative.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358F3-F595-4AE5-AC53-30B9768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2948097-27B5-4582-A309-6310D2B2FB06}" type="datetime1">
              <a:rPr lang="en-US"/>
              <a:pPr defTabSz="457200"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EA9A34-38A3-40D6-A627-63F6999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02E07E8-E437-4A6D-803B-09F24E35FE40}" type="slidenum">
              <a:rPr lang="en-US"/>
              <a:pPr defTabSz="4572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A61724-0B42-46EC-B92B-0C44974D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Example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CA7F53-FA3A-4DDB-B9D1-F790F824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51" y="961812"/>
            <a:ext cx="6824896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9BB18F-D82C-4034-85AF-B05D8CD1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612FDD-408C-48DA-B63D-FA5E68FF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3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006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14575-D874-4348-A53B-8E5489CE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E84B27-5199-4084-AC5E-EE6EB1A7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103" y="1165012"/>
            <a:ext cx="6499937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802543-69C8-440A-9E27-170C5340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139EAE-3BB4-4C41-A213-1FDF1BAA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9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83F7C-9EDB-4422-887A-130AD404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DDDCBD-CEF5-42CF-970B-7873EAEF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B6831C-247A-4A05-877E-001C8EA5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780E47-F97E-4CB4-9505-9F4D9590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46" y="1393369"/>
            <a:ext cx="6141521" cy="4659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155973-17A7-43D8-9B2F-EF223785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961" y="1393370"/>
            <a:ext cx="1882147" cy="4659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A6CF9B-F3F4-4DF5-BB05-EE4B296514D0}"/>
              </a:ext>
            </a:extLst>
          </p:cNvPr>
          <p:cNvSpPr txBox="1"/>
          <p:nvPr/>
        </p:nvSpPr>
        <p:spPr>
          <a:xfrm>
            <a:off x="9011479" y="327352"/>
            <a:ext cx="18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Labels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EA482D0-6C31-4D16-BB19-8ED78F0095F6}"/>
              </a:ext>
            </a:extLst>
          </p:cNvPr>
          <p:cNvCxnSpPr/>
          <p:nvPr/>
        </p:nvCxnSpPr>
        <p:spPr>
          <a:xfrm>
            <a:off x="9825961" y="696684"/>
            <a:ext cx="762526" cy="60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8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95FCB-6269-47D9-A658-EF060214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on Test Dataset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A7878F-83FB-4C94-9915-4AB96D2D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57" y="1599026"/>
            <a:ext cx="9830486" cy="454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A527FC-13F1-45E7-A0C9-CE1336E7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/>
              <a:pPr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4C2F7F-0E12-4C35-BA91-CCE8ADA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7995B-9020-4BD7-91A3-841CA16C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Making a Confusion Matrix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AB38D3-783F-4105-993D-E33BE60E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04945"/>
            <a:ext cx="10905066" cy="433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3CB68B-8E77-4A87-980D-DB6555A1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F27127-19CB-4143-A4B6-F226805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4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746C9C-F9BF-463F-82AE-D714ACB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1A36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1A36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67C81E9-E5C1-4904-A18B-E59EC2A477B1}"/>
              </a:ext>
            </a:extLst>
          </p:cNvPr>
          <p:cNvSpPr txBox="1">
            <a:spLocks/>
          </p:cNvSpPr>
          <p:nvPr/>
        </p:nvSpPr>
        <p:spPr>
          <a:xfrm>
            <a:off x="974034" y="2179442"/>
            <a:ext cx="10243931" cy="630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Lecture 8: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Performance Metrics for Machine Learning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6DE0745-9E65-491D-A208-4AE2509AF088}"/>
              </a:ext>
            </a:extLst>
          </p:cNvPr>
          <p:cNvCxnSpPr>
            <a:cxnSpLocks/>
          </p:cNvCxnSpPr>
          <p:nvPr/>
        </p:nvCxnSpPr>
        <p:spPr>
          <a:xfrm>
            <a:off x="1021976" y="2810435"/>
            <a:ext cx="102556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63853A-30D7-4477-87F4-6A90072A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18E-C99C-4D33-A9F1-5AD4AE0C585B}" type="datetime1">
              <a:rPr lang="en-US" smtClean="0"/>
              <a:t>9/12/2021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80C41-773B-4B30-A0DF-5A26A6B0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Making a Confusion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5519B7-3B74-488E-85DE-18EDAEE0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1675227"/>
            <a:ext cx="11051271" cy="45310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9392E4-D016-4040-8946-DD22626A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3745AF-2BF1-4928-AA67-1C97335B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0A788-9F1F-4071-B624-A6F71D53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Confusion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7B32C9-01A9-4E1E-9642-99F93FA7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015079-9ECE-41C3-9CA6-E80DD0E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A0C99A-A54A-4B54-BF60-F849D1AD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6" y="1815079"/>
            <a:ext cx="8971201" cy="35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67520-D20D-472B-A381-0A2B32DA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61BD4-2440-49AB-BDF0-293C7894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Accuracy / Recognition Rate </a:t>
            </a:r>
          </a:p>
          <a:p>
            <a:pPr lvl="1"/>
            <a:r>
              <a:rPr lang="en-GB" dirty="0"/>
              <a:t>Accuracy of a classifier on a given test set is the percentage of test set tuples that are correctly classified by the classifier.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F00DDF-4A33-4FC0-979C-C67A8EB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25B9D5-C3D9-4ED6-B145-7A598A98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091D56-2047-47E3-ACE1-EED84C9A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07" y="3428999"/>
            <a:ext cx="4507069" cy="1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7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17F8D-5081-4707-AE95-1BA82E6D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5222B-CCFB-42A3-BB86-DCA91536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Error Rate / Misclassification Rate</a:t>
            </a:r>
          </a:p>
          <a:p>
            <a:pPr lvl="1"/>
            <a:r>
              <a:rPr lang="en-GB" dirty="0"/>
              <a:t>It is the percentage of tuples that have been classified incorrectly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Error Rate = 1- Accuracy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Error Rate =  ( FP +FN)/ ( TP+TN+FN+FP)</a:t>
            </a:r>
          </a:p>
          <a:p>
            <a:pPr lvl="2"/>
            <a:r>
              <a:rPr lang="en-GB" dirty="0"/>
              <a:t>TP+ FN=P</a:t>
            </a:r>
          </a:p>
          <a:p>
            <a:pPr lvl="2"/>
            <a:r>
              <a:rPr lang="en-GB" dirty="0"/>
              <a:t>TN+FP=N </a:t>
            </a:r>
          </a:p>
          <a:p>
            <a:pPr lvl="1"/>
            <a:r>
              <a:rPr lang="en-GB" dirty="0"/>
              <a:t>Error Rate = ( FP +FN)/ ( P+N)</a:t>
            </a:r>
          </a:p>
          <a:p>
            <a:pPr lvl="1"/>
            <a:r>
              <a:rPr lang="en-GB" dirty="0"/>
              <a:t>TP+TN+FP+FN=P+N=Total Number of Tuples / Instances / Rows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16A22F-049D-4CA4-B74D-DE26FD58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C48FCA-2766-4CF7-A7C2-EB2E680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3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CF9A2-C6BD-4A5C-A255-3DC06D0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Accuracy &amp; Error Rate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D35B1C-92EB-40AB-8F81-D303719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BEBDE3-9E81-4619-806D-DDDDD35F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648675-3440-4B20-A66D-D6C41412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70" y="2194719"/>
            <a:ext cx="9018105" cy="1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3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CF9A2-C6BD-4A5C-A255-3DC06D00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651752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Accuracy &amp; Error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D4236B-589F-4A3B-8396-7639C397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1" y="1675227"/>
            <a:ext cx="10864397" cy="439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D35B1C-92EB-40AB-8F81-D303719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/>
              <a:pPr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BEBDE3-9E81-4619-806D-DDDDD35F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AED2B-3974-4A42-82E9-C45E06DD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Accuracy can be Misleading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306D7-B182-4508-B7BA-D3963D33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Class Imbalance Problem </a:t>
            </a:r>
          </a:p>
          <a:p>
            <a:pPr lvl="1"/>
            <a:r>
              <a:rPr lang="en-GB" dirty="0"/>
              <a:t>Where the main class of interest is rare</a:t>
            </a:r>
          </a:p>
          <a:p>
            <a:r>
              <a:rPr lang="en-GB" dirty="0"/>
              <a:t>Fraud Detection Application </a:t>
            </a:r>
          </a:p>
          <a:p>
            <a:pPr lvl="1"/>
            <a:r>
              <a:rPr lang="en-GB" dirty="0"/>
              <a:t>Main class of interest is “ fraud= yes”</a:t>
            </a:r>
          </a:p>
          <a:p>
            <a:pPr lvl="1"/>
            <a:r>
              <a:rPr lang="en-GB" dirty="0"/>
              <a:t>Main class “ fraud=yes” occurs much less frequently as compared to “fraud=no”</a:t>
            </a:r>
          </a:p>
          <a:p>
            <a:r>
              <a:rPr lang="en-GB" dirty="0"/>
              <a:t>Medical Data </a:t>
            </a:r>
          </a:p>
          <a:p>
            <a:pPr lvl="1"/>
            <a:r>
              <a:rPr lang="en-GB" dirty="0"/>
              <a:t>The outcome of a medical test </a:t>
            </a:r>
          </a:p>
          <a:p>
            <a:pPr lvl="1"/>
            <a:r>
              <a:rPr lang="en-GB" dirty="0"/>
              <a:t>Main class of interest : “cancer = yes” or test outcome as positive </a:t>
            </a:r>
          </a:p>
          <a:p>
            <a:pPr lvl="1"/>
            <a:r>
              <a:rPr lang="en-GB" dirty="0"/>
              <a:t>An Accuracy rate of 97% may be unacceptable in this case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0864A9-5567-49B1-B018-C1CF14F4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0297DF-E373-4220-B654-462040AF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7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6C6DE-2E7A-419B-94F6-93983FFB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Accuracy can be Misleading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CEB5E4-C609-440D-A3C1-8AC1E00D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Cancer Example </a:t>
            </a:r>
          </a:p>
          <a:p>
            <a:pPr lvl="1"/>
            <a:r>
              <a:rPr lang="en-GB" dirty="0"/>
              <a:t>Suppose there are 10,000 test/training  tuples </a:t>
            </a:r>
          </a:p>
          <a:p>
            <a:pPr lvl="1"/>
            <a:r>
              <a:rPr lang="en-GB" dirty="0"/>
              <a:t>9700 tuples have “ cancer = No”</a:t>
            </a:r>
          </a:p>
          <a:p>
            <a:pPr lvl="1"/>
            <a:r>
              <a:rPr lang="en-GB" dirty="0"/>
              <a:t>300 are tuples have “cancer=yes”</a:t>
            </a:r>
          </a:p>
          <a:p>
            <a:r>
              <a:rPr lang="en-GB" dirty="0"/>
              <a:t>The classifier is meant to diagnose cancer </a:t>
            </a:r>
          </a:p>
          <a:p>
            <a:pPr lvl="1"/>
            <a:r>
              <a:rPr lang="en-GB" dirty="0"/>
              <a:t>The Classifier is 97% accurate </a:t>
            </a:r>
          </a:p>
          <a:p>
            <a:pPr lvl="1"/>
            <a:r>
              <a:rPr lang="en-GB" dirty="0"/>
              <a:t>It may be the case ( at worst) that it is accurately predicting all 9700( 97%) tuples and committing mistakes on all tuples where “cancer=yes”</a:t>
            </a:r>
          </a:p>
          <a:p>
            <a:r>
              <a:rPr lang="en-GB" dirty="0">
                <a:highlight>
                  <a:srgbClr val="FFFF00"/>
                </a:highlight>
              </a:rPr>
              <a:t>Do you think this 97% accurate classifier is acceptable in this case? 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68F693-E173-4C95-8C73-A02DE547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BC5D2-D976-475E-97E9-F350BDA4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0A59B-6B81-4BBE-A70A-8F67953E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Imbalance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58093F-0B19-4EE5-9773-D25843ED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case of class imbalance problem , we should use the following evaluation metrics:</a:t>
            </a:r>
          </a:p>
          <a:p>
            <a:pPr lvl="1"/>
            <a:r>
              <a:rPr lang="en-GB" dirty="0"/>
              <a:t>Sensitivity / TPR /Recall</a:t>
            </a:r>
          </a:p>
          <a:p>
            <a:pPr lvl="1"/>
            <a:r>
              <a:rPr lang="en-GB" dirty="0"/>
              <a:t>Specificity /TNR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32BB06-8640-4A6E-A2EB-64B2CBE0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6B456D-12D1-4C7B-8FED-C3D84FEC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4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FA998-4618-44DB-B52B-3F50D694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/ Recall / TPR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8D243E-9A05-4452-9AF0-5E3C635A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</a:t>
            </a:r>
          </a:p>
          <a:p>
            <a:pPr lvl="1"/>
            <a:r>
              <a:rPr lang="en-GB" dirty="0"/>
              <a:t>It is the proportion of the positive tuples that are correctly identified </a:t>
            </a:r>
          </a:p>
          <a:p>
            <a:pPr lvl="1"/>
            <a:r>
              <a:rPr lang="en-GB" dirty="0"/>
              <a:t>Also called True Positive Rate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C85D4F-0081-4DC6-BB26-E8446AC3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7F2870-A998-48C5-89E3-1AA5A04F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5E4787-01FA-44C9-977E-F4024642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4111171" cy="12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E0FAF60-C9F7-4ACA-84CD-00DB3E1C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9A7DE25-88B9-452D-A007-44359625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understand:</a:t>
            </a:r>
          </a:p>
          <a:p>
            <a:pPr lvl="1"/>
            <a:r>
              <a:rPr lang="en-GB" dirty="0"/>
              <a:t>Use of different model evaluation metric for classification problems</a:t>
            </a:r>
          </a:p>
          <a:p>
            <a:pPr lvl="1"/>
            <a:r>
              <a:rPr lang="en-GB" dirty="0"/>
              <a:t>Use of different model evaluation metric for Regression Problems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031D8D-6789-4CB0-90CC-62B82594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2BD6-6CEB-4314-B780-BAF267FFD959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F78B6E-6F54-47DE-B9AA-426EC896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76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0EB41-A430-4C28-8A25-E40D1106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Specificity / TNR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32D8F-8446-4D8C-BE82-1323FCC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/>
              <a:t>Specificity is also called TNR ( True Negative Rate )</a:t>
            </a:r>
          </a:p>
          <a:p>
            <a:r>
              <a:rPr lang="en-GB"/>
              <a:t>It is the proportion of negative tuples correctly  identified by the classifier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BECF62-3A78-4175-BC84-63EDD67E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2F06F1-C7A4-4180-A872-7D7A326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2E07E8-E437-4A6D-803B-09F24E35FE4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F4DE78-A4BF-4226-BA30-78850BA9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67" y="3602944"/>
            <a:ext cx="3720719" cy="13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30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0FCDF-FDE2-4E7A-8AEE-800099EB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F6735-B262-49B2-84F8-2C71A032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GB" dirty="0"/>
              <a:t>Precision can be thought of as a measure of exactness </a:t>
            </a:r>
          </a:p>
          <a:p>
            <a:r>
              <a:rPr lang="en-GB" dirty="0"/>
              <a:t>It is the percentage of correctly classified positive samples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99452-7A52-48F1-B1A9-14D6C8A7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5C4D60-D8F6-402C-B883-434AC9B0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8F1CF8-F51A-4791-9D68-54027612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276" y="3286125"/>
            <a:ext cx="45477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48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B53DB-03F6-4867-81A1-FDD4B82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</a:rPr>
              <a:t>F-Measure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5878592-5560-41E5-AE4F-CCBA6036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06988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6A017-4E76-4183-8D08-7A31CF0D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GB" sz="1800"/>
              <a:t>F-Measure combines both Precision and Recall in a single formula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5243D2-8DA4-4950-B26F-3C1BBF20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C0AD81-6BF6-474C-9C03-CDDC07CF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1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B5AC1-A8D3-4E39-8A6F-032F9451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Imbalance 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34900A-F3FB-413F-AA65-A975F63C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67" y="1556740"/>
            <a:ext cx="9002654" cy="46311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6876BA-A450-4C75-B09F-C7158CE2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DB6C62-C360-40F1-A6B5-C91CC918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D0652-0F16-4220-AD36-ED5D212A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Imbalance Example ( Precision &amp; Recall)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093779-3C23-4A69-A43E-7A3CF293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53" y="1526674"/>
            <a:ext cx="8760494" cy="48296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157C9D-C838-4DCA-8784-AFFF7A7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4D5E9E-6D00-4411-98AF-133FEDDE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9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B8425-89DA-42A1-923F-686047EE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Class Imbalance Example ( Precision &amp; Recall)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0FC0D58-5CA8-4427-BF8E-5EDF56D9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07" y="1675227"/>
            <a:ext cx="7796159" cy="439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15358-A678-4AEC-8FEE-7AF11279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382D7D-6A62-4835-B1ED-E82FE26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1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D777F-D41C-4C54-ADB7-31F6F628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Metrics  -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21C76-40DD-49D8-904A-B9990E4B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Different Evaluation metrics include Accuracy , Precision and Recall</a:t>
            </a:r>
          </a:p>
          <a:p>
            <a:r>
              <a:rPr lang="en-GB" dirty="0"/>
              <a:t>When classes are fairly distributed , Accuracy measure works best</a:t>
            </a:r>
          </a:p>
          <a:p>
            <a:r>
              <a:rPr lang="en-GB" dirty="0"/>
              <a:t>When the main class of interest is rare , we call it class imbalance problem</a:t>
            </a:r>
          </a:p>
          <a:p>
            <a:pPr lvl="1"/>
            <a:r>
              <a:rPr lang="en-GB" dirty="0"/>
              <a:t>We use Precision , Recall or F-Measure in case of class imbalance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33ACBC-FC4D-410B-9BAF-DE8C6F13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6EF0F2-3C5C-4EEB-8199-08C6922A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00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6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EAD87-C969-48A6-BBEB-42115CE4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Metrics – Summary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A82973-B0D8-47B6-80B6-93CF1E86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12" y="736343"/>
            <a:ext cx="7228608" cy="53853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9B71F4-C611-42D2-B3D2-AC6721A7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0BF92D-48F8-4098-A415-188529AE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83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D916B-E336-4C53-A5C2-EE4B3D2D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Metric – Summary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3724BA-3956-4607-AFD9-C1991F91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30" y="1378668"/>
            <a:ext cx="7641770" cy="43558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88D1F0-2E81-48D6-8961-09B346F4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5CE3DE-F017-45E4-BB58-BF1E9965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89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DA788-DF53-41F6-81B6-2870A2F2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Evaluating Classifier Accuracy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306A73-5F9B-4D78-BDFB-40DB0820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49" y="673156"/>
            <a:ext cx="7524486" cy="55116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D3C693-70BD-4DAD-8824-5A80E344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3853A4-361E-40D0-B0CC-6477E5C3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9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13C87-8BB1-4796-A977-E1BEA553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evaluation is needed?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5FC2C4-08ED-45C0-960E-4E8505E2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72" y="1016000"/>
            <a:ext cx="7579728" cy="45857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41861-BE51-4519-9556-F63A6DCC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1C0519-E0A2-4C5F-84DA-E8F6E81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0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2E540-10A8-45D7-BBCD-5B03D6D5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Evaluating Classifier Accuracy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A19DB1-3BA1-4CE4-9EE1-DD94F8AF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3" y="653143"/>
            <a:ext cx="7369269" cy="54164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FA93AE-5EDC-4A55-9A94-434FC866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5FCA7E-45EC-4791-A63D-DD2C7218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256EB-3E87-4B6E-B90F-7B74A258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77DBD0-BB67-4E15-A6E7-A53D406A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34424"/>
            <a:ext cx="6778807" cy="53891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97B376-3AD6-43F6-BA34-C529457C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1278FA-F1C8-4372-8126-B43E60F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2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9D5D4-B308-4F63-AAEB-7F80E454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84DB0C-A1D1-42DD-9154-C0EE973A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Area under the curve (AUC) shows the diagnostic ability of the classifier</a:t>
            </a:r>
          </a:p>
          <a:p>
            <a:r>
              <a:rPr lang="en-GB" dirty="0"/>
              <a:t>An ROC Curve with a Diagonal Line ( at 45 Degree) indicates that classifiers performance and a Random Guess ( Tossing a coin ) are equal</a:t>
            </a:r>
          </a:p>
          <a:p>
            <a:r>
              <a:rPr lang="en-GB" dirty="0"/>
              <a:t>For Baseline performance , ROC curve must be above 45 Degree Diagonal 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D50F89-DB3D-430A-BA8C-4F1D9321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DE19B4-3492-4789-BBE0-D483A507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07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0C9F7-1B5C-40A9-8917-4C874AE8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4E55C-552B-4799-9D32-2F047041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Regression Problems , we are predicting a numerical values</a:t>
            </a:r>
          </a:p>
          <a:p>
            <a:r>
              <a:rPr lang="en-GB" dirty="0"/>
              <a:t>For Examples predicting the daily sales volume of a particular product</a:t>
            </a:r>
          </a:p>
          <a:p>
            <a:r>
              <a:rPr lang="en-GB" dirty="0"/>
              <a:t>The more close the predicted values are to the actual values , less will be the error</a:t>
            </a:r>
          </a:p>
          <a:p>
            <a:r>
              <a:rPr lang="en-GB" dirty="0"/>
              <a:t>The basic evaluation is “ Error” in Prediction</a:t>
            </a:r>
          </a:p>
          <a:p>
            <a:r>
              <a:rPr lang="en-GB" dirty="0"/>
              <a:t>Error is the difference between the actual values and the predicted value</a:t>
            </a:r>
          </a:p>
          <a:p>
            <a:r>
              <a:rPr lang="en-GB" dirty="0"/>
              <a:t>As we have a number of predictions , we should sum-up all the error and take average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5D57DB-91D2-4A01-B769-1B59FDF1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A798A7-AFBC-49A2-836D-A8BD3563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6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AD2B8-B19D-4235-976D-E10E54CE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 Metrics for Regression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034CA1-8A20-430C-B306-BE549045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835968"/>
            <a:ext cx="4047843" cy="18178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CD7EC8-2189-4FAE-8FBA-7D907035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chemeClr val="bg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9/12/2021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23E1BD-647B-483B-B41F-B8E48CA1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02E07E8-E437-4A6D-803B-09F24E35FE4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96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71BE7-275D-4C7C-AEA0-293FFFC4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Absolute Error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80B771-297E-4770-AF2A-766E41F6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37" y="1568048"/>
            <a:ext cx="7513320" cy="40384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AB0A0-D4EA-4812-AB48-6AFA0B2D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418CCB-1E88-4B48-BE71-1504FC4C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1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104CD-83D8-4537-81A8-39FEC400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43ABAD-DEE1-4075-810A-D256B903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52" y="961812"/>
            <a:ext cx="6663495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BBC7E3-9AD7-4DAC-80E4-75496F2A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9CF806-C8A2-438B-9E0D-899836B1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0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23A95-C7E3-491F-8901-BB54EEC4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MAE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791E839-F4C9-43D0-A2B2-A4A3E599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49" y="961812"/>
            <a:ext cx="3806901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A944B-D2F4-4E39-B521-9FD2575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444365-CEB1-4FB4-8380-5111CC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69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B8A63-AC16-465B-99D2-2CC11A4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MAE EXAMPLE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AD17CE-E98A-4B9D-8361-FD1B578B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1" y="672542"/>
            <a:ext cx="6373728" cy="48400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25DA6B-8EE6-4E7A-9B1F-5045FD42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A97E54-BFBC-4263-88F6-238B19C4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F841C9-32CE-4174-B569-B35BDFE0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53" y="5653087"/>
            <a:ext cx="26098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6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59778-D5CF-483A-AC23-2F82F238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D460E5-F057-4157-83BB-3DFD8DE0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D7F36-A26C-439C-8574-150EB5F6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039237-F457-479D-9F6B-B81A2AF3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0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50D04-C5EF-41E6-9923-EBF1F0C1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Evaluation is needed?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AC560-2FBA-4783-A435-9B0E82F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check how well the model is performing ?</a:t>
            </a:r>
          </a:p>
          <a:p>
            <a:pPr lvl="1"/>
            <a:r>
              <a:rPr lang="en-GB" dirty="0"/>
              <a:t>Training Performance ( How well it learns the training data)</a:t>
            </a:r>
          </a:p>
          <a:p>
            <a:pPr lvl="1"/>
            <a:r>
              <a:rPr lang="en-GB" dirty="0"/>
              <a:t>Performance on Test Data ( How well it works on unseen data with known labels)</a:t>
            </a:r>
          </a:p>
          <a:p>
            <a:pPr lvl="1"/>
            <a:r>
              <a:rPr lang="en-GB" dirty="0"/>
              <a:t>Performance in Production ( How well it behaves in real world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837CB1-190D-431D-A2B0-1522B8F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9/12/2021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58301E-F587-4CB7-9213-F993DA50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17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35033-7AAD-4217-90F3-E4F4A5EC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28F90D-7304-4389-B57D-64E934C8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74" y="961812"/>
            <a:ext cx="6945051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6C4C0E-392A-48FB-A1A6-41552AA5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066194-65DD-49DD-ABE4-294A0901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38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23A95-C7E3-491F-8901-BB54EEC4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MSE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791E839-F4C9-43D0-A2B2-A4A3E599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49" y="961812"/>
            <a:ext cx="3806901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A944B-D2F4-4E39-B521-9FD2575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444365-CEB1-4FB4-8380-5111CC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34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4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81720-91CD-432A-9311-DDA6143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MSE Example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6B4212-0ED0-4087-9F04-7BCD8E94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2" y="692058"/>
            <a:ext cx="7180029" cy="54738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4E4F77-F41F-48F3-8D50-FB08F94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3B4BDA-91F3-46BF-88EC-40FB375E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8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DD888-E65C-42C6-8235-D8C1B7E1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E6A831-CEE0-466D-892A-695263CD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777" y="1237043"/>
            <a:ext cx="7759143" cy="4383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C32803-02C8-48FF-805E-970960B8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7A8EE2-26CB-424D-B064-EA5EB998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54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CD504-E3E6-4ED8-9F42-9AF399D9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MAPE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8851E4F-3380-44B0-8755-5720BF87E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076" y="963506"/>
            <a:ext cx="3806901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772B3B-14D8-4448-950D-DE6F2FC0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8B0D16-FB44-4AA2-A7F0-8AF56F67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92323C-CD75-4405-9720-A37E164F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553" y="2775540"/>
            <a:ext cx="3480672" cy="13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69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83D8E-AD1C-4D80-82C8-5BCBC98E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D5426C-18D1-4244-8997-8FEEAD89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61" y="420726"/>
            <a:ext cx="7188199" cy="45146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71D92-D361-44CE-AAB5-8083C9F6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B652D9-BA2C-41C0-ACEE-69766AAF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BB499-D9CE-4856-B88D-6EDD281C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24" y="5049431"/>
            <a:ext cx="3480672" cy="13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17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265DF-C53B-432A-96A8-386014D0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7779A9-AB75-4BE1-A294-52A1239C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09961"/>
            <a:ext cx="7188199" cy="32346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83CC8E-A229-4091-81A2-B7478B0B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832AB6-90E9-4BCE-A6F4-1695ED5B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76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7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8CEB2-DF8A-49E8-AA68-B5203537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89BA8B-0327-4C7D-9324-384D4CA3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25" y="978020"/>
            <a:ext cx="7249306" cy="51470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75D7DB-E76D-408B-88B7-2F28951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15C589-3D5A-45E9-B778-65D84FB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66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1C950-3B8B-4E2D-B8AB-DB95EC7E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MPE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D93341-1399-454F-8297-C9AA4D84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0" y="800122"/>
            <a:ext cx="7573830" cy="52577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0424D9-D3BB-4AFF-A174-0392EDDA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0BCCB5-CE22-45D1-AFC4-69F60C10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78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F11A323-1FAE-4D51-93B9-540B8B0C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Hands On </a:t>
            </a:r>
            <a:r>
              <a:rPr lang="en-US" sz="5400" dirty="0"/>
              <a:t>:</a:t>
            </a:r>
            <a:endParaRPr lang="en-US" sz="1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043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6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7E46-F7D7-494A-9A37-2A57E433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Learning Types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C1F61E-9056-430F-9669-4C987A8A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43" y="1164717"/>
            <a:ext cx="7188199" cy="45285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8BABE2-B425-48BF-A483-48326BE9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129F20-5E2A-4318-B3EE-79A9BC24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816D4-F860-4975-B5BF-7B28C4C6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576700-A808-4FBA-890E-D8213BFA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44" y="1056160"/>
            <a:ext cx="7685313" cy="47456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20222-08BA-4079-9D40-5FCF81C0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39A634-A753-4B13-A750-B4691AFA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1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4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CB120-236B-49AC-8CB1-A2537186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3DC878-43CD-46D9-8012-4EFE85B1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47" y="796781"/>
            <a:ext cx="7693710" cy="5270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7B3C8B-4416-4085-A5D3-9E4C6A78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A5C840-FFD4-4366-BE65-8968C0ED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5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43831-B6FE-4463-A8E3-CA3684DF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Classification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3ECD3B-9F3A-404C-9713-E09641C3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913" y="963506"/>
            <a:ext cx="6896486" cy="49309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52A569-BE36-4DBD-817F-92BE733E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9/12/2021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8EFB7A-2442-404A-A3BE-D4E348E3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44853"/>
      </p:ext>
    </p:extLst>
  </p:cSld>
  <p:clrMapOvr>
    <a:masterClrMapping/>
  </p:clrMapOvr>
</p:sld>
</file>

<file path=ppt/theme/theme1.xml><?xml version="1.0" encoding="utf-8"?>
<a:theme xmlns:a="http://schemas.openxmlformats.org/drawingml/2006/main" name="2_Facet">
  <a:themeElements>
    <a:clrScheme name="Custom 8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44914AB11849AF3905A4D74A0C27" ma:contentTypeVersion="12" ma:contentTypeDescription="Create a new document." ma:contentTypeScope="" ma:versionID="a24f61ebf6193b7bc1c39ea5e7956aa5">
  <xsd:schema xmlns:xsd="http://www.w3.org/2001/XMLSchema" xmlns:xs="http://www.w3.org/2001/XMLSchema" xmlns:p="http://schemas.microsoft.com/office/2006/metadata/properties" xmlns:ns3="58a77b1b-f442-4d7e-a0a3-548d127eec03" xmlns:ns4="90822947-a092-40a5-a993-ad512632eb26" targetNamespace="http://schemas.microsoft.com/office/2006/metadata/properties" ma:root="true" ma:fieldsID="a3567b89287511525b77c30b604388a1" ns3:_="" ns4:_="">
    <xsd:import namespace="58a77b1b-f442-4d7e-a0a3-548d127eec03"/>
    <xsd:import namespace="90822947-a092-40a5-a993-ad512632eb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77b1b-f442-4d7e-a0a3-548d127eec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22947-a092-40a5-a993-ad512632eb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990EE5-3561-4D7D-B77C-8576BD20216F}">
  <ds:schemaRefs>
    <ds:schemaRef ds:uri="http://schemas.microsoft.com/office/2006/documentManagement/types"/>
    <ds:schemaRef ds:uri="http://purl.org/dc/elements/1.1/"/>
    <ds:schemaRef ds:uri="90822947-a092-40a5-a993-ad512632eb2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58a77b1b-f442-4d7e-a0a3-548d127eec03"/>
  </ds:schemaRefs>
</ds:datastoreItem>
</file>

<file path=customXml/itemProps2.xml><?xml version="1.0" encoding="utf-8"?>
<ds:datastoreItem xmlns:ds="http://schemas.openxmlformats.org/officeDocument/2006/customXml" ds:itemID="{3C4B2511-7651-4E2A-ABA4-AE3E61C40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77b1b-f442-4d7e-a0a3-548d127eec03"/>
    <ds:schemaRef ds:uri="90822947-a092-40a5-a993-ad512632e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814DAE-C67E-40D6-B243-F8B2DDC844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1083</Words>
  <Application>Microsoft Office PowerPoint</Application>
  <PresentationFormat>Widescreen</PresentationFormat>
  <Paragraphs>256</Paragraphs>
  <Slides>59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Candara Light</vt:lpstr>
      <vt:lpstr>Trebuchet MS</vt:lpstr>
      <vt:lpstr>Wingdings 3</vt:lpstr>
      <vt:lpstr>2_Facet</vt:lpstr>
      <vt:lpstr>Office Theme</vt:lpstr>
      <vt:lpstr>PowerPoint Presentation</vt:lpstr>
      <vt:lpstr>PowerPoint Presentation</vt:lpstr>
      <vt:lpstr>Objectives </vt:lpstr>
      <vt:lpstr>Why evaluation is needed?</vt:lpstr>
      <vt:lpstr>Why Evaluation is needed? </vt:lpstr>
      <vt:lpstr>Learning Types </vt:lpstr>
      <vt:lpstr>Supervised Learning</vt:lpstr>
      <vt:lpstr>Classification</vt:lpstr>
      <vt:lpstr>Classification</vt:lpstr>
      <vt:lpstr>Classification</vt:lpstr>
      <vt:lpstr>Evaluation Metric for Classification Tasks </vt:lpstr>
      <vt:lpstr>CONFUSION MATRIX </vt:lpstr>
      <vt:lpstr>CONFUSION MATRIX</vt:lpstr>
      <vt:lpstr>Confusion Matrix  - Terminologies Matrix</vt:lpstr>
      <vt:lpstr>An Example </vt:lpstr>
      <vt:lpstr>Test Dataset</vt:lpstr>
      <vt:lpstr> Test Dataset </vt:lpstr>
      <vt:lpstr>Prediction on Test Dataset </vt:lpstr>
      <vt:lpstr>Making a Confusion Matrix </vt:lpstr>
      <vt:lpstr>Making a Confusion Matrix</vt:lpstr>
      <vt:lpstr>Making a Confusion Matrix</vt:lpstr>
      <vt:lpstr>Evaluation Metrics </vt:lpstr>
      <vt:lpstr>Evaluation Metrics </vt:lpstr>
      <vt:lpstr>Compute Accuracy &amp; Error Rate </vt:lpstr>
      <vt:lpstr>Compute Accuracy &amp; Error Rate </vt:lpstr>
      <vt:lpstr>Accuracy can be Misleading </vt:lpstr>
      <vt:lpstr>Accuracy can be Misleading </vt:lpstr>
      <vt:lpstr>Class Imbalance Problem </vt:lpstr>
      <vt:lpstr>Sensitivity / Recall / TPR</vt:lpstr>
      <vt:lpstr>Specificity / TNR</vt:lpstr>
      <vt:lpstr>Precision </vt:lpstr>
      <vt:lpstr>F-Measure </vt:lpstr>
      <vt:lpstr>Class Imbalance Example </vt:lpstr>
      <vt:lpstr>Class Imbalance Example ( Precision &amp; Recall)  </vt:lpstr>
      <vt:lpstr>Class Imbalance Example ( Precision &amp; Recall) </vt:lpstr>
      <vt:lpstr>Evaluation Metrics  - Summary </vt:lpstr>
      <vt:lpstr>Evaluation Metrics – Summary </vt:lpstr>
      <vt:lpstr>Evaluation Metric – Summary </vt:lpstr>
      <vt:lpstr>Evaluating Classifier Accuracy </vt:lpstr>
      <vt:lpstr>Evaluating Classifier Accuracy </vt:lpstr>
      <vt:lpstr>ROC Curve</vt:lpstr>
      <vt:lpstr>ROC Curve </vt:lpstr>
      <vt:lpstr>Evaluation Regression </vt:lpstr>
      <vt:lpstr>Evaluation Metrics for Regression</vt:lpstr>
      <vt:lpstr>Mean Absolute Error </vt:lpstr>
      <vt:lpstr>MAE</vt:lpstr>
      <vt:lpstr>Compute MAE</vt:lpstr>
      <vt:lpstr>MAE EXAMPLE </vt:lpstr>
      <vt:lpstr>MSE</vt:lpstr>
      <vt:lpstr>MSE</vt:lpstr>
      <vt:lpstr>Compute MSE</vt:lpstr>
      <vt:lpstr>MSE Example </vt:lpstr>
      <vt:lpstr>MAPE</vt:lpstr>
      <vt:lpstr>Compute MAPE</vt:lpstr>
      <vt:lpstr>MAPE</vt:lpstr>
      <vt:lpstr>MPE</vt:lpstr>
      <vt:lpstr>MPE</vt:lpstr>
      <vt:lpstr>MPE Example</vt:lpstr>
      <vt:lpstr>Hands On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 / Ph.D Scholar @ City Campus</dc:creator>
  <cp:lastModifiedBy>Ahmed, Hassan</cp:lastModifiedBy>
  <cp:revision>7</cp:revision>
  <cp:lastPrinted>2019-11-30T03:08:58Z</cp:lastPrinted>
  <dcterms:created xsi:type="dcterms:W3CDTF">2019-11-30T02:51:48Z</dcterms:created>
  <dcterms:modified xsi:type="dcterms:W3CDTF">2021-09-12T07:05:20Z</dcterms:modified>
</cp:coreProperties>
</file>