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3" r:id="rId2"/>
  </p:sldMasterIdLst>
  <p:notesMasterIdLst>
    <p:notesMasterId r:id="rId18"/>
  </p:notesMasterIdLst>
  <p:sldIdLst>
    <p:sldId id="25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5" r:id="rId11"/>
    <p:sldId id="263" r:id="rId12"/>
    <p:sldId id="269" r:id="rId13"/>
    <p:sldId id="268" r:id="rId14"/>
    <p:sldId id="270" r:id="rId15"/>
    <p:sldId id="266" r:id="rId16"/>
    <p:sldId id="264" r:id="rId17"/>
  </p:sldIdLst>
  <p:sldSz cx="10080625" cy="7559675"/>
  <p:notesSz cx="7559675" cy="10691813"/>
  <p:defaultTextStyle>
    <a:defPPr>
      <a:defRPr lang="en-GB"/>
    </a:defPPr>
    <a:lvl1pPr algn="l" defTabSz="71913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charset="0"/>
      </a:defRPr>
    </a:lvl1pPr>
    <a:lvl2pPr marL="742950" indent="-285750" algn="l" defTabSz="71913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charset="0"/>
      </a:defRPr>
    </a:lvl2pPr>
    <a:lvl3pPr marL="1143000" indent="-228600" algn="l" defTabSz="71913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charset="0"/>
      </a:defRPr>
    </a:lvl3pPr>
    <a:lvl4pPr marL="1600200" indent="-228600" algn="l" defTabSz="71913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charset="0"/>
      </a:defRPr>
    </a:lvl4pPr>
    <a:lvl5pPr marL="2057400" indent="-228600" algn="l" defTabSz="719138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6" autoAdjust="0"/>
    <p:restoredTop sz="94660"/>
  </p:normalViewPr>
  <p:slideViewPr>
    <p:cSldViewPr>
      <p:cViewPr varScale="1">
        <p:scale>
          <a:sx n="111" d="100"/>
          <a:sy n="111" d="100"/>
        </p:scale>
        <p:origin x="1400" y="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F8CDB0B7-D5D2-0192-1549-0B86669B0DD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2362" cy="369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CC82A2DF-5FFD-92F6-DD0D-AE0C32A1786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4462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BO" alt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191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7191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7191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7191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71913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76D1B989-0F50-ED6B-B2FD-270CFEA45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D94E69BE-F0DD-9B39-BE3F-F1B9F765BA3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 altLang="es-B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35F954A6-0B65-2B3D-FD0D-5024FFF7C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9644AD9-B719-6E2B-DAB5-4C5FB079F8E1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 altLang="es-B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99874092-7F09-E790-37EF-D248F6087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5720A6DF-97F2-85A4-CCB1-5AF5113434A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 altLang="es-B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1DC4DB7F-D79C-B0C3-0C2F-A436E435E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35F055A-681E-DF26-AA47-F95DECC5E7F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 altLang="es-B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E2A111E4-BA5D-41E1-4BB1-E4AC7EDA6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3A99460-BF2D-967A-402A-4115D613F4D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 altLang="es-B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3AB8E057-C7FA-EAD3-462B-C704F1E2A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A0DDA25-B4D2-0DE8-C2CA-4F9AA56750A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 altLang="es-B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045A232D-E4FA-B368-396D-555CAFA3D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D8332DF-DAF0-6F20-E580-B0700D30B4D9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BO" altLang="es-B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A2AA-A0C5-01CC-0770-85AFF23D0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0B985C-9156-C3E7-0868-1A6A9943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9032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AC283-5B0B-5714-E578-4C96C200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0B620E-29D7-783C-7E62-0D5015BCE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3650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93AC4C-7BCA-9997-943A-EF2532018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9650" y="117475"/>
            <a:ext cx="2205038" cy="6867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62DAB4-2D2D-606F-4BF7-891818276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1363" y="117475"/>
            <a:ext cx="6465887" cy="6867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83136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71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87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3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69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63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5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1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A4B32-961C-3972-AB9A-2105C272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B52A7-519C-221A-6A5F-D94A02808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69215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43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0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05730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88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3911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694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24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44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3FAF2-BED7-AB40-2E36-E7A992A34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3" y="555625"/>
            <a:ext cx="8605837" cy="12604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1330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5CB77-E894-3F3E-0D3E-685C2C6B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3F0EA4-CD3B-214D-929B-A17372FA7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053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6363C-5F0C-4E22-EC85-7D0BA890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A6CE1-6FB7-883E-AD45-7CD3DCD6B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9025" y="2224088"/>
            <a:ext cx="4160838" cy="47609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86353F-4835-5D00-0006-54AEF914B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2263" y="2224088"/>
            <a:ext cx="4162425" cy="47609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9008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9A2F5-13A8-88FA-B1B5-DC1D6F39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F639C9-2754-575A-91D9-13C3CA380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81172F-6FA5-27B8-49DC-70336E87D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9CBA86-FB82-173E-DACB-C0F52FEEF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F4FA0E-34EC-321E-DD1C-5A2D36F14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7113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F2EB7-9981-C566-0522-249243D7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991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91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38D27-7579-875B-8ECB-49528E00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071299-0DCD-8705-84C2-CE53B6BE7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F128D6-EA34-A8F6-E9E5-6CD85D713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3915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A252F-C861-64AB-0774-E6198EF0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07F6B7-9A57-6FA4-BA0C-AFDAB9BD0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5822E0-9BAE-DC74-8241-5C8A44259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0629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BCAC88E1-858C-8CB1-4379-4D99F0181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117475"/>
            <a:ext cx="860583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BO"/>
              <a:t>Pulse para editar el formato del texto de título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BEC1A4B9-5B42-36C7-BC87-9F12BD2AA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9025" y="2224088"/>
            <a:ext cx="8475663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BO"/>
              <a:t>Pulse para editar los formatos del texto del esquema</a:t>
            </a:r>
          </a:p>
          <a:p>
            <a:pPr lvl="1"/>
            <a:r>
              <a:rPr lang="en-GB" altLang="es-BO"/>
              <a:t>Segundo nivel del esquema</a:t>
            </a:r>
          </a:p>
          <a:p>
            <a:pPr lvl="2"/>
            <a:r>
              <a:rPr lang="en-GB" altLang="es-BO"/>
              <a:t>Tercer nivel del esquema</a:t>
            </a:r>
          </a:p>
          <a:p>
            <a:pPr lvl="3"/>
            <a:r>
              <a:rPr lang="en-GB" altLang="es-BO"/>
              <a:t>Cuarto nivel del esquema</a:t>
            </a:r>
          </a:p>
          <a:p>
            <a:pPr lvl="4"/>
            <a:r>
              <a:rPr lang="en-GB" altLang="es-BO"/>
              <a:t>Quinto nivel del esquema</a:t>
            </a:r>
          </a:p>
          <a:p>
            <a:pPr lvl="4"/>
            <a:r>
              <a:rPr lang="en-GB" altLang="es-BO"/>
              <a:t>Sexto nivel del esquema</a:t>
            </a:r>
          </a:p>
          <a:p>
            <a:pPr lvl="4"/>
            <a:r>
              <a:rPr lang="en-GB" altLang="es-BO"/>
              <a:t>Séptimo nivel del esquema</a:t>
            </a:r>
          </a:p>
          <a:p>
            <a:pPr lvl="4"/>
            <a:r>
              <a:rPr lang="en-GB" altLang="es-BO"/>
              <a:t>Octavo nivel del esquema</a:t>
            </a:r>
          </a:p>
          <a:p>
            <a:pPr lvl="4"/>
            <a:r>
              <a:rPr lang="en-GB" altLang="es-BO"/>
              <a:t>Noveno nivel del esquema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25C7491-F890-94F2-B040-7C5D11A8D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6251575"/>
            <a:ext cx="19685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 kern="1200">
          <a:solidFill>
            <a:srgbClr val="E6E6E6"/>
          </a:solidFill>
          <a:latin typeface="+mj-lt"/>
          <a:ea typeface="+mj-ea"/>
          <a:cs typeface="+mj-cs"/>
        </a:defRPr>
      </a:lvl1pPr>
      <a:lvl2pPr marL="742950" indent="-285750" algn="ctr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E6E6E6"/>
          </a:solidFill>
          <a:latin typeface="Arial" panose="020B0604020202020204" pitchFamily="34" charset="0"/>
          <a:cs typeface="msmincho" charset="0"/>
        </a:defRPr>
      </a:lvl2pPr>
      <a:lvl3pPr marL="1143000" indent="-228600" algn="ctr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E6E6E6"/>
          </a:solidFill>
          <a:latin typeface="Arial" panose="020B0604020202020204" pitchFamily="34" charset="0"/>
          <a:cs typeface="msmincho" charset="0"/>
        </a:defRPr>
      </a:lvl3pPr>
      <a:lvl4pPr marL="1600200" indent="-228600" algn="ctr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E6E6E6"/>
          </a:solidFill>
          <a:latin typeface="Arial" panose="020B0604020202020204" pitchFamily="34" charset="0"/>
          <a:cs typeface="msmincho" charset="0"/>
        </a:defRPr>
      </a:lvl4pPr>
      <a:lvl5pPr marL="2057400" indent="-228600" algn="ctr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E6E6E6"/>
          </a:solidFill>
          <a:latin typeface="Arial" panose="020B0604020202020204" pitchFamily="34" charset="0"/>
          <a:cs typeface="msmincho" charset="0"/>
        </a:defRPr>
      </a:lvl5pPr>
      <a:lvl6pPr marL="2514600" indent="-228600" algn="ctr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E6E6E6"/>
          </a:solidFill>
          <a:latin typeface="Arial" panose="020B0604020202020204" pitchFamily="34" charset="0"/>
          <a:cs typeface="msmincho" charset="0"/>
        </a:defRPr>
      </a:lvl6pPr>
      <a:lvl7pPr marL="2971800" indent="-228600" algn="ctr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E6E6E6"/>
          </a:solidFill>
          <a:latin typeface="Arial" panose="020B0604020202020204" pitchFamily="34" charset="0"/>
          <a:cs typeface="msmincho" charset="0"/>
        </a:defRPr>
      </a:lvl7pPr>
      <a:lvl8pPr marL="3429000" indent="-228600" algn="ctr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E6E6E6"/>
          </a:solidFill>
          <a:latin typeface="Arial" panose="020B0604020202020204" pitchFamily="34" charset="0"/>
          <a:cs typeface="msmincho" charset="0"/>
        </a:defRPr>
      </a:lvl8pPr>
      <a:lvl9pPr marL="3886200" indent="-228600" algn="ctr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 i="1">
          <a:solidFill>
            <a:srgbClr val="E6E6E6"/>
          </a:solidFill>
          <a:latin typeface="Arial" panose="020B0604020202020204" pitchFamily="34" charset="0"/>
          <a:cs typeface="msmincho" charset="0"/>
        </a:defRPr>
      </a:lvl9pPr>
    </p:titleStyle>
    <p:bodyStyle>
      <a:lvl1pPr marL="342900" indent="-342900" algn="l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E6E6E6"/>
          </a:solidFill>
          <a:latin typeface="+mn-lt"/>
          <a:ea typeface="+mn-ea"/>
          <a:cs typeface="+mn-cs"/>
        </a:defRPr>
      </a:lvl1pPr>
      <a:lvl2pPr marL="742950" indent="-285750" algn="l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E6E6E6"/>
          </a:solidFill>
          <a:latin typeface="+mn-lt"/>
          <a:ea typeface="+mn-ea"/>
          <a:cs typeface="+mn-cs"/>
        </a:defRPr>
      </a:lvl2pPr>
      <a:lvl3pPr marL="1143000" indent="-228600" algn="l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E6E6E6"/>
          </a:solidFill>
          <a:latin typeface="+mn-lt"/>
          <a:ea typeface="+mn-ea"/>
          <a:cs typeface="+mn-cs"/>
        </a:defRPr>
      </a:lvl3pPr>
      <a:lvl4pPr marL="1600200" indent="-228600" algn="l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E6E6E6"/>
          </a:solidFill>
          <a:latin typeface="+mn-lt"/>
          <a:ea typeface="+mn-ea"/>
          <a:cs typeface="+mn-cs"/>
        </a:defRPr>
      </a:lvl4pPr>
      <a:lvl5pPr marL="2057400" indent="-228600" algn="l" defTabSz="71913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99CC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8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mulesoft.org/mulesoft-products-and-licens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C656ACE8-30A5-C484-56B5-59B593A5C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55625"/>
            <a:ext cx="8607425" cy="1262063"/>
          </a:xfr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35280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BO" dirty="0"/>
              <a:t>Diplomado Desarrollo de Aplicaciones con Software Libre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1C990161-6B6E-2598-33A4-EFEA637CC5ED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720454" y="5610818"/>
            <a:ext cx="8477250" cy="1414463"/>
          </a:xfrm>
          <a:prstGeom prst="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0" tIns="28224" rIns="0" bIns="0" anchor="ctr"/>
          <a:lstStyle/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BO" sz="2400" dirty="0">
                <a:solidFill>
                  <a:schemeClr val="tx1"/>
                </a:solidFill>
              </a:rPr>
              <a:t>Autor</a:t>
            </a:r>
            <a:r>
              <a:rPr lang="es-BO" altLang="es-BO" sz="2400" dirty="0">
                <a:solidFill>
                  <a:schemeClr val="tx1"/>
                </a:solidFill>
              </a:rPr>
              <a:t>: </a:t>
            </a:r>
            <a:r>
              <a:rPr lang="es-ES" altLang="es-BO" sz="2400" dirty="0">
                <a:solidFill>
                  <a:schemeClr val="tx1"/>
                </a:solidFill>
              </a:rPr>
              <a:t>Edgar </a:t>
            </a:r>
            <a:r>
              <a:rPr lang="es-ES" altLang="es-BO" sz="2400" dirty="0" err="1">
                <a:solidFill>
                  <a:schemeClr val="tx1"/>
                </a:solidFill>
              </a:rPr>
              <a:t>Joaquin</a:t>
            </a:r>
            <a:r>
              <a:rPr lang="es-ES" altLang="es-BO" sz="2400" dirty="0">
                <a:solidFill>
                  <a:schemeClr val="tx1"/>
                </a:solidFill>
              </a:rPr>
              <a:t> Arteaga  </a:t>
            </a:r>
            <a:r>
              <a:rPr lang="es-ES" altLang="es-BO" sz="2400" dirty="0" err="1">
                <a:solidFill>
                  <a:schemeClr val="tx1"/>
                </a:solidFill>
              </a:rPr>
              <a:t>Gutierrez</a:t>
            </a:r>
            <a:endParaRPr lang="es-ES" altLang="es-BO" sz="2400" dirty="0">
              <a:solidFill>
                <a:schemeClr val="tx1"/>
              </a:solidFill>
            </a:endParaRPr>
          </a:p>
          <a:p>
            <a:pPr marL="0" indent="0"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ES" altLang="es-BO" sz="2400" dirty="0">
              <a:latin typeface="Times New Roman" panose="02020603050405020304" pitchFamily="18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0D19A82A-A1C0-E8BD-6FD0-689C19E87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13" y="3131765"/>
            <a:ext cx="561662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7AE1-1850-2DCE-807E-E10C0429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" y="188645"/>
            <a:ext cx="6997913" cy="1455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s-BO" dirty="0"/>
              <a:t>Comparación con otros </a:t>
            </a:r>
            <a:r>
              <a:rPr lang="es-BO" dirty="0" err="1"/>
              <a:t>frameworks</a:t>
            </a:r>
            <a:endParaRPr lang="es-BO" dirty="0"/>
          </a:p>
        </p:txBody>
      </p:sp>
      <p:pic>
        <p:nvPicPr>
          <p:cNvPr id="19460" name="Picture 4" descr="Apache Camel With Spring Integration Example Online Sale, UP TO 59% OFF">
            <a:extLst>
              <a:ext uri="{FF2B5EF4-FFF2-40B4-BE49-F238E27FC236}">
                <a16:creationId xmlns:a16="http://schemas.microsoft.com/office/drawing/2014/main" id="{73CD1ED1-FB8D-AEDD-794E-FC85C1D6C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8" b="16352"/>
          <a:stretch/>
        </p:blipFill>
        <p:spPr bwMode="auto">
          <a:xfrm>
            <a:off x="359793" y="1547590"/>
            <a:ext cx="4536503" cy="2436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Mule vs Spring Integration vs Apache Camel compared by Black Duck Open Hub  - Claus Ibsen (@davsclaus) riding the Apache Camel">
            <a:extLst>
              <a:ext uri="{FF2B5EF4-FFF2-40B4-BE49-F238E27FC236}">
                <a16:creationId xmlns:a16="http://schemas.microsoft.com/office/drawing/2014/main" id="{FD992B53-23D8-B8DC-51FE-10EE820D2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4" y="4859957"/>
            <a:ext cx="2661084" cy="22020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CC5AF42-D4BD-D36C-6F7E-44DEAE05C66A}"/>
              </a:ext>
            </a:extLst>
          </p:cNvPr>
          <p:cNvSpPr txBox="1"/>
          <p:nvPr/>
        </p:nvSpPr>
        <p:spPr>
          <a:xfrm>
            <a:off x="5124049" y="2987749"/>
            <a:ext cx="4323296" cy="11228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BO" sz="1800" kern="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Arial Unicode MS"/>
              </a:rPr>
              <a:t>Mule ESB ofrece </a:t>
            </a:r>
            <a:r>
              <a:rPr lang="es-BO" sz="1800" u="none" strike="noStrike" kern="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Arial Unicode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dos versiones de su producto</a:t>
            </a:r>
            <a:r>
              <a:rPr lang="es-BO" sz="1800" kern="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Arial Unicode MS"/>
              </a:rPr>
              <a:t>: </a:t>
            </a:r>
            <a:r>
              <a:rPr lang="es-BO" sz="1800" b="1" kern="5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Arial Unicode MS"/>
              </a:rPr>
              <a:t>Community</a:t>
            </a:r>
            <a:r>
              <a:rPr lang="es-BO" sz="1800" b="1" kern="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Arial Unicode MS"/>
              </a:rPr>
              <a:t> </a:t>
            </a:r>
            <a:r>
              <a:rPr lang="es-BO" sz="1800" kern="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Arial Unicode MS"/>
              </a:rPr>
              <a:t>(gratuito bajo la licencia CPAL) y </a:t>
            </a:r>
            <a:r>
              <a:rPr lang="es-BO" sz="1800" b="1" kern="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Arial Unicode MS"/>
              </a:rPr>
              <a:t>Enterprise</a:t>
            </a:r>
            <a:r>
              <a:rPr lang="es-BO" sz="1800" kern="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Arial Unicode MS"/>
              </a:rPr>
              <a:t> (de pago); la comunidad es mas cerrada.</a:t>
            </a:r>
            <a:endParaRPr lang="es-B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B1B25D7-BA5C-E3CE-3986-F832CC9278C6}"/>
              </a:ext>
            </a:extLst>
          </p:cNvPr>
          <p:cNvSpPr txBox="1"/>
          <p:nvPr/>
        </p:nvSpPr>
        <p:spPr>
          <a:xfrm>
            <a:off x="5112320" y="1541212"/>
            <a:ext cx="4680521" cy="11228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BO" sz="180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Apache Camel, todo el código fuente está disponible públicamente, y se anima a todos a enviar solicitudes de extracción, contribuir con componentes.</a:t>
            </a:r>
            <a:endParaRPr lang="es-B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7FD320-140A-65A0-5ADA-6F33AE393861}"/>
              </a:ext>
            </a:extLst>
          </p:cNvPr>
          <p:cNvSpPr txBox="1"/>
          <p:nvPr/>
        </p:nvSpPr>
        <p:spPr>
          <a:xfrm>
            <a:off x="3963406" y="5003973"/>
            <a:ext cx="4896544" cy="18097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s-BO" sz="2400" kern="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ea typeface="Arial Unicode MS"/>
              </a:rPr>
              <a:t>Apache Camel y Mule ESB tienen un nivel mas alto de contribuciones, lo cual favorece a que se tengan muchos mas proyectos con estas tecnologías.</a:t>
            </a:r>
            <a:endParaRPr lang="es-B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02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DE128-5E80-DAD8-8272-73F887A5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92" y="323453"/>
            <a:ext cx="6997913" cy="1455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s-BO" dirty="0"/>
              <a:t>APACHE CAMEL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A47DF2-6B8F-C59D-EC6A-C9905232E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403573"/>
            <a:ext cx="7501970" cy="4277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 núcleo de Camel, es un motor de ruteo. Este motor permite definir reglas de ruteo propias, decidir fuentes de las cuales aceptar mensajes, y determinar cómo procesar y enviar estos mensajes a otros destinos.</a:t>
            </a:r>
            <a:endParaRPr lang="es-BO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76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83D8B-9B85-448B-32FC-4FE282A2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23453"/>
            <a:ext cx="6997913" cy="1455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s-BO" dirty="0"/>
              <a:t>MULE ESB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54399-C5F7-937C-7640-52D4F18D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08" y="1259557"/>
            <a:ext cx="7488832" cy="4277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Los componentes de Mule pueden ser de cualquier tipo, un simple POJO, un servicio REST o cualquier objeto complejo. Además los componentes Mule no requieren de ningún código adicional ni extender ninguna clase de la API de Mule.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 mensajería está separada de la lógica de negocio.</a:t>
            </a:r>
            <a:endParaRPr lang="es-B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6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62727-ECA8-AA0C-A4EC-DDE9D246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" y="249495"/>
            <a:ext cx="6997913" cy="1455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s-BO" dirty="0"/>
              <a:t>DEMOSTRACIÓN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144CB7C-70B9-9ECF-1D25-C8B8B52B221D}"/>
              </a:ext>
            </a:extLst>
          </p:cNvPr>
          <p:cNvSpPr/>
          <p:nvPr/>
        </p:nvSpPr>
        <p:spPr>
          <a:xfrm>
            <a:off x="707705" y="1626209"/>
            <a:ext cx="2016224" cy="16984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b="1" dirty="0"/>
              <a:t>WS Detalle Factura</a:t>
            </a:r>
          </a:p>
          <a:p>
            <a:pPr algn="ctr"/>
            <a:r>
              <a:rPr lang="es-BO" dirty="0"/>
              <a:t>Devuelve JSON con detalle de compras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CF4B3BB-6491-8B69-4A4E-02F092141435}"/>
              </a:ext>
            </a:extLst>
          </p:cNvPr>
          <p:cNvSpPr/>
          <p:nvPr/>
        </p:nvSpPr>
        <p:spPr>
          <a:xfrm>
            <a:off x="6103746" y="1629762"/>
            <a:ext cx="3096344" cy="17281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b="1" dirty="0"/>
              <a:t>Generar Factura</a:t>
            </a:r>
          </a:p>
          <a:p>
            <a:pPr algn="ctr"/>
            <a:r>
              <a:rPr lang="es-BO" dirty="0"/>
              <a:t>Convierte la información del detalle de compras y genera un archivo de texto con la información de la factura.</a:t>
            </a:r>
          </a:p>
        </p:txBody>
      </p:sp>
      <p:sp>
        <p:nvSpPr>
          <p:cNvPr id="7" name="Flecha: arriba y abajo 6">
            <a:extLst>
              <a:ext uri="{FF2B5EF4-FFF2-40B4-BE49-F238E27FC236}">
                <a16:creationId xmlns:a16="http://schemas.microsoft.com/office/drawing/2014/main" id="{D4017898-683E-3246-3061-0972942286F6}"/>
              </a:ext>
            </a:extLst>
          </p:cNvPr>
          <p:cNvSpPr/>
          <p:nvPr/>
        </p:nvSpPr>
        <p:spPr>
          <a:xfrm rot="16200000">
            <a:off x="4213858" y="1184874"/>
            <a:ext cx="432048" cy="3270781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AA1BEF-9CD6-874A-F62A-5223AA3A1071}"/>
              </a:ext>
            </a:extLst>
          </p:cNvPr>
          <p:cNvSpPr txBox="1"/>
          <p:nvPr/>
        </p:nvSpPr>
        <p:spPr>
          <a:xfrm>
            <a:off x="3318507" y="1642500"/>
            <a:ext cx="2190661" cy="112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/>
              <a:t>Spring Integration HTTP Adapter </a:t>
            </a:r>
            <a:r>
              <a:rPr lang="es-BO" dirty="0"/>
              <a:t>Consume el servicio REST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5D07C8C-6ACB-CFE2-EA35-D606B3203D17}"/>
              </a:ext>
            </a:extLst>
          </p:cNvPr>
          <p:cNvSpPr/>
          <p:nvPr/>
        </p:nvSpPr>
        <p:spPr>
          <a:xfrm>
            <a:off x="175560" y="5174589"/>
            <a:ext cx="2979041" cy="22322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b="1" dirty="0"/>
              <a:t>Servidor FTP</a:t>
            </a:r>
          </a:p>
          <a:p>
            <a:pPr algn="ctr"/>
            <a:endParaRPr lang="es-BO" b="1" dirty="0"/>
          </a:p>
          <a:p>
            <a:pPr algn="ctr"/>
            <a:endParaRPr lang="es-BO" b="1" dirty="0"/>
          </a:p>
          <a:p>
            <a:pPr algn="ctr"/>
            <a:endParaRPr lang="es-BO" b="1" dirty="0"/>
          </a:p>
          <a:p>
            <a:pPr algn="ctr"/>
            <a:endParaRPr lang="es-BO" b="1" dirty="0"/>
          </a:p>
          <a:p>
            <a:pPr algn="ctr"/>
            <a:endParaRPr lang="es-BO" b="1" dirty="0"/>
          </a:p>
          <a:p>
            <a:pPr algn="ctr"/>
            <a:r>
              <a:rPr lang="es-BO" b="1" dirty="0"/>
              <a:t>/home/upload-facturas</a:t>
            </a:r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99964B5B-F940-3D8B-ADB5-CAE00CF15B25}"/>
              </a:ext>
            </a:extLst>
          </p:cNvPr>
          <p:cNvSpPr/>
          <p:nvPr/>
        </p:nvSpPr>
        <p:spPr>
          <a:xfrm rot="5400000">
            <a:off x="4453921" y="5225822"/>
            <a:ext cx="504056" cy="277488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6D6339D-FD2B-D2E4-089F-A965AAB82F49}"/>
              </a:ext>
            </a:extLst>
          </p:cNvPr>
          <p:cNvSpPr txBox="1"/>
          <p:nvPr/>
        </p:nvSpPr>
        <p:spPr>
          <a:xfrm>
            <a:off x="3517817" y="5238365"/>
            <a:ext cx="2376264" cy="112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/>
              <a:t>Spring Integration FTP Adapter</a:t>
            </a:r>
          </a:p>
          <a:p>
            <a:pPr algn="ctr"/>
            <a:r>
              <a:rPr lang="es-BO" dirty="0"/>
              <a:t>Envía el documento generado al sitio FTP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10A0AFD-0156-7DCD-43A9-4E2228D6ED53}"/>
              </a:ext>
            </a:extLst>
          </p:cNvPr>
          <p:cNvSpPr txBox="1"/>
          <p:nvPr/>
        </p:nvSpPr>
        <p:spPr>
          <a:xfrm>
            <a:off x="287783" y="936480"/>
            <a:ext cx="9505057" cy="4358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sz="2400" dirty="0"/>
              <a:t>Descripción del prototipo creado para probar Spring </a:t>
            </a:r>
            <a:r>
              <a:rPr lang="es-MX" sz="2400" dirty="0" err="1"/>
              <a:t>Integration</a:t>
            </a:r>
            <a:r>
              <a:rPr lang="es-MX" sz="2400" dirty="0"/>
              <a:t>.</a:t>
            </a:r>
            <a:endParaRPr lang="es-BO" sz="24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A49EBBD-E429-EDA3-B7BF-434654D4812A}"/>
              </a:ext>
            </a:extLst>
          </p:cNvPr>
          <p:cNvSpPr/>
          <p:nvPr/>
        </p:nvSpPr>
        <p:spPr>
          <a:xfrm>
            <a:off x="6198935" y="5954245"/>
            <a:ext cx="2846785" cy="13040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b="1" dirty="0"/>
              <a:t>Subir al FTP</a:t>
            </a:r>
          </a:p>
          <a:p>
            <a:pPr algn="ctr"/>
            <a:r>
              <a:rPr lang="es-BO" dirty="0"/>
              <a:t>Lee los archivos de texto de las facturas y los </a:t>
            </a:r>
            <a:r>
              <a:rPr lang="es-BO" dirty="0" err="1"/>
              <a:t>envia</a:t>
            </a:r>
            <a:r>
              <a:rPr lang="es-BO" dirty="0"/>
              <a:t> al servidor FTP.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F308D9F-5DB9-F235-5C5D-3953E2A60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579" y="3815618"/>
            <a:ext cx="1368101" cy="126036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0FF8EA5-6014-4C32-0259-B64C277CB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99" y="5674657"/>
            <a:ext cx="1190636" cy="119063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0663184-F783-A1FA-2ED8-E92B4A50C8BF}"/>
              </a:ext>
            </a:extLst>
          </p:cNvPr>
          <p:cNvSpPr txBox="1"/>
          <p:nvPr/>
        </p:nvSpPr>
        <p:spPr>
          <a:xfrm>
            <a:off x="6594067" y="4798021"/>
            <a:ext cx="219066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/>
              <a:t>/facturas</a:t>
            </a:r>
            <a:endParaRPr lang="es-BO" dirty="0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54C23E6F-E209-F9F8-B951-7D9A8397DFF8}"/>
              </a:ext>
            </a:extLst>
          </p:cNvPr>
          <p:cNvSpPr/>
          <p:nvPr/>
        </p:nvSpPr>
        <p:spPr>
          <a:xfrm rot="5400000">
            <a:off x="7327236" y="3549698"/>
            <a:ext cx="590179" cy="46027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8" name="Flecha: arriba y abajo 17">
            <a:extLst>
              <a:ext uri="{FF2B5EF4-FFF2-40B4-BE49-F238E27FC236}">
                <a16:creationId xmlns:a16="http://schemas.microsoft.com/office/drawing/2014/main" id="{D9F34CC8-18A6-6858-8AF8-F7F96721D230}"/>
              </a:ext>
            </a:extLst>
          </p:cNvPr>
          <p:cNvSpPr/>
          <p:nvPr/>
        </p:nvSpPr>
        <p:spPr>
          <a:xfrm>
            <a:off x="7392186" y="5164770"/>
            <a:ext cx="460279" cy="765143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9804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18C49-F6A4-A443-3722-99E761F5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95461"/>
            <a:ext cx="6997913" cy="1455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s-BO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D8D4B-F453-8331-6AED-DCA8DA5FA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690" y="1475581"/>
            <a:ext cx="7535949" cy="4277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/>
                </a:solidFill>
              </a:rPr>
              <a:t>Eliminar integración por base de datos.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/>
                </a:solidFill>
              </a:rPr>
              <a:t>Implementar servicios específicos e independientes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/>
                </a:solidFill>
              </a:rPr>
              <a:t>Usar estándares en la integración (REST/HTTP)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/>
                </a:solidFill>
              </a:rPr>
              <a:t>Encapsular sistemas legados.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/>
                </a:solidFill>
              </a:rPr>
              <a:t>Los </a:t>
            </a:r>
            <a:r>
              <a:rPr lang="es-MX" sz="2800" dirty="0" err="1">
                <a:solidFill>
                  <a:schemeClr val="tx1"/>
                </a:solidFill>
              </a:rPr>
              <a:t>endpoint</a:t>
            </a:r>
            <a:r>
              <a:rPr lang="es-MX" sz="2800" dirty="0">
                <a:solidFill>
                  <a:schemeClr val="tx1"/>
                </a:solidFill>
              </a:rPr>
              <a:t> soportan diferentes tipos de protocolos.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MX" sz="2800" dirty="0">
              <a:solidFill>
                <a:schemeClr val="tx1"/>
              </a:solidFill>
            </a:endParaRPr>
          </a:p>
          <a:p>
            <a:pPr algn="just"/>
            <a:endParaRPr lang="es-BO" sz="2800" dirty="0"/>
          </a:p>
        </p:txBody>
      </p:sp>
    </p:spTree>
    <p:extLst>
      <p:ext uri="{BB962C8B-B14F-4D97-AF65-F5344CB8AC3E}">
        <p14:creationId xmlns:p14="http://schemas.microsoft.com/office/powerpoint/2010/main" val="264364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E9B92-551D-DFA3-7006-9DAE2E90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95461"/>
            <a:ext cx="6997913" cy="1455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s-BO" dirty="0"/>
              <a:t>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59D9FB-FDF0-11FB-D364-21047876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82" y="1403573"/>
            <a:ext cx="6997914" cy="4277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/>
                </a:solidFill>
              </a:rPr>
              <a:t>Solo se puede implementar sobre java </a:t>
            </a:r>
            <a:r>
              <a:rPr lang="es-MX" sz="2800" dirty="0" err="1">
                <a:solidFill>
                  <a:schemeClr val="tx1"/>
                </a:solidFill>
              </a:rPr>
              <a:t>spring</a:t>
            </a:r>
            <a:r>
              <a:rPr lang="es-MX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/>
                </a:solidFill>
              </a:rPr>
              <a:t>Como esta modularizado, se deben implementar cada modulo independientemente generando muchos archivos de configuración.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/>
                </a:solidFill>
              </a:rPr>
              <a:t>Debido al nombre del </a:t>
            </a:r>
            <a:r>
              <a:rPr lang="es-MX" sz="2800" dirty="0" err="1">
                <a:solidFill>
                  <a:schemeClr val="tx1"/>
                </a:solidFill>
              </a:rPr>
              <a:t>framework</a:t>
            </a:r>
            <a:r>
              <a:rPr lang="es-MX" sz="2800" dirty="0">
                <a:solidFill>
                  <a:schemeClr val="tx1"/>
                </a:solidFill>
              </a:rPr>
              <a:t>, es complicado buscar ejemplos y documentación del mismo.</a:t>
            </a:r>
          </a:p>
          <a:p>
            <a:pPr marL="0" indent="0" algn="just"/>
            <a:endParaRPr lang="es-MX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BO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3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DEF94A67-353A-6588-F1E1-3357ECDBB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808" y="467469"/>
            <a:ext cx="8607425" cy="1262063"/>
          </a:xfr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35280"/>
          <a:lstStyle/>
          <a:p>
            <a: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BO" dirty="0"/>
              <a:t>Introducción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F6EDD8A-F4DA-8E4B-EC9D-E18AE0B05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347789"/>
            <a:ext cx="9550400" cy="3962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3B08754-BB36-016B-B1D5-4CAA0A541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80" y="1331565"/>
            <a:ext cx="9122345" cy="47625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719138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E6E6E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19138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E6E6E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719138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E6E6E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719138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E6E6E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719138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99CC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38" indent="0" algn="just">
              <a:buClr>
                <a:srgbClr val="FF9966"/>
              </a:buClr>
              <a:buSzPct val="7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MX" altLang="es-BO" sz="2800" dirty="0">
                <a:solidFill>
                  <a:schemeClr val="tx1"/>
                </a:solidFill>
              </a:rPr>
              <a:t>La importancia de una visión integrada, es necesario integrar información de un tercero que permita generar una mejor experiencia al cliente en términos de inmediatez y simplicidad.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ECB72398-742B-C357-5A5B-8C2C93139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900" y="71438"/>
            <a:ext cx="9864725" cy="1116111"/>
          </a:xfr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35280">
            <a:normAutofit/>
          </a:bodyPr>
          <a:lstStyle/>
          <a:p>
            <a: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s-ES" altLang="es-BO" dirty="0"/>
              <a:t>Características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AA3C16-5E37-974B-AA7A-281972E76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6" y="3312369"/>
            <a:ext cx="4616226" cy="34923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E4331B4-19D4-AF47-8D7B-961A47997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456" y="3222353"/>
            <a:ext cx="2701806" cy="367240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8DAD8D7-9A89-7C28-6718-D3C20373CF32}"/>
              </a:ext>
            </a:extLst>
          </p:cNvPr>
          <p:cNvSpPr txBox="1"/>
          <p:nvPr/>
        </p:nvSpPr>
        <p:spPr>
          <a:xfrm>
            <a:off x="215900" y="923611"/>
            <a:ext cx="9292552" cy="12372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sz="2000" dirty="0"/>
              <a:t>El objetivo principal de Spring </a:t>
            </a:r>
            <a:r>
              <a:rPr lang="es-MX" sz="2000" dirty="0" err="1"/>
              <a:t>Integration</a:t>
            </a:r>
            <a:r>
              <a:rPr lang="es-MX" sz="2000" dirty="0"/>
              <a:t> es proporcionar un modelo simple para construir soluciones de integración empresarial mientras se mantiene la separación de responsabilidades que es esencial para producir código </a:t>
            </a:r>
            <a:r>
              <a:rPr lang="es-MX" sz="2000" dirty="0" err="1"/>
              <a:t>testable</a:t>
            </a:r>
            <a:r>
              <a:rPr lang="es-MX" sz="2000" dirty="0"/>
              <a:t> y mantenible.</a:t>
            </a:r>
            <a:endParaRPr lang="es-BO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B2BC16-4C45-5547-0BAD-189C51CEE4AD}"/>
              </a:ext>
            </a:extLst>
          </p:cNvPr>
          <p:cNvSpPr txBox="1"/>
          <p:nvPr/>
        </p:nvSpPr>
        <p:spPr>
          <a:xfrm>
            <a:off x="215900" y="2249029"/>
            <a:ext cx="9292552" cy="9510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sz="2000" dirty="0"/>
              <a:t>Spring </a:t>
            </a:r>
            <a:r>
              <a:rPr lang="es-MX" sz="2000" dirty="0" err="1"/>
              <a:t>integration</a:t>
            </a:r>
            <a:r>
              <a:rPr lang="es-MX" sz="2000" dirty="0"/>
              <a:t> es una implementación de los Enterprise </a:t>
            </a:r>
            <a:r>
              <a:rPr lang="es-MX" sz="2000" dirty="0" err="1"/>
              <a:t>Integration</a:t>
            </a:r>
            <a:r>
              <a:rPr lang="es-MX" sz="2000" dirty="0"/>
              <a:t> </a:t>
            </a:r>
            <a:r>
              <a:rPr lang="es-MX" sz="2000" dirty="0" err="1"/>
              <a:t>Patterns</a:t>
            </a:r>
            <a:r>
              <a:rPr lang="es-MX" sz="2000" dirty="0"/>
              <a:t>, los cuales están explicados en el libro de “Enterprise </a:t>
            </a:r>
            <a:r>
              <a:rPr lang="es-MX" sz="2000" dirty="0" err="1"/>
              <a:t>Integration</a:t>
            </a:r>
            <a:r>
              <a:rPr lang="es-MX" sz="2000" dirty="0"/>
              <a:t> </a:t>
            </a:r>
            <a:r>
              <a:rPr lang="es-MX" sz="2000" dirty="0" err="1"/>
              <a:t>Patterns</a:t>
            </a:r>
            <a:r>
              <a:rPr lang="es-MX" sz="2000" dirty="0"/>
              <a:t>” de </a:t>
            </a:r>
            <a:r>
              <a:rPr lang="es-MX" sz="2000" dirty="0" err="1"/>
              <a:t>Gregor</a:t>
            </a:r>
            <a:r>
              <a:rPr lang="es-MX" sz="2000" dirty="0"/>
              <a:t> </a:t>
            </a:r>
            <a:r>
              <a:rPr lang="es-MX" sz="2000" dirty="0" err="1"/>
              <a:t>Hohpe</a:t>
            </a:r>
            <a:r>
              <a:rPr lang="es-MX" sz="2000" dirty="0"/>
              <a:t> y Bobby Woolf</a:t>
            </a:r>
            <a:endParaRPr lang="es-BO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5EBAA-4A52-A7DD-030A-C1DA2B05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92" y="379684"/>
            <a:ext cx="6997913" cy="1455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s-BO" dirty="0"/>
              <a:t>Curva de aprendizaje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7CFF18-5DC5-433E-9B56-3F19B108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34" y="1835621"/>
            <a:ext cx="6997914" cy="4277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 relativamente baja si uno esta familiarizado con Spring MVC o Spring </a:t>
            </a:r>
            <a:r>
              <a:rPr lang="es-MX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Boot</a:t>
            </a: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tiene bastante información en su sitio oficial.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Esta separado en varios módulos, por lo cual se pueden probar y utilizar independientemente.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Cuenta con una gran comunidad de desarrolladores.</a:t>
            </a:r>
            <a:endParaRPr lang="es-B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4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9DDEBA08-FC1D-F21B-A901-BDF95384F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602" y="323453"/>
            <a:ext cx="8607425" cy="1262063"/>
          </a:xfr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35280"/>
          <a:lstStyle/>
          <a:p>
            <a: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BO" dirty="0"/>
              <a:t>Arquitectura Spring </a:t>
            </a:r>
            <a:r>
              <a:rPr lang="es-ES" altLang="es-BO" dirty="0" err="1"/>
              <a:t>Integration</a:t>
            </a:r>
            <a:endParaRPr lang="es-ES" altLang="es-BO" dirty="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71BFF7EA-22DC-B32D-5421-0E9FBAC0F1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832" y="1475581"/>
            <a:ext cx="8477250" cy="4762500"/>
          </a:xfr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503238" indent="-431800">
              <a:buClr>
                <a:srgbClr val="FF9966"/>
              </a:buClr>
              <a:buSzPct val="75000"/>
              <a:buFont typeface="StarSymbol" charset="0"/>
              <a:buChar char="➲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MX" altLang="es-BO" sz="2800" dirty="0">
                <a:solidFill>
                  <a:schemeClr val="tx1"/>
                </a:solidFill>
              </a:rPr>
              <a:t>Es un mecanismo ligero de mensajería en aplicaciones Spring Framework</a:t>
            </a:r>
          </a:p>
          <a:p>
            <a:pPr marL="503238" indent="-431800">
              <a:buClr>
                <a:srgbClr val="FF9966"/>
              </a:buClr>
              <a:buSzPct val="75000"/>
              <a:buFont typeface="StarSymbol" charset="0"/>
              <a:buChar char="➲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BO" sz="2800" dirty="0">
                <a:solidFill>
                  <a:schemeClr val="tx1"/>
                </a:solidFill>
              </a:rPr>
              <a:t>Abstracción de alto nivel </a:t>
            </a:r>
          </a:p>
          <a:p>
            <a:pPr marL="503238" indent="-431800">
              <a:buClr>
                <a:srgbClr val="FF9966"/>
              </a:buClr>
              <a:buSzPct val="75000"/>
              <a:buFont typeface="StarSymbol" charset="0"/>
              <a:buChar char="➲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MX" altLang="es-BO" sz="2800" dirty="0">
                <a:solidFill>
                  <a:schemeClr val="tx1"/>
                </a:solidFill>
              </a:rPr>
              <a:t>Integración con sistemas externo usando adaptadores</a:t>
            </a:r>
            <a:endParaRPr lang="es-ES" altLang="es-BO" sz="2800" dirty="0">
              <a:solidFill>
                <a:schemeClr val="tx1"/>
              </a:solidFill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DC31BB03-BF3F-188F-6810-9F2E94294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2" y="4355901"/>
            <a:ext cx="7737646" cy="208823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0A8F04BF-9275-E745-7A4C-4094EDE67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323453"/>
            <a:ext cx="8607425" cy="1262063"/>
          </a:xfr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35280"/>
          <a:lstStyle/>
          <a:p>
            <a: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BO" dirty="0"/>
              <a:t>Mensaje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70291A06-D00C-5B23-716A-E1C61CAF6E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0324" y="1835621"/>
            <a:ext cx="8477250" cy="4762500"/>
          </a:xfr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503238" indent="-431800">
              <a:buClr>
                <a:srgbClr val="FF9966"/>
              </a:buClr>
              <a:buSzPct val="75000"/>
              <a:buFont typeface="StarSymbol" charset="0"/>
              <a:buChar char="➲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BO" sz="2400" dirty="0" err="1">
                <a:solidFill>
                  <a:schemeClr val="tx1"/>
                </a:solidFill>
              </a:rPr>
              <a:t>Payload</a:t>
            </a:r>
            <a:r>
              <a:rPr lang="es-ES" altLang="es-BO" sz="2400" dirty="0">
                <a:solidFill>
                  <a:schemeClr val="tx1"/>
                </a:solidFill>
              </a:rPr>
              <a:t>, e</a:t>
            </a:r>
            <a:r>
              <a:rPr lang="es-MX" altLang="es-BO" sz="2400" dirty="0">
                <a:solidFill>
                  <a:schemeClr val="tx1"/>
                </a:solidFill>
              </a:rPr>
              <a:t>s la información que estamos enviando.</a:t>
            </a:r>
            <a:endParaRPr lang="es-ES" altLang="es-BO" sz="2400" dirty="0">
              <a:solidFill>
                <a:schemeClr val="tx1"/>
              </a:solidFill>
            </a:endParaRPr>
          </a:p>
          <a:p>
            <a:pPr marL="503238" indent="-431800">
              <a:buClr>
                <a:srgbClr val="FF9966"/>
              </a:buClr>
              <a:buSzPct val="75000"/>
              <a:buFont typeface="StarSymbol" charset="0"/>
              <a:buChar char="➲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BO" sz="2400" dirty="0" err="1">
                <a:solidFill>
                  <a:schemeClr val="tx1"/>
                </a:solidFill>
              </a:rPr>
              <a:t>Header</a:t>
            </a:r>
            <a:r>
              <a:rPr lang="es-ES" altLang="es-BO" sz="2400" dirty="0">
                <a:solidFill>
                  <a:schemeClr val="tx1"/>
                </a:solidFill>
              </a:rPr>
              <a:t>, </a:t>
            </a:r>
            <a:r>
              <a:rPr lang="es-MX" altLang="es-BO" sz="2400" dirty="0">
                <a:solidFill>
                  <a:schemeClr val="tx1"/>
                </a:solidFill>
              </a:rPr>
              <a:t>contiene los metadatos de la información que estamos enviando.</a:t>
            </a:r>
            <a:endParaRPr lang="es-ES" altLang="es-BO" sz="2400" dirty="0">
              <a:solidFill>
                <a:schemeClr val="tx1"/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D47A2535-C138-00EF-3985-7314D9E03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088" y="3203773"/>
            <a:ext cx="3430003" cy="276493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0D5A0D-63E9-DBB4-848E-BC8FD10EBBC4}"/>
              </a:ext>
            </a:extLst>
          </p:cNvPr>
          <p:cNvSpPr txBox="1"/>
          <p:nvPr/>
        </p:nvSpPr>
        <p:spPr>
          <a:xfrm>
            <a:off x="431799" y="1239583"/>
            <a:ext cx="8607425" cy="4358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sz="2400" dirty="0"/>
              <a:t>El mensaje es el elemento de información que enviamos</a:t>
            </a:r>
            <a:endParaRPr lang="es-BO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375C232-DB55-516A-94B7-AFCA6947363A}"/>
              </a:ext>
            </a:extLst>
          </p:cNvPr>
          <p:cNvSpPr txBox="1"/>
          <p:nvPr/>
        </p:nvSpPr>
        <p:spPr>
          <a:xfrm>
            <a:off x="575816" y="6115076"/>
            <a:ext cx="9001000" cy="11228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sz="2400" dirty="0"/>
              <a:t>Por ejemplo, si estamos enviando un archivo, el mismo se enviara por el </a:t>
            </a:r>
            <a:r>
              <a:rPr lang="es-MX" sz="2400" dirty="0" err="1"/>
              <a:t>payload</a:t>
            </a:r>
            <a:r>
              <a:rPr lang="es-MX" sz="2400" dirty="0"/>
              <a:t> y la información de nombre, formato y tamaño de archivo, ira en los metadatos enviados en el </a:t>
            </a:r>
            <a:r>
              <a:rPr lang="es-MX" sz="2400" dirty="0" err="1"/>
              <a:t>header</a:t>
            </a:r>
            <a:endParaRPr lang="es-BO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F30B497C-E611-F89A-0E78-6E60D34CA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9792" y="285683"/>
            <a:ext cx="8607425" cy="1262063"/>
          </a:xfr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35280"/>
          <a:lstStyle/>
          <a:p>
            <a: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BO" dirty="0"/>
              <a:t>Canales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BEAEF646-E624-854A-147C-C4F8427D47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9792" y="1043533"/>
            <a:ext cx="9505056" cy="5472608"/>
          </a:xfr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503238" indent="-431800">
              <a:buClr>
                <a:srgbClr val="FF9966"/>
              </a:buClr>
              <a:buSzPct val="75000"/>
              <a:buFont typeface="StarSymbol" charset="0"/>
              <a:buChar char="➲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MX" altLang="es-BO" sz="2000" dirty="0">
                <a:solidFill>
                  <a:schemeClr val="tx1"/>
                </a:solidFill>
              </a:rPr>
              <a:t>Son el medio para que un productor de la </a:t>
            </a:r>
            <a:r>
              <a:rPr lang="es-MX" altLang="es-BO" sz="2000" dirty="0" err="1">
                <a:solidFill>
                  <a:schemeClr val="tx1"/>
                </a:solidFill>
              </a:rPr>
              <a:t>informacion</a:t>
            </a:r>
            <a:r>
              <a:rPr lang="es-MX" altLang="es-BO" sz="2000" dirty="0">
                <a:solidFill>
                  <a:schemeClr val="tx1"/>
                </a:solidFill>
              </a:rPr>
              <a:t> </a:t>
            </a:r>
            <a:r>
              <a:rPr lang="es-MX" altLang="es-BO" sz="2000" dirty="0" err="1">
                <a:solidFill>
                  <a:schemeClr val="tx1"/>
                </a:solidFill>
              </a:rPr>
              <a:t>envie</a:t>
            </a:r>
            <a:r>
              <a:rPr lang="es-MX" altLang="es-BO" sz="2000" dirty="0">
                <a:solidFill>
                  <a:schemeClr val="tx1"/>
                </a:solidFill>
              </a:rPr>
              <a:t> un mensaje, y este llegue al consumidor de la </a:t>
            </a:r>
            <a:r>
              <a:rPr lang="es-MX" altLang="es-BO" sz="2000" dirty="0" err="1">
                <a:solidFill>
                  <a:schemeClr val="tx1"/>
                </a:solidFill>
              </a:rPr>
              <a:t>informacion</a:t>
            </a:r>
            <a:r>
              <a:rPr lang="es-MX" altLang="es-BO" sz="2000" dirty="0">
                <a:solidFill>
                  <a:schemeClr val="tx1"/>
                </a:solidFill>
              </a:rPr>
              <a:t>.</a:t>
            </a:r>
          </a:p>
          <a:p>
            <a:pPr marL="503238" indent="-431800">
              <a:buClr>
                <a:srgbClr val="FF9966"/>
              </a:buClr>
              <a:buSzPct val="75000"/>
              <a:buFont typeface="StarSymbol" charset="0"/>
              <a:buChar char="➲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BO" sz="2000" dirty="0">
                <a:solidFill>
                  <a:schemeClr val="tx1"/>
                </a:solidFill>
              </a:rPr>
              <a:t>Point-</a:t>
            </a:r>
            <a:r>
              <a:rPr lang="es-ES" altLang="es-BO" sz="2000" dirty="0" err="1">
                <a:solidFill>
                  <a:schemeClr val="tx1"/>
                </a:solidFill>
              </a:rPr>
              <a:t>to</a:t>
            </a:r>
            <a:r>
              <a:rPr lang="es-ES" altLang="es-BO" sz="2000" dirty="0">
                <a:solidFill>
                  <a:schemeClr val="tx1"/>
                </a:solidFill>
              </a:rPr>
              <a:t>-</a:t>
            </a:r>
            <a:r>
              <a:rPr lang="es-ES" altLang="es-BO" sz="2000" dirty="0" err="1">
                <a:solidFill>
                  <a:schemeClr val="tx1"/>
                </a:solidFill>
              </a:rPr>
              <a:t>point</a:t>
            </a:r>
            <a:r>
              <a:rPr lang="es-ES" altLang="es-BO" sz="2000" dirty="0">
                <a:solidFill>
                  <a:schemeClr val="tx1"/>
                </a:solidFill>
              </a:rPr>
              <a:t>, </a:t>
            </a:r>
            <a:r>
              <a:rPr lang="es-MX" altLang="es-BO" sz="2000" dirty="0">
                <a:solidFill>
                  <a:schemeClr val="tx1"/>
                </a:solidFill>
              </a:rPr>
              <a:t>es la comunicación entre 2 punto, por ejemplo, cuando se tiene un grupo de </a:t>
            </a:r>
            <a:r>
              <a:rPr lang="es-MX" altLang="es-BO" sz="2000" dirty="0" err="1">
                <a:solidFill>
                  <a:schemeClr val="tx1"/>
                </a:solidFill>
              </a:rPr>
              <a:t>workers</a:t>
            </a:r>
            <a:r>
              <a:rPr lang="es-MX" altLang="es-BO" sz="2000" dirty="0">
                <a:solidFill>
                  <a:schemeClr val="tx1"/>
                </a:solidFill>
              </a:rPr>
              <a:t>, cuando se envié el mensaje por el canal, uno de ellos recogerá el mensaje y devolverá una respuesta.</a:t>
            </a:r>
          </a:p>
          <a:p>
            <a:pPr marL="503238" indent="-431800">
              <a:buClr>
                <a:srgbClr val="FF9966"/>
              </a:buClr>
              <a:buSzPct val="75000"/>
              <a:buFont typeface="StarSymbol" charset="0"/>
              <a:buChar char="➲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ES" altLang="es-BO" sz="2000" dirty="0">
              <a:solidFill>
                <a:schemeClr val="tx1"/>
              </a:solidFill>
            </a:endParaRPr>
          </a:p>
          <a:p>
            <a:pPr marL="503238" indent="-431800">
              <a:buClr>
                <a:srgbClr val="FF9966"/>
              </a:buClr>
              <a:buSzPct val="75000"/>
              <a:buFont typeface="StarSymbol" charset="0"/>
              <a:buChar char="➲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ES" altLang="es-BO" sz="2000" dirty="0">
              <a:solidFill>
                <a:schemeClr val="tx1"/>
              </a:solidFill>
            </a:endParaRPr>
          </a:p>
          <a:p>
            <a:pPr marL="71438" indent="0" algn="ctr">
              <a:buClr>
                <a:srgbClr val="FF9966"/>
              </a:buClr>
              <a:buSzPct val="7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ES" altLang="es-BO" sz="2000" dirty="0">
              <a:solidFill>
                <a:schemeClr val="tx1"/>
              </a:solidFill>
            </a:endParaRPr>
          </a:p>
          <a:p>
            <a:pPr marL="71438" indent="0">
              <a:buClr>
                <a:srgbClr val="FF9966"/>
              </a:buClr>
              <a:buSzPct val="7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s-ES" altLang="es-BO" sz="2000" dirty="0">
              <a:solidFill>
                <a:schemeClr val="tx1"/>
              </a:solidFill>
            </a:endParaRPr>
          </a:p>
          <a:p>
            <a:pPr marL="503238" indent="-431800">
              <a:buClr>
                <a:srgbClr val="FF9966"/>
              </a:buClr>
              <a:buSzPct val="75000"/>
              <a:buFont typeface="StarSymbol" charset="0"/>
              <a:buChar char="➲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BO" sz="2000" dirty="0" err="1">
                <a:solidFill>
                  <a:schemeClr val="tx1"/>
                </a:solidFill>
              </a:rPr>
              <a:t>Publich</a:t>
            </a:r>
            <a:r>
              <a:rPr lang="es-ES" altLang="es-BO" sz="2000" dirty="0">
                <a:solidFill>
                  <a:schemeClr val="tx1"/>
                </a:solidFill>
              </a:rPr>
              <a:t>-subscribe, </a:t>
            </a:r>
            <a:r>
              <a:rPr lang="es-MX" altLang="es-BO" sz="2000" dirty="0">
                <a:solidFill>
                  <a:schemeClr val="tx1"/>
                </a:solidFill>
              </a:rPr>
              <a:t>varios pueden recibir el mensaje, por ejemplo: uno puede atender y procesar el mensaje, y otro puede ser para logs o </a:t>
            </a:r>
            <a:r>
              <a:rPr lang="es-MX" altLang="es-BO" sz="2000" dirty="0" err="1">
                <a:solidFill>
                  <a:schemeClr val="tx1"/>
                </a:solidFill>
              </a:rPr>
              <a:t>estadisticas</a:t>
            </a:r>
            <a:r>
              <a:rPr lang="es-MX" altLang="es-BO" sz="2000" dirty="0">
                <a:solidFill>
                  <a:schemeClr val="tx1"/>
                </a:solidFill>
              </a:rPr>
              <a:t>.</a:t>
            </a:r>
            <a:endParaRPr lang="es-ES" altLang="es-BO" sz="2000" dirty="0">
              <a:solidFill>
                <a:schemeClr val="tx1"/>
              </a:solidFill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9608961C-0D24-84F3-B34E-505F258E4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120" y="3140868"/>
            <a:ext cx="3290888" cy="12779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>
            <a:extLst>
              <a:ext uri="{FF2B5EF4-FFF2-40B4-BE49-F238E27FC236}">
                <a16:creationId xmlns:a16="http://schemas.microsoft.com/office/drawing/2014/main" id="{6D9F78E7-7CE2-91B4-05C1-909EFCE8D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420" y="5508029"/>
            <a:ext cx="3824288" cy="15398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E57BF462-1D08-6BB6-D3A5-64CC4E99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9792" y="323453"/>
            <a:ext cx="8607425" cy="1262063"/>
          </a:xfr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35280"/>
          <a:lstStyle/>
          <a:p>
            <a:pPr marL="2159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BO" dirty="0" err="1"/>
              <a:t>Endpoints</a:t>
            </a:r>
            <a:endParaRPr lang="es-ES" altLang="es-BO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96819F87-74EE-AA0A-745C-EE76DADB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3" y="2627709"/>
            <a:ext cx="8990957" cy="410445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FFD687-E251-39C4-8F34-1445D652361F}"/>
              </a:ext>
            </a:extLst>
          </p:cNvPr>
          <p:cNvSpPr txBox="1"/>
          <p:nvPr/>
        </p:nvSpPr>
        <p:spPr>
          <a:xfrm>
            <a:off x="352900" y="1043533"/>
            <a:ext cx="8607425" cy="12945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sz="2800" dirty="0"/>
              <a:t>Son los puntos de conexión de nuestra aplicación, al sistema de mensajería, se tienen los siguientes tipos:</a:t>
            </a:r>
            <a:endParaRPr lang="es-BO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87348-BC1C-AF22-DAB0-7269A951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92" y="323453"/>
            <a:ext cx="6997913" cy="1455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s-BO" dirty="0" err="1"/>
              <a:t>Adapters</a:t>
            </a:r>
            <a:endParaRPr lang="es-BO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966787C1-C510-4CCF-7F76-A4BAEE0BF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3" y="2987749"/>
            <a:ext cx="8993617" cy="446449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9AFD92E-4B32-B442-6A83-AC20C7C95706}"/>
              </a:ext>
            </a:extLst>
          </p:cNvPr>
          <p:cNvSpPr txBox="1"/>
          <p:nvPr/>
        </p:nvSpPr>
        <p:spPr>
          <a:xfrm>
            <a:off x="359792" y="1035846"/>
            <a:ext cx="8712968" cy="18097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sz="2400" dirty="0"/>
              <a:t>Son versiones especializadas de </a:t>
            </a:r>
            <a:r>
              <a:rPr lang="es-MX" sz="2400" dirty="0" err="1"/>
              <a:t>endpoints</a:t>
            </a:r>
            <a:r>
              <a:rPr lang="es-MX" sz="2400" dirty="0"/>
              <a:t> que nos permiten comunicarnos con una gran variedad de servicios existentes, mediante los adaptadores se pueden conectar a cualquiera de estos sistemas como ser MQP, como puede ser un </a:t>
            </a:r>
            <a:r>
              <a:rPr lang="es-MX" sz="2400" dirty="0" err="1"/>
              <a:t>rabbit</a:t>
            </a:r>
            <a:r>
              <a:rPr lang="es-MX" sz="2400" dirty="0"/>
              <a:t> MQ o un TCP, o un </a:t>
            </a:r>
            <a:r>
              <a:rPr lang="es-MX" sz="2400" dirty="0" err="1"/>
              <a:t>twitter</a:t>
            </a:r>
            <a:r>
              <a:rPr lang="es-MX" sz="2400" dirty="0"/>
              <a:t>, etc.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3560815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msmincho"/>
      </a:majorFont>
      <a:minorFont>
        <a:latin typeface="Arial"/>
        <a:ea typeface="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19138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BO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19138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BO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Recomendación de una estrategia</Template>
  <TotalTime>2290</TotalTime>
  <Words>754</Words>
  <Application>Microsoft Office PowerPoint</Application>
  <PresentationFormat>Personalizado</PresentationFormat>
  <Paragraphs>71</Paragraphs>
  <Slides>15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Open Sans</vt:lpstr>
      <vt:lpstr>Segoe UI</vt:lpstr>
      <vt:lpstr>StarSymbol</vt:lpstr>
      <vt:lpstr>Times New Roman</vt:lpstr>
      <vt:lpstr>Trebuchet MS</vt:lpstr>
      <vt:lpstr>Wingdings 3</vt:lpstr>
      <vt:lpstr>Tema de Office</vt:lpstr>
      <vt:lpstr>Faceta</vt:lpstr>
      <vt:lpstr>Diplomado Desarrollo de Aplicaciones con Software Libre</vt:lpstr>
      <vt:lpstr>Introducción</vt:lpstr>
      <vt:lpstr>Características</vt:lpstr>
      <vt:lpstr>Curva de aprendizaje</vt:lpstr>
      <vt:lpstr>Arquitectura Spring Integration</vt:lpstr>
      <vt:lpstr>Mensaje</vt:lpstr>
      <vt:lpstr>Canales</vt:lpstr>
      <vt:lpstr>Endpoints</vt:lpstr>
      <vt:lpstr>Adapters</vt:lpstr>
      <vt:lpstr>Comparación con otros frameworks</vt:lpstr>
      <vt:lpstr>APACHE CAMEL</vt:lpstr>
      <vt:lpstr>MULE ESB</vt:lpstr>
      <vt:lpstr>DEMOSTRACIÓN</vt:lpstr>
      <vt:lpstr>Ventajas</vt:lpstr>
      <vt:lpstr>Desventajas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Recomendación de una estrategia</dc:title>
  <dc:creator>Edgar Joaquin Arteaga Gutierrez</dc:creator>
  <dc:description>Presentación del desarrollo y alternativas; recomendación de una o varias estrategias</dc:description>
  <cp:lastModifiedBy>Edgar Arteaga</cp:lastModifiedBy>
  <cp:revision>19</cp:revision>
  <cp:lastPrinted>1601-01-01T00:00:00Z</cp:lastPrinted>
  <dcterms:created xsi:type="dcterms:W3CDTF">2022-09-01T15:16:26Z</dcterms:created>
  <dcterms:modified xsi:type="dcterms:W3CDTF">2022-09-04T23:27:20Z</dcterms:modified>
</cp:coreProperties>
</file>