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6" r:id="rId12"/>
    <p:sldId id="270" r:id="rId13"/>
    <p:sldId id="267" r:id="rId14"/>
    <p:sldId id="269" r:id="rId15"/>
    <p:sldId id="273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tx1"/>
            </a:gs>
            <a:gs pos="0">
              <a:schemeClr val="tx1">
                <a:lumMod val="25000"/>
                <a:lumOff val="75000"/>
              </a:schemeClr>
            </a:gs>
            <a:gs pos="100000">
              <a:schemeClr val="tx1">
                <a:lumMod val="85000"/>
              </a:schemeClr>
            </a:gs>
          </a:gsLst>
          <a:lin ang="1254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835" y="1974850"/>
            <a:ext cx="5321300" cy="1091565"/>
          </a:xfrm>
          <a:noFill/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长沙中考改革：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5210175" y="3758565"/>
            <a:ext cx="6221095" cy="1091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普通学生何去何从？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25000"/>
                <a:lumOff val="75000"/>
              </a:schemeClr>
            </a:gs>
            <a:gs pos="31000">
              <a:schemeClr val="tx1">
                <a:lumMod val="75000"/>
                <a:lumOff val="2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254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2981960" y="641350"/>
            <a:ext cx="6228080" cy="666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>
                <a:solidFill>
                  <a:schemeClr val="bg1"/>
                </a:solidFill>
              </a:rPr>
              <a:t>六百六十六，盐都不盐了</a:t>
            </a:r>
            <a:endParaRPr lang="zh-CN" altLang="en-US" sz="400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054080" y="2162175"/>
            <a:ext cx="10856595" cy="282257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2833350" y="3190875"/>
            <a:ext cx="10255250" cy="764540"/>
            <a:chOff x="1172" y="6713"/>
            <a:chExt cx="13350" cy="94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2" y="6713"/>
              <a:ext cx="13350" cy="94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7401" y="7223"/>
              <a:ext cx="7036" cy="3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23645" y="2143760"/>
            <a:ext cx="10297160" cy="3228340"/>
            <a:chOff x="1926" y="9571"/>
            <a:chExt cx="16216" cy="508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6" y="11244"/>
              <a:ext cx="5475" cy="1635"/>
            </a:xfrm>
            <a:prstGeom prst="rect">
              <a:avLst/>
            </a:prstGeom>
          </p:spPr>
        </p:pic>
        <p:sp>
          <p:nvSpPr>
            <p:cNvPr id="15" name="右箭头 14"/>
            <p:cNvSpPr/>
            <p:nvPr/>
          </p:nvSpPr>
          <p:spPr>
            <a:xfrm>
              <a:off x="7791" y="11701"/>
              <a:ext cx="3617" cy="900"/>
            </a:xfrm>
            <a:prstGeom prst="right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98" y="9571"/>
              <a:ext cx="6345" cy="508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973906 0.000555556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977396 -0.0105556 " pathEditMode="relative" rAng="0" ptsTypes="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" y="-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25000"/>
                <a:lumOff val="75000"/>
              </a:schemeClr>
            </a:gs>
            <a:gs pos="31000">
              <a:schemeClr val="tx1">
                <a:lumMod val="75000"/>
                <a:lumOff val="2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254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2817495" y="2134870"/>
            <a:ext cx="6557010" cy="970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5200">
                <a:solidFill>
                  <a:schemeClr val="bg1"/>
                </a:solidFill>
              </a:rPr>
              <a:t>核心问题</a:t>
            </a:r>
            <a:r>
              <a:rPr lang="en-US" altLang="zh-CN" sz="5200">
                <a:solidFill>
                  <a:schemeClr val="bg1"/>
                </a:solidFill>
              </a:rPr>
              <a:t> / </a:t>
            </a:r>
            <a:r>
              <a:rPr lang="zh-CN" altLang="en-US" sz="5200">
                <a:solidFill>
                  <a:schemeClr val="bg1"/>
                </a:solidFill>
              </a:rPr>
              <a:t>根本矛盾</a:t>
            </a:r>
            <a:endParaRPr lang="zh-CN" altLang="en-US" sz="52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44495" y="3608070"/>
            <a:ext cx="6557010" cy="970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5200">
                <a:solidFill>
                  <a:schemeClr val="bg1"/>
                </a:solidFill>
              </a:rPr>
              <a:t>要发展还是要公平</a:t>
            </a:r>
            <a:endParaRPr lang="zh-CN" altLang="en-US" sz="5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25000"/>
                <a:lumOff val="75000"/>
              </a:schemeClr>
            </a:gs>
            <a:gs pos="31000">
              <a:schemeClr val="tx1">
                <a:lumMod val="75000"/>
                <a:lumOff val="2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254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42925" y="641350"/>
            <a:ext cx="6228080" cy="656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200">
                <a:solidFill>
                  <a:schemeClr val="bg1"/>
                </a:solidFill>
              </a:rPr>
              <a:t>实质：特权阶层的再生产</a:t>
            </a:r>
            <a:endParaRPr lang="zh-CN" altLang="en-US" sz="42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9700" y="2642235"/>
            <a:ext cx="9372600" cy="1572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>
              <a:lnSpc>
                <a:spcPct val="110000"/>
              </a:lnSpc>
            </a:pPr>
            <a:r>
              <a:rPr lang="zh-CN" altLang="en-US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将</a:t>
            </a:r>
            <a:r>
              <a:rPr lang="en-US" altLang="zh-CN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“</a:t>
            </a:r>
            <a:r>
              <a:rPr lang="zh-CN" altLang="en-US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高收入</a:t>
            </a:r>
            <a:r>
              <a:rPr lang="en-US" altLang="zh-CN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”</a:t>
            </a:r>
            <a:r>
              <a:rPr lang="zh-CN" altLang="en-US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等同于</a:t>
            </a:r>
            <a:r>
              <a:rPr lang="en-US" altLang="zh-CN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“</a:t>
            </a:r>
            <a:r>
              <a:rPr lang="zh-CN" altLang="en-US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高社会贡献</a:t>
            </a:r>
            <a:r>
              <a:rPr lang="en-US" altLang="zh-CN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”</a:t>
            </a:r>
            <a:r>
              <a:rPr lang="zh-CN" altLang="en-US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，使政策一定程度上沦为</a:t>
            </a:r>
            <a:r>
              <a:rPr lang="en-US" altLang="zh-CN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“</a:t>
            </a:r>
            <a:r>
              <a:rPr lang="zh-CN" altLang="en-US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用金钱购买教育特权</a:t>
            </a:r>
            <a:r>
              <a:rPr lang="en-US" altLang="zh-CN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”</a:t>
            </a:r>
            <a:r>
              <a:rPr lang="zh-CN" altLang="en-US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的工具。若如此进行下去可以算是所谓</a:t>
            </a:r>
            <a:r>
              <a:rPr lang="en-US" altLang="zh-CN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“</a:t>
            </a:r>
            <a:r>
              <a:rPr lang="zh-CN" altLang="en-US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阶层固化</a:t>
            </a:r>
            <a:r>
              <a:rPr lang="en-US" altLang="zh-CN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”</a:t>
            </a:r>
            <a:r>
              <a:rPr lang="zh-CN" altLang="en-US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了，形成一个</a:t>
            </a:r>
            <a:r>
              <a:rPr lang="en-US" altLang="zh-CN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“</a:t>
            </a:r>
            <a:r>
              <a:rPr lang="zh-CN" altLang="en-US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父母</a:t>
            </a:r>
            <a:r>
              <a:rPr lang="en-US" altLang="zh-CN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-&gt;</a:t>
            </a:r>
            <a:r>
              <a:rPr lang="zh-CN" altLang="zh-CN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自己</a:t>
            </a:r>
            <a:r>
              <a:rPr lang="en-US" altLang="zh-CN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-&gt;</a:t>
            </a:r>
            <a:r>
              <a:rPr lang="zh-CN" altLang="zh-CN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后代</a:t>
            </a:r>
            <a:r>
              <a:rPr lang="en-US" altLang="zh-CN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”</a:t>
            </a:r>
            <a:r>
              <a:rPr lang="zh-CN" altLang="en-US" sz="2600">
                <a:solidFill>
                  <a:schemeClr val="bg1">
                    <a:lumMod val="95000"/>
                  </a:schemeClr>
                </a:solidFill>
                <a:latin typeface="+mn-ea"/>
                <a:cs typeface="+mn-ea"/>
              </a:rPr>
              <a:t>的循环。而后者正是大家都不愿意看到的场面。</a:t>
            </a:r>
            <a:endParaRPr lang="zh-CN" altLang="en-US" sz="2600">
              <a:solidFill>
                <a:schemeClr val="bg1">
                  <a:lumMod val="95000"/>
                </a:schemeClr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25000"/>
                <a:lumOff val="75000"/>
              </a:schemeClr>
            </a:gs>
            <a:gs pos="31000">
              <a:schemeClr val="tx1">
                <a:lumMod val="75000"/>
                <a:lumOff val="2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2540000" scaled="1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340" y="285750"/>
            <a:ext cx="8737600" cy="27292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55" y="1359535"/>
            <a:ext cx="4957445" cy="4338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5" y="2684145"/>
            <a:ext cx="11896725" cy="2313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25000"/>
                <a:lumOff val="75000"/>
              </a:schemeClr>
            </a:gs>
            <a:gs pos="31000">
              <a:schemeClr val="tx1">
                <a:lumMod val="75000"/>
                <a:lumOff val="2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254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659130" y="574040"/>
            <a:ext cx="2662555" cy="753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200">
                <a:solidFill>
                  <a:schemeClr val="bg1"/>
                </a:solidFill>
              </a:rPr>
              <a:t>视野拓展</a:t>
            </a:r>
            <a:endParaRPr lang="zh-CN" altLang="en-US" sz="42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 rot="1200000">
            <a:off x="5758815" y="-663575"/>
            <a:ext cx="187325" cy="87591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76400" y="1604645"/>
            <a:ext cx="2019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西安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回流生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”</a:t>
            </a:r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9130" y="2065020"/>
            <a:ext cx="40640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100">
                <a:solidFill>
                  <a:schemeClr val="bg1">
                    <a:lumMod val="95000"/>
                  </a:schemeClr>
                </a:solidFill>
              </a:rPr>
              <a:t>“回流生”是指原在本户籍辖区之外学校就读且小学毕业后，</a:t>
            </a:r>
            <a:r>
              <a:rPr lang="zh-CN" altLang="en-US" sz="2100" u="sng">
                <a:solidFill>
                  <a:schemeClr val="bg1">
                    <a:lumMod val="95000"/>
                  </a:schemeClr>
                </a:solidFill>
              </a:rPr>
              <a:t>需回原户籍所在地学校报读初中</a:t>
            </a:r>
            <a:r>
              <a:rPr lang="zh-CN" altLang="en-US" sz="2100">
                <a:solidFill>
                  <a:schemeClr val="bg1">
                    <a:lumMod val="95000"/>
                  </a:schemeClr>
                </a:solidFill>
              </a:rPr>
              <a:t>的学生。</a:t>
            </a:r>
            <a:endParaRPr lang="zh-CN" altLang="en-US" sz="21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6130" y="3448685"/>
            <a:ext cx="39370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——</a:t>
            </a:r>
            <a:r>
              <a:rPr lang="zh-CN" altLang="en-US" sz="2000" u="sng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经济发展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离不开人口流动，此前各地的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抢人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大战很能说明问题，而由此带来的孩子教育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移民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zh-CN" altLang="en-US" sz="2000">
                <a:solidFill>
                  <a:schemeClr val="bg1">
                    <a:lumMod val="95000"/>
                  </a:schemeClr>
                </a:solidFill>
              </a:rPr>
              <a:t>问题也无可厚非。都是保证流动人口正常生活的合理需求。</a:t>
            </a:r>
            <a:r>
              <a:rPr lang="zh-CN" altLang="en-US" sz="2000" u="sng">
                <a:solidFill>
                  <a:schemeClr val="bg1">
                    <a:lumMod val="95000"/>
                  </a:schemeClr>
                </a:solidFill>
              </a:rPr>
              <a:t>只是种种投机套利行为，甚至牟利产业链的产生，让合理的初衷变了味。</a:t>
            </a:r>
            <a:r>
              <a:rPr lang="en-US" altLang="zh-CN" sz="200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zh-CN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63485" y="1604645"/>
            <a:ext cx="2904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美国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传承录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sym typeface="+mn-ea"/>
              </a:rPr>
              <a:t>取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”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83730" y="2065020"/>
            <a:ext cx="406400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100">
                <a:solidFill>
                  <a:schemeClr val="bg1">
                    <a:lumMod val="95000"/>
                  </a:schemeClr>
                </a:solidFill>
                <a:latin typeface="+mn-ea"/>
              </a:rPr>
              <a:t>“Legacy Preference”</a:t>
            </a:r>
            <a:r>
              <a:rPr lang="zh-CN" altLang="en-US" sz="2100">
                <a:solidFill>
                  <a:schemeClr val="bg1">
                    <a:lumMod val="95000"/>
                  </a:schemeClr>
                </a:solidFill>
                <a:latin typeface="+mn-ea"/>
              </a:rPr>
              <a:t>曾经是为了阻止犹太学生进入顶尖大学而制定。</a:t>
            </a:r>
            <a:endParaRPr lang="zh-CN" altLang="en-US" sz="210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100">
                <a:solidFill>
                  <a:schemeClr val="bg1">
                    <a:lumMod val="95000"/>
                  </a:schemeClr>
                </a:solidFill>
                <a:latin typeface="+mn-ea"/>
              </a:rPr>
              <a:t>它特指一种</a:t>
            </a:r>
            <a:r>
              <a:rPr lang="zh-CN" altLang="en-US" sz="2000" u="sng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传承</a:t>
            </a:r>
            <a:r>
              <a:rPr lang="zh-CN" altLang="en-US" sz="2100">
                <a:solidFill>
                  <a:schemeClr val="bg1">
                    <a:lumMod val="95000"/>
                  </a:schemeClr>
                </a:solidFill>
                <a:latin typeface="+mn-ea"/>
              </a:rPr>
              <a:t>现象</a:t>
            </a:r>
            <a:r>
              <a:rPr lang="en-US" altLang="zh-CN" sz="2100">
                <a:solidFill>
                  <a:schemeClr val="bg1">
                    <a:lumMod val="95000"/>
                  </a:schemeClr>
                </a:solidFill>
                <a:latin typeface="+mn-ea"/>
              </a:rPr>
              <a:t>——</a:t>
            </a:r>
            <a:r>
              <a:rPr lang="zh-CN" altLang="en-US" sz="2100">
                <a:solidFill>
                  <a:schemeClr val="bg1">
                    <a:lumMod val="95000"/>
                  </a:schemeClr>
                </a:solidFill>
                <a:latin typeface="+mn-ea"/>
              </a:rPr>
              <a:t>即</a:t>
            </a:r>
            <a:r>
              <a:rPr lang="en-US" altLang="zh-CN" sz="210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zh-CN" altLang="en-US" sz="2100">
                <a:solidFill>
                  <a:schemeClr val="bg1">
                    <a:lumMod val="95000"/>
                  </a:schemeClr>
                </a:solidFill>
                <a:latin typeface="+mn-ea"/>
              </a:rPr>
              <a:t>某些大学和学院在录取过程中，会给予校友的子女或家庭成员一定的</a:t>
            </a:r>
            <a:r>
              <a:rPr lang="zh-CN" altLang="en-US" sz="2000" u="sng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优先权</a:t>
            </a:r>
            <a:r>
              <a:rPr lang="zh-CN" altLang="en-US" sz="2100">
                <a:solidFill>
                  <a:schemeClr val="bg1">
                    <a:lumMod val="95000"/>
                  </a:schemeClr>
                </a:solidFill>
                <a:latin typeface="+mn-ea"/>
              </a:rPr>
              <a:t>。它被认为给予了校友子女不公平的优势，尤其是来自富裕或特权家庭的学生。</a:t>
            </a:r>
            <a:endParaRPr lang="en-US" altLang="zh-CN" sz="210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tx1"/>
            </a:gs>
            <a:gs pos="0">
              <a:schemeClr val="tx1">
                <a:lumMod val="25000"/>
                <a:lumOff val="75000"/>
              </a:schemeClr>
            </a:gs>
            <a:gs pos="100000">
              <a:schemeClr val="tx1">
                <a:lumMod val="85000"/>
              </a:schemeClr>
            </a:gs>
          </a:gsLst>
          <a:lin ang="1254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1620520" y="2847975"/>
            <a:ext cx="9144000" cy="1282700"/>
          </a:xfrm>
          <a:noFill/>
        </p:spPr>
        <p:txBody>
          <a:bodyPr/>
          <a:p>
            <a:r>
              <a:rPr lang="zh-CN" altLang="en-US" sz="72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路该通向何方？</a:t>
            </a:r>
            <a:endParaRPr lang="zh-CN" altLang="en-US" sz="720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779145" y="2588260"/>
            <a:ext cx="4471670" cy="1681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800"/>
              <a:t>（一）</a:t>
            </a:r>
            <a:endParaRPr lang="zh-CN" altLang="en-US" sz="4800"/>
          </a:p>
          <a:p>
            <a:pPr algn="ctr"/>
            <a:r>
              <a:rPr lang="zh-CN" altLang="en-US" sz="4800"/>
              <a:t>部分政策解读</a:t>
            </a:r>
            <a:endParaRPr lang="zh-CN" altLang="en-US" sz="4800"/>
          </a:p>
        </p:txBody>
      </p:sp>
      <p:pic>
        <p:nvPicPr>
          <p:cNvPr id="12" name="29067182299-1-16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927965" y="381000"/>
            <a:ext cx="3429000" cy="6096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 rot="2880000">
            <a:off x="-147955" y="5513705"/>
            <a:ext cx="2938145" cy="28517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15625 -0.0169444 L -0.502031 0.000925926 " pathEditMode="relative" rAng="0" ptsTypes="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" y="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0">
              <p:cMediaNode>
                <p:cTn id="14" fill="hold" display="1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  <p:bldLst>
      <p:bldP spid="9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32715" y="516890"/>
            <a:ext cx="5249545" cy="774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200"/>
              <a:t>（一）部分政策解读</a:t>
            </a:r>
            <a:endParaRPr lang="zh-CN" altLang="en-US" sz="4200"/>
          </a:p>
        </p:txBody>
      </p:sp>
      <p:pic>
        <p:nvPicPr>
          <p:cNvPr id="12" name="29067182299-1-16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927965" y="381000"/>
            <a:ext cx="3429000" cy="6096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25525" y="1691640"/>
            <a:ext cx="5036820" cy="1593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40000"/>
              </a:lnSpc>
            </a:pPr>
            <a:r>
              <a:rPr lang="zh-CN" altLang="en-US" sz="2300"/>
              <a:t>在</a:t>
            </a:r>
            <a:r>
              <a:rPr lang="en-US" altLang="zh-CN" sz="2300"/>
              <a:t>“</a:t>
            </a:r>
            <a:r>
              <a:rPr lang="zh-CN" altLang="en-US" sz="2300"/>
              <a:t>规范政策性</a:t>
            </a:r>
            <a:r>
              <a:rPr lang="zh-CN" altLang="en-US" sz="2300">
                <a:highlight>
                  <a:srgbClr val="FFFF00"/>
                </a:highlight>
              </a:rPr>
              <a:t>优待</a:t>
            </a:r>
            <a:r>
              <a:rPr lang="zh-CN" altLang="en-US" sz="2300"/>
              <a:t>项目</a:t>
            </a:r>
            <a:r>
              <a:rPr lang="en-US" altLang="zh-CN" sz="2300"/>
              <a:t>”</a:t>
            </a:r>
            <a:r>
              <a:rPr lang="zh-CN" altLang="en-US" sz="2300"/>
              <a:t>方面明确，自</a:t>
            </a:r>
            <a:r>
              <a:rPr lang="en-US" altLang="zh-CN" sz="2300"/>
              <a:t>2025</a:t>
            </a:r>
            <a:r>
              <a:rPr lang="zh-CN" altLang="en-US" sz="2300"/>
              <a:t>年起，</a:t>
            </a:r>
            <a:r>
              <a:rPr lang="zh-CN" altLang="en-US" sz="2300">
                <a:highlight>
                  <a:srgbClr val="FF0000"/>
                </a:highlight>
              </a:rPr>
              <a:t>高层次人才子女</a:t>
            </a:r>
            <a:r>
              <a:rPr lang="zh-CN" altLang="en-US" sz="2300"/>
              <a:t>享受教育优待实行单列，</a:t>
            </a:r>
            <a:r>
              <a:rPr lang="zh-CN" altLang="en-US" sz="2300">
                <a:highlight>
                  <a:srgbClr val="FFFF00"/>
                </a:highlight>
              </a:rPr>
              <a:t>不纳入统招计划</a:t>
            </a:r>
            <a:r>
              <a:rPr lang="zh-CN" altLang="en-US" sz="2300"/>
              <a:t>。</a:t>
            </a:r>
            <a:endParaRPr lang="zh-CN" altLang="en-US" sz="2300"/>
          </a:p>
        </p:txBody>
      </p:sp>
      <p:sp>
        <p:nvSpPr>
          <p:cNvPr id="2" name="文本框 1"/>
          <p:cNvSpPr txBox="1"/>
          <p:nvPr/>
        </p:nvSpPr>
        <p:spPr>
          <a:xfrm>
            <a:off x="7188200" y="266700"/>
            <a:ext cx="4064000" cy="5656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 sz="2000"/>
              <a:t>长沙市</a:t>
            </a:r>
            <a:r>
              <a:rPr lang="zh-CN" altLang="en-US" sz="2000">
                <a:solidFill>
                  <a:schemeClr val="tx1"/>
                </a:solidFill>
                <a:highlight>
                  <a:srgbClr val="FF0000"/>
                </a:highlight>
              </a:rPr>
              <a:t>高层次人才</a:t>
            </a:r>
            <a:r>
              <a:rPr lang="zh-CN" altLang="en-US" sz="2000"/>
              <a:t>按照国际顶尖人才、国家级领军人才、省市级领军人才、高级人才等4个层次分类。</a:t>
            </a:r>
            <a:endParaRPr lang="zh-CN" altLang="en-US" sz="2000"/>
          </a:p>
          <a:p>
            <a:pPr>
              <a:lnSpc>
                <a:spcPct val="110000"/>
              </a:lnSpc>
            </a:pPr>
            <a:endParaRPr lang="zh-CN" altLang="en-US" sz="2000"/>
          </a:p>
          <a:p>
            <a:pPr>
              <a:lnSpc>
                <a:spcPct val="110000"/>
              </a:lnSpc>
            </a:pPr>
            <a:r>
              <a:rPr lang="zh-CN" altLang="en-US" sz="2000"/>
              <a:t>A类</a:t>
            </a:r>
            <a:r>
              <a:rPr lang="zh-CN" altLang="en-US" sz="2000" u="sng">
                <a:solidFill>
                  <a:schemeClr val="tx1"/>
                </a:solidFill>
                <a:highlight>
                  <a:srgbClr val="C0C0C0"/>
                </a:highlight>
              </a:rPr>
              <a:t>国际顶尖人才</a:t>
            </a:r>
            <a:r>
              <a:rPr lang="zh-CN" altLang="en-US" sz="2000"/>
              <a:t>包括诺贝尔奖获得者、中国科学院院士、中国工程院院士、中国社会科学院学部委员等。</a:t>
            </a:r>
            <a:endParaRPr lang="zh-CN" altLang="en-US" sz="2000"/>
          </a:p>
          <a:p>
            <a:pPr>
              <a:lnSpc>
                <a:spcPct val="110000"/>
              </a:lnSpc>
            </a:pPr>
            <a:endParaRPr lang="zh-CN" altLang="en-US" sz="2000"/>
          </a:p>
          <a:p>
            <a:pPr>
              <a:lnSpc>
                <a:spcPct val="110000"/>
              </a:lnSpc>
            </a:pPr>
            <a:r>
              <a:rPr lang="zh-CN" altLang="en-US" sz="2000"/>
              <a:t>B类人才包括</a:t>
            </a:r>
            <a:r>
              <a:rPr lang="zh-CN" altLang="en-US" sz="2000" u="sng">
                <a:highlight>
                  <a:srgbClr val="C0C0C0"/>
                </a:highlight>
              </a:rPr>
              <a:t>茅盾文学奖</a:t>
            </a:r>
            <a:r>
              <a:rPr lang="zh-CN" altLang="en-US" sz="2000"/>
              <a:t>获奖者、鲁迅文学奖获奖者等。</a:t>
            </a:r>
            <a:endParaRPr lang="zh-CN" altLang="en-US" sz="2000"/>
          </a:p>
          <a:p>
            <a:pPr>
              <a:lnSpc>
                <a:spcPct val="110000"/>
              </a:lnSpc>
            </a:pPr>
            <a:endParaRPr lang="zh-CN" altLang="en-US" sz="2000"/>
          </a:p>
          <a:p>
            <a:pPr>
              <a:lnSpc>
                <a:spcPct val="110000"/>
              </a:lnSpc>
            </a:pPr>
            <a:r>
              <a:rPr lang="zh-CN" altLang="en-US" sz="2000"/>
              <a:t>C类人才包括全国播音主持</a:t>
            </a:r>
            <a:r>
              <a:rPr lang="zh-CN" altLang="en-US" sz="2000" u="sng">
                <a:highlight>
                  <a:srgbClr val="C0C0C0"/>
                </a:highlight>
              </a:rPr>
              <a:t>“金话筒”奖</a:t>
            </a:r>
            <a:r>
              <a:rPr lang="zh-CN" altLang="en-US" sz="2000"/>
              <a:t>获得者等。</a:t>
            </a:r>
            <a:endParaRPr lang="zh-CN" altLang="en-US" sz="2000"/>
          </a:p>
          <a:p>
            <a:pPr>
              <a:lnSpc>
                <a:spcPct val="110000"/>
              </a:lnSpc>
            </a:pPr>
            <a:endParaRPr lang="zh-CN" altLang="en-US" sz="2000"/>
          </a:p>
          <a:p>
            <a:pPr>
              <a:lnSpc>
                <a:spcPct val="110000"/>
              </a:lnSpc>
            </a:pPr>
            <a:r>
              <a:rPr lang="zh-CN" altLang="en-US" sz="2000"/>
              <a:t>D类人才包括</a:t>
            </a:r>
            <a:r>
              <a:rPr lang="zh-CN" altLang="en-US" sz="2000" u="sng">
                <a:highlight>
                  <a:srgbClr val="C0C0C0"/>
                </a:highlight>
              </a:rPr>
              <a:t>长沙市优势主导产业和战略新兴产业领域年薪50万元以上的高级经营管理和研发人才</a:t>
            </a:r>
            <a:r>
              <a:rPr lang="zh-CN" altLang="en-US" sz="2000"/>
              <a:t>等。</a:t>
            </a:r>
            <a:endParaRPr lang="zh-CN" altLang="en-US" sz="2000"/>
          </a:p>
        </p:txBody>
      </p:sp>
      <p:sp>
        <p:nvSpPr>
          <p:cNvPr id="17" name="矩形 16"/>
          <p:cNvSpPr/>
          <p:nvPr/>
        </p:nvSpPr>
        <p:spPr>
          <a:xfrm rot="2880000">
            <a:off x="-147955" y="5513705"/>
            <a:ext cx="2938145" cy="28517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48435" y="36855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优待，即不占用普通统招名额，以避免对普通考生造成影响。</a:t>
            </a:r>
            <a:r>
              <a:rPr lang="en-US" altLang="zh-CN"/>
              <a:t>  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0">
              <p:cMediaNode>
                <p:cTn id="23" fill="hold" display="1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  <p:bldLst>
      <p:bldP spid="9" grpId="0"/>
      <p:bldP spid="15" grpId="0"/>
      <p:bldP spid="2" grpId="0"/>
      <p:bldP spid="17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3860165" y="2588260"/>
            <a:ext cx="4471670" cy="1681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800"/>
              <a:t>（二）</a:t>
            </a:r>
            <a:endParaRPr lang="zh-CN" altLang="en-US" sz="4800"/>
          </a:p>
          <a:p>
            <a:pPr algn="ctr"/>
            <a:r>
              <a:rPr lang="zh-CN" altLang="en-US" sz="4800"/>
              <a:t>政策评判</a:t>
            </a:r>
            <a:endParaRPr lang="zh-CN" altLang="en-US" sz="4800"/>
          </a:p>
        </p:txBody>
      </p:sp>
      <p:sp>
        <p:nvSpPr>
          <p:cNvPr id="17" name="矩形 16"/>
          <p:cNvSpPr/>
          <p:nvPr/>
        </p:nvSpPr>
        <p:spPr>
          <a:xfrm rot="2880000">
            <a:off x="-147955" y="5513705"/>
            <a:ext cx="2938145" cy="28517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07365" y="632460"/>
            <a:ext cx="3341370" cy="970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800"/>
              <a:t>为什么？</a:t>
            </a:r>
            <a:endParaRPr lang="zh-CN" altLang="en-US" sz="4800"/>
          </a:p>
        </p:txBody>
      </p:sp>
      <p:sp>
        <p:nvSpPr>
          <p:cNvPr id="2" name="文本框 1"/>
          <p:cNvSpPr txBox="1"/>
          <p:nvPr/>
        </p:nvSpPr>
        <p:spPr>
          <a:xfrm>
            <a:off x="1400810" y="2333625"/>
            <a:ext cx="4064000" cy="2661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+mn-ea"/>
                <a:cs typeface="+mn-ea"/>
              </a:rPr>
              <a:t>1. </a:t>
            </a:r>
            <a:r>
              <a:rPr lang="zh-CN" altLang="en-US" sz="2200">
                <a:latin typeface="+mn-ea"/>
                <a:cs typeface="+mn-ea"/>
              </a:rPr>
              <a:t>城市竞争与</a:t>
            </a:r>
            <a:r>
              <a:rPr lang="zh-CN" altLang="en-US" sz="2200">
                <a:highlight>
                  <a:srgbClr val="FFFF00"/>
                </a:highlight>
                <a:latin typeface="+mn-ea"/>
                <a:cs typeface="+mn-ea"/>
              </a:rPr>
              <a:t>人才</a:t>
            </a:r>
            <a:r>
              <a:rPr lang="zh-CN" altLang="en-US" sz="2200">
                <a:latin typeface="+mn-ea"/>
                <a:cs typeface="+mn-ea"/>
              </a:rPr>
              <a:t>保留</a:t>
            </a:r>
            <a:r>
              <a:rPr lang="en-US" altLang="zh-CN" sz="2200">
                <a:latin typeface="+mn-ea"/>
                <a:cs typeface="+mn-ea"/>
              </a:rPr>
              <a:t>  </a:t>
            </a:r>
            <a:endParaRPr lang="en-US" altLang="zh-CN" sz="2200">
              <a:latin typeface="+mn-ea"/>
              <a:cs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200">
                <a:latin typeface="+mn-ea"/>
                <a:cs typeface="+mn-ea"/>
              </a:rPr>
              <a:t>   </a:t>
            </a:r>
            <a:r>
              <a:rPr lang="zh-CN" altLang="en-US" sz="2200">
                <a:latin typeface="+mn-ea"/>
                <a:cs typeface="+mn-ea"/>
              </a:rPr>
              <a:t>长沙作为中部重要城市，面临人才外流压力。通过</a:t>
            </a:r>
            <a:r>
              <a:rPr lang="zh-CN" altLang="en-US" sz="2200">
                <a:highlight>
                  <a:srgbClr val="FF0000"/>
                </a:highlight>
                <a:latin typeface="+mn-ea"/>
                <a:cs typeface="+mn-ea"/>
              </a:rPr>
              <a:t>教育优待政策</a:t>
            </a:r>
            <a:r>
              <a:rPr lang="zh-CN" altLang="en-US" sz="2200">
                <a:latin typeface="+mn-ea"/>
                <a:cs typeface="+mn-ea"/>
              </a:rPr>
              <a:t>，可增强对高端人才的吸引力，</a:t>
            </a:r>
            <a:r>
              <a:rPr lang="zh-CN" altLang="en-US" sz="2200">
                <a:highlight>
                  <a:srgbClr val="FF0000"/>
                </a:highlight>
                <a:latin typeface="+mn-ea"/>
                <a:cs typeface="+mn-ea"/>
              </a:rPr>
              <a:t>促进本地经济发展</a:t>
            </a:r>
            <a:r>
              <a:rPr lang="zh-CN" altLang="en-US" sz="2200">
                <a:latin typeface="+mn-ea"/>
                <a:cs typeface="+mn-ea"/>
              </a:rPr>
              <a:t>。类似政策在湛江等地也有实施，如优先录取高层次人才子女。</a:t>
            </a:r>
            <a:r>
              <a:rPr lang="en-US" altLang="zh-CN" sz="2200">
                <a:latin typeface="+mn-ea"/>
                <a:cs typeface="+mn-ea"/>
              </a:rPr>
              <a:t> </a:t>
            </a:r>
            <a:endParaRPr lang="zh-CN" altLang="en-US" sz="2200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78955" y="2317115"/>
            <a:ext cx="4064000" cy="2627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+mn-ea"/>
                <a:cs typeface="+mn-ea"/>
                <a:sym typeface="+mn-ea"/>
              </a:rPr>
              <a:t>2. </a:t>
            </a:r>
            <a:r>
              <a:rPr lang="zh-CN" altLang="en-US" sz="2200">
                <a:latin typeface="+mn-ea"/>
                <a:cs typeface="+mn-ea"/>
                <a:sym typeface="+mn-ea"/>
              </a:rPr>
              <a:t>单列计划的理论合理性</a:t>
            </a:r>
            <a:r>
              <a:rPr lang="en-US" altLang="zh-CN" sz="2200">
                <a:latin typeface="+mn-ea"/>
                <a:cs typeface="+mn-ea"/>
                <a:sym typeface="+mn-ea"/>
              </a:rPr>
              <a:t>  </a:t>
            </a:r>
            <a:endParaRPr lang="en-US" altLang="zh-CN" sz="2200">
              <a:latin typeface="+mn-ea"/>
              <a:cs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200">
                <a:latin typeface="+mn-ea"/>
                <a:cs typeface="+mn-ea"/>
                <a:sym typeface="+mn-ea"/>
              </a:rPr>
              <a:t>   </a:t>
            </a:r>
            <a:r>
              <a:rPr lang="zh-CN" altLang="en-US" sz="2200">
                <a:latin typeface="+mn-ea"/>
                <a:cs typeface="+mn-ea"/>
                <a:sym typeface="+mn-ea"/>
              </a:rPr>
              <a:t>若政策严格执行</a:t>
            </a:r>
            <a:r>
              <a:rPr lang="en-US" altLang="zh-CN" sz="2200">
                <a:latin typeface="+mn-ea"/>
                <a:cs typeface="+mn-ea"/>
                <a:sym typeface="+mn-ea"/>
              </a:rPr>
              <a:t>“</a:t>
            </a:r>
            <a:r>
              <a:rPr lang="zh-CN" altLang="en-US" sz="2200">
                <a:latin typeface="+mn-ea"/>
                <a:cs typeface="+mn-ea"/>
                <a:sym typeface="+mn-ea"/>
              </a:rPr>
              <a:t>不占用统招名额</a:t>
            </a:r>
            <a:r>
              <a:rPr lang="en-US" altLang="zh-CN" sz="2200">
                <a:latin typeface="+mn-ea"/>
                <a:cs typeface="+mn-ea"/>
                <a:sym typeface="+mn-ea"/>
              </a:rPr>
              <a:t>”</a:t>
            </a:r>
            <a:r>
              <a:rPr lang="zh-CN" altLang="en-US" sz="2200">
                <a:latin typeface="+mn-ea"/>
                <a:cs typeface="+mn-ea"/>
                <a:sym typeface="+mn-ea"/>
              </a:rPr>
              <a:t>，并采取类似西安</a:t>
            </a:r>
            <a:r>
              <a:rPr lang="en-US" altLang="zh-CN" sz="2200">
                <a:latin typeface="+mn-ea"/>
                <a:cs typeface="+mn-ea"/>
                <a:sym typeface="+mn-ea"/>
              </a:rPr>
              <a:t>“</a:t>
            </a:r>
            <a:r>
              <a:rPr lang="zh-CN" altLang="en-US" sz="2200">
                <a:latin typeface="+mn-ea"/>
                <a:cs typeface="+mn-ea"/>
                <a:sym typeface="+mn-ea"/>
              </a:rPr>
              <a:t>回流生</a:t>
            </a:r>
            <a:r>
              <a:rPr lang="en-US" altLang="zh-CN" sz="2200">
                <a:latin typeface="+mn-ea"/>
                <a:cs typeface="+mn-ea"/>
                <a:sym typeface="+mn-ea"/>
              </a:rPr>
              <a:t>”</a:t>
            </a:r>
            <a:r>
              <a:rPr lang="zh-CN" altLang="en-US" sz="2200">
                <a:latin typeface="+mn-ea"/>
                <a:cs typeface="+mn-ea"/>
                <a:sym typeface="+mn-ea"/>
              </a:rPr>
              <a:t>模式（额外增加学位而非挤占原有资源），</a:t>
            </a:r>
            <a:r>
              <a:rPr lang="zh-CN" altLang="en-US" sz="2200" b="1" i="1" u="sng">
                <a:highlight>
                  <a:srgbClr val="FF0000"/>
                </a:highlight>
                <a:latin typeface="+mn-ea"/>
                <a:cs typeface="+mn-ea"/>
                <a:sym typeface="+mn-ea"/>
              </a:rPr>
              <a:t>理论上</a:t>
            </a:r>
            <a:r>
              <a:rPr lang="en-US" altLang="zh-CN" sz="2200" b="1" i="1" u="sng">
                <a:highlight>
                  <a:srgbClr val="FF0000"/>
                </a:highlight>
                <a:latin typeface="+mn-ea"/>
                <a:cs typeface="+mn-ea"/>
                <a:sym typeface="+mn-ea"/>
              </a:rPr>
              <a:t> </a:t>
            </a:r>
            <a:r>
              <a:rPr lang="zh-CN" altLang="en-US" sz="2200">
                <a:latin typeface="+mn-ea"/>
                <a:cs typeface="+mn-ea"/>
                <a:sym typeface="+mn-ea"/>
              </a:rPr>
              <a:t>可减少对</a:t>
            </a:r>
            <a:r>
              <a:rPr lang="zh-CN" altLang="en-US" sz="2200">
                <a:highlight>
                  <a:srgbClr val="FFFF00"/>
                </a:highlight>
                <a:latin typeface="+mn-ea"/>
                <a:cs typeface="+mn-ea"/>
                <a:sym typeface="+mn-ea"/>
              </a:rPr>
              <a:t>普通考生</a:t>
            </a:r>
            <a:r>
              <a:rPr lang="zh-CN" altLang="en-US" sz="2200">
                <a:latin typeface="+mn-ea"/>
                <a:cs typeface="+mn-ea"/>
                <a:sym typeface="+mn-ea"/>
              </a:rPr>
              <a:t>的影响。</a:t>
            </a:r>
            <a:endParaRPr lang="zh-CN" altLang="en-US" sz="2200">
              <a:latin typeface="+mn-ea"/>
              <a:cs typeface="+mn-ea"/>
            </a:endParaRPr>
          </a:p>
          <a:p>
            <a:endParaRPr lang="zh-CN" altLang="en-US" sz="2200"/>
          </a:p>
        </p:txBody>
      </p:sp>
      <p:sp>
        <p:nvSpPr>
          <p:cNvPr id="4" name="矩形 3"/>
          <p:cNvSpPr/>
          <p:nvPr/>
        </p:nvSpPr>
        <p:spPr>
          <a:xfrm rot="2880000">
            <a:off x="-422275" y="5614670"/>
            <a:ext cx="2938145" cy="285178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2458e-05 -0.0180892 C 0.176206 0.109604 0.664401 0.605823 0.914834 0.525799 C 1.16527 0.445777 1.26447 -0.123862 1.2523 -0.418396 C 1.24013 -0.712931 0.940346 -0.860246 0.853928 -0.947065 " pathEditMode="relative" rAng="0" ptsTypes="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7" y="-1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bldLvl="0" animBg="1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07365" y="543560"/>
            <a:ext cx="3341370" cy="970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800"/>
              <a:t>积极影响</a:t>
            </a:r>
            <a:endParaRPr lang="zh-CN" altLang="en-US" sz="4800"/>
          </a:p>
        </p:txBody>
      </p:sp>
      <p:sp>
        <p:nvSpPr>
          <p:cNvPr id="4" name="矩形 3"/>
          <p:cNvSpPr/>
          <p:nvPr/>
        </p:nvSpPr>
        <p:spPr>
          <a:xfrm rot="2100000">
            <a:off x="10426065" y="-1233805"/>
            <a:ext cx="3738245" cy="3787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21105" y="1610360"/>
            <a:ext cx="406400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/>
              <a:t>1. </a:t>
            </a:r>
            <a:r>
              <a:rPr lang="zh-CN" altLang="en-US" sz="2200"/>
              <a:t>强化城市</a:t>
            </a:r>
            <a:r>
              <a:rPr lang="zh-CN" altLang="en-US" sz="2200" u="sng">
                <a:highlight>
                  <a:srgbClr val="FFFF00"/>
                </a:highlight>
              </a:rPr>
              <a:t>竞争力</a:t>
            </a:r>
            <a:endParaRPr lang="zh-CN" altLang="en-US" sz="2200"/>
          </a:p>
          <a:p>
            <a:endParaRPr lang="zh-CN" altLang="en-US" sz="2200"/>
          </a:p>
          <a:p>
            <a:r>
              <a:rPr lang="zh-CN" altLang="en-US" sz="2200"/>
              <a:t>长沙作为中部重要城市，通过教育优待政策吸引高层次人才，是参与全国</a:t>
            </a:r>
            <a:r>
              <a:rPr lang="en-US" altLang="zh-CN" sz="2200"/>
              <a:t>“</a:t>
            </a:r>
            <a:r>
              <a:rPr lang="zh-CN" altLang="en-US" sz="2200"/>
              <a:t>人才争夺战</a:t>
            </a:r>
            <a:r>
              <a:rPr lang="en-US" altLang="zh-CN" sz="2200"/>
              <a:t>”</a:t>
            </a:r>
            <a:r>
              <a:rPr lang="zh-CN" altLang="en-US" sz="2200"/>
              <a:t>的关键举措。</a:t>
            </a:r>
            <a:r>
              <a:rPr lang="en-US" altLang="zh-CN" sz="2200"/>
              <a:t>A</a:t>
            </a:r>
            <a:r>
              <a:rPr lang="zh-CN" altLang="en-US" sz="2200"/>
              <a:t>、</a:t>
            </a:r>
            <a:r>
              <a:rPr lang="en-US" altLang="zh-CN" sz="2200"/>
              <a:t>B</a:t>
            </a:r>
            <a:r>
              <a:rPr lang="zh-CN" altLang="en-US" sz="2200"/>
              <a:t>、</a:t>
            </a:r>
            <a:r>
              <a:rPr lang="en-US" altLang="zh-CN" sz="2200"/>
              <a:t>C</a:t>
            </a:r>
            <a:r>
              <a:rPr lang="zh-CN" altLang="en-US" sz="2200"/>
              <a:t>类人才（如院士、国家级奖项获得者）的引进，</a:t>
            </a:r>
            <a:r>
              <a:rPr lang="zh-CN" altLang="en-US" sz="2200" u="sng"/>
              <a:t>能够直接提升城市的科研、文化等领域的</a:t>
            </a:r>
            <a:r>
              <a:rPr lang="zh-CN" altLang="en-US" sz="2200" u="sng">
                <a:highlight>
                  <a:srgbClr val="FFFF00"/>
                </a:highlight>
              </a:rPr>
              <a:t>竞争力</a:t>
            </a:r>
            <a:r>
              <a:rPr lang="zh-CN" altLang="en-US" sz="2200"/>
              <a:t>。例如，</a:t>
            </a:r>
            <a:r>
              <a:rPr lang="en-US" altLang="zh-CN" sz="2200"/>
              <a:t>D</a:t>
            </a:r>
            <a:r>
              <a:rPr lang="zh-CN" altLang="en-US" sz="2200"/>
              <a:t>类人才（年薪</a:t>
            </a:r>
            <a:r>
              <a:rPr lang="en-US" altLang="zh-CN" sz="2200"/>
              <a:t>50</a:t>
            </a:r>
            <a:r>
              <a:rPr lang="zh-CN" altLang="en-US" sz="2200"/>
              <a:t>万元以上的产业人才）的引入，有助于推动长沙战略性新兴产业的集聚与发展，</a:t>
            </a:r>
            <a:r>
              <a:rPr lang="zh-CN" altLang="en-US" sz="2200" u="sng"/>
              <a:t>形成</a:t>
            </a:r>
            <a:r>
              <a:rPr lang="en-US" altLang="zh-CN" sz="2200" u="sng"/>
              <a:t>“</a:t>
            </a:r>
            <a:r>
              <a:rPr lang="zh-CN" altLang="en-US" sz="2200" u="sng"/>
              <a:t>人才</a:t>
            </a:r>
            <a:r>
              <a:rPr lang="en-US" altLang="zh-CN" sz="2200" u="sng"/>
              <a:t>—</a:t>
            </a:r>
            <a:r>
              <a:rPr lang="zh-CN" altLang="en-US" sz="2200" u="sng"/>
              <a:t>产业</a:t>
            </a:r>
            <a:r>
              <a:rPr lang="en-US" altLang="zh-CN" sz="2200" u="sng"/>
              <a:t>—</a:t>
            </a:r>
            <a:r>
              <a:rPr lang="zh-CN" altLang="en-US" sz="2200" u="sng"/>
              <a:t>城市</a:t>
            </a:r>
            <a:r>
              <a:rPr lang="en-US" altLang="zh-CN" sz="2200" u="sng"/>
              <a:t>”</a:t>
            </a:r>
            <a:r>
              <a:rPr lang="zh-CN" altLang="en-US" sz="2200" u="sng"/>
              <a:t>的良性循环</a:t>
            </a:r>
            <a:r>
              <a:rPr lang="zh-CN" altLang="en-US" sz="2200"/>
              <a:t>。</a:t>
            </a:r>
            <a:endParaRPr lang="zh-CN" altLang="en-US" sz="2200"/>
          </a:p>
        </p:txBody>
      </p:sp>
      <p:sp>
        <p:nvSpPr>
          <p:cNvPr id="10" name="文本框 9"/>
          <p:cNvSpPr txBox="1"/>
          <p:nvPr/>
        </p:nvSpPr>
        <p:spPr>
          <a:xfrm>
            <a:off x="6096000" y="2029460"/>
            <a:ext cx="406400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sym typeface="+mn-ea"/>
              </a:rPr>
              <a:t>2. </a:t>
            </a:r>
            <a:r>
              <a:rPr lang="zh-CN" altLang="en-US" sz="2200">
                <a:sym typeface="+mn-ea"/>
              </a:rPr>
              <a:t>优化</a:t>
            </a:r>
            <a:r>
              <a:rPr lang="zh-CN" altLang="en-US" sz="2200" u="sng">
                <a:highlight>
                  <a:srgbClr val="FFFF00"/>
                </a:highlight>
                <a:sym typeface="+mn-ea"/>
              </a:rPr>
              <a:t>人才生态</a:t>
            </a:r>
            <a:endParaRPr lang="zh-CN" altLang="en-US" sz="2200" u="sng">
              <a:highlight>
                <a:srgbClr val="FFFF00"/>
              </a:highlight>
              <a:sym typeface="+mn-ea"/>
            </a:endParaRPr>
          </a:p>
          <a:p>
            <a:endParaRPr lang="zh-CN" altLang="en-US" sz="2200"/>
          </a:p>
          <a:p>
            <a:r>
              <a:rPr lang="zh-CN" altLang="en-US" sz="2200">
                <a:sym typeface="+mn-ea"/>
              </a:rPr>
              <a:t>教育优待政策</a:t>
            </a:r>
            <a:r>
              <a:rPr lang="zh-CN" altLang="en-US" sz="2200" u="sng">
                <a:effectLst/>
                <a:highlight>
                  <a:srgbClr val="FFFF00"/>
                </a:highlight>
                <a:sym typeface="+mn-ea"/>
              </a:rPr>
              <a:t>为人才提供了</a:t>
            </a:r>
            <a:r>
              <a:rPr lang="en-US" altLang="zh-CN" sz="2200" u="sng">
                <a:effectLst/>
                <a:highlight>
                  <a:srgbClr val="FFFF00"/>
                </a:highlight>
                <a:sym typeface="+mn-ea"/>
              </a:rPr>
              <a:t>“</a:t>
            </a:r>
            <a:r>
              <a:rPr lang="zh-CN" altLang="en-US" sz="2200" u="sng">
                <a:effectLst/>
                <a:highlight>
                  <a:srgbClr val="FFFF00"/>
                </a:highlight>
                <a:sym typeface="+mn-ea"/>
              </a:rPr>
              <a:t>安居乐业</a:t>
            </a:r>
            <a:r>
              <a:rPr lang="en-US" altLang="zh-CN" sz="2200" u="sng">
                <a:effectLst/>
                <a:highlight>
                  <a:srgbClr val="FFFF00"/>
                </a:highlight>
                <a:sym typeface="+mn-ea"/>
              </a:rPr>
              <a:t>”</a:t>
            </a:r>
            <a:r>
              <a:rPr lang="zh-CN" altLang="en-US" sz="2200" u="sng">
                <a:effectLst/>
                <a:highlight>
                  <a:srgbClr val="FFFF00"/>
                </a:highlight>
                <a:sym typeface="+mn-ea"/>
              </a:rPr>
              <a:t>的保障</a:t>
            </a:r>
            <a:r>
              <a:rPr lang="zh-CN" altLang="en-US" sz="2200">
                <a:sym typeface="+mn-ea"/>
              </a:rPr>
              <a:t>。高层次人才在选择定居城市时，子女教育是重要考量因素。通过解决其后顾之忧，长沙</a:t>
            </a:r>
            <a:r>
              <a:rPr lang="zh-CN" altLang="en-US" sz="2200" u="sng">
                <a:sym typeface="+mn-ea"/>
              </a:rPr>
              <a:t>能更有效地留住人才，形成长期稳定的智力资源池，为城市创新和经济增长注入动力</a:t>
            </a:r>
            <a:r>
              <a:rPr lang="zh-CN" altLang="en-US" sz="2200">
                <a:sym typeface="+mn-ea"/>
              </a:rPr>
              <a:t>。</a:t>
            </a:r>
            <a:endParaRPr lang="zh-CN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chemeClr val="tx1"/>
            </a:gs>
            <a:gs pos="0">
              <a:schemeClr val="tx1">
                <a:lumMod val="25000"/>
                <a:lumOff val="75000"/>
              </a:schemeClr>
            </a:gs>
            <a:gs pos="100000">
              <a:schemeClr val="tx1">
                <a:lumMod val="85000"/>
              </a:schemeClr>
            </a:gs>
          </a:gsLst>
          <a:lin ang="1254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1620520" y="2847975"/>
            <a:ext cx="9144000" cy="1282700"/>
          </a:xfrm>
          <a:noFill/>
        </p:spPr>
        <p:txBody>
          <a:bodyPr/>
          <a:p>
            <a:r>
              <a:rPr lang="zh-CN" altLang="en-US" sz="720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那么，代价是什么？</a:t>
            </a:r>
            <a:endParaRPr lang="zh-CN" altLang="en-US" sz="720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" name="矩形 3"/>
          <p:cNvSpPr/>
          <p:nvPr/>
        </p:nvSpPr>
        <p:spPr>
          <a:xfrm rot="2100000">
            <a:off x="14207490" y="-1088390"/>
            <a:ext cx="3738245" cy="378777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25000"/>
                <a:lumOff val="75000"/>
              </a:schemeClr>
            </a:gs>
            <a:gs pos="31000">
              <a:schemeClr val="tx1">
                <a:lumMod val="75000"/>
                <a:lumOff val="2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254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06730" y="920750"/>
            <a:ext cx="2265680" cy="970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5200">
                <a:solidFill>
                  <a:schemeClr val="bg1"/>
                </a:solidFill>
              </a:rPr>
              <a:t>问题</a:t>
            </a:r>
            <a:endParaRPr lang="zh-CN" altLang="en-US" sz="52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22955" y="731520"/>
            <a:ext cx="8133715" cy="1308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1. </a:t>
            </a:r>
            <a:r>
              <a:rPr lang="zh-CN" altLang="en-US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长沙教育局未明确单列名额</a:t>
            </a:r>
            <a:r>
              <a:rPr lang="zh-CN" altLang="en-US" sz="2200" u="sng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+mn-ea"/>
              </a:rPr>
              <a:t>比例</a:t>
            </a:r>
            <a:r>
              <a:rPr lang="zh-CN" altLang="en-US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、</a:t>
            </a:r>
            <a:r>
              <a:rPr lang="zh-CN" altLang="en-US" sz="2200" u="sng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+mn-ea"/>
              </a:rPr>
              <a:t>录取标准</a:t>
            </a:r>
            <a:r>
              <a:rPr lang="zh-CN" altLang="en-US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（如是否需达到最低分数线）及</a:t>
            </a:r>
            <a:r>
              <a:rPr lang="zh-CN" altLang="en-US" sz="2200" u="sng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+mn-ea"/>
              </a:rPr>
              <a:t>监督机制</a:t>
            </a:r>
            <a:r>
              <a:rPr lang="zh-CN" altLang="en-US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。官方回应称具体方案由人才办制定，但未能提供详细说明。</a:t>
            </a:r>
            <a:endParaRPr lang="zh-CN" altLang="en-US" sz="220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322955" y="2499360"/>
            <a:ext cx="8133715" cy="1765300"/>
            <a:chOff x="5233" y="4234"/>
            <a:chExt cx="12809" cy="2780"/>
          </a:xfrm>
        </p:grpSpPr>
        <p:sp>
          <p:nvSpPr>
            <p:cNvPr id="2" name="文本框 1"/>
            <p:cNvSpPr txBox="1"/>
            <p:nvPr/>
          </p:nvSpPr>
          <p:spPr>
            <a:xfrm>
              <a:off x="5233" y="4234"/>
              <a:ext cx="12809" cy="2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200">
                  <a:solidFill>
                    <a:schemeClr val="bg1"/>
                  </a:solidFill>
                  <a:latin typeface="+mn-ea"/>
                </a:rPr>
                <a:t>2. </a:t>
              </a:r>
              <a:r>
                <a:rPr lang="zh-CN" altLang="en-US" sz="2200">
                  <a:solidFill>
                    <a:schemeClr val="bg1"/>
                  </a:solidFill>
                  <a:latin typeface="+mn-ea"/>
                </a:rPr>
                <a:t>中考作为</a:t>
              </a:r>
              <a:r>
                <a:rPr lang="en-US" altLang="zh-CN" sz="220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zh-CN" altLang="zh-CN" sz="2200" u="sng">
                  <a:solidFill>
                    <a:schemeClr val="bg1"/>
                  </a:solidFill>
                  <a:latin typeface="+mn-ea"/>
                </a:rPr>
                <a:t>社会</a:t>
              </a:r>
              <a:r>
                <a:rPr lang="zh-CN" altLang="en-US" sz="2200" u="sng">
                  <a:solidFill>
                    <a:schemeClr val="bg1"/>
                  </a:solidFill>
                  <a:latin typeface="+mn-ea"/>
                </a:rPr>
                <a:t>分流</a:t>
              </a:r>
              <a:r>
                <a:rPr lang="en-US" altLang="zh-CN" sz="220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zh-CN" altLang="en-US" sz="2200">
                  <a:solidFill>
                    <a:schemeClr val="bg1"/>
                  </a:solidFill>
                  <a:latin typeface="+mn-ea"/>
                </a:rPr>
                <a:t>的关键节点，被视为社会阶层流动的重要通道。将优待延伸至高中教育，实则利用父辈成就使自身摆脱</a:t>
              </a:r>
              <a:r>
                <a:rPr lang="zh-CN" altLang="en-US" sz="2200" u="sng">
                  <a:solidFill>
                    <a:schemeClr val="tx1">
                      <a:lumMod val="85000"/>
                      <a:lumOff val="15000"/>
                    </a:schemeClr>
                  </a:solidFill>
                  <a:highlight>
                    <a:srgbClr val="FFFF00"/>
                  </a:highlight>
                  <a:latin typeface="+mn-ea"/>
                </a:rPr>
                <a:t>竞争</a:t>
              </a:r>
              <a:r>
                <a:rPr lang="zh-CN" altLang="en-US" sz="220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。</a:t>
              </a:r>
              <a:endParaRPr lang="zh-CN" altLang="en-US" sz="220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263" y="6362"/>
              <a:ext cx="8107" cy="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100">
                  <a:solidFill>
                    <a:schemeClr val="bg2"/>
                  </a:solidFill>
                </a:rPr>
                <a:t>   </a:t>
              </a:r>
              <a:r>
                <a:rPr lang="zh-CN" altLang="en-US" sz="2100">
                  <a:solidFill>
                    <a:schemeClr val="bg2"/>
                  </a:solidFill>
                </a:rPr>
                <a:t>最好的例子：</a:t>
              </a:r>
              <a:r>
                <a:rPr lang="en-US" altLang="zh-CN" sz="2100">
                  <a:solidFill>
                    <a:schemeClr val="bg2"/>
                  </a:solidFill>
                </a:rPr>
                <a:t>          </a:t>
              </a:r>
              <a:r>
                <a:rPr lang="zh-CN" altLang="en-US" sz="2100">
                  <a:solidFill>
                    <a:schemeClr val="bg2"/>
                  </a:solidFill>
                </a:rPr>
                <a:t>知识学爆。</a:t>
              </a:r>
              <a:r>
                <a:rPr lang="en-US" altLang="zh-CN" sz="2100">
                  <a:solidFill>
                    <a:schemeClr val="bg2"/>
                  </a:solidFill>
                </a:rPr>
                <a:t>——</a:t>
              </a:r>
              <a:r>
                <a:rPr lang="zh-CN" altLang="en-US" sz="2100">
                  <a:solidFill>
                    <a:schemeClr val="bg2"/>
                  </a:solidFill>
                </a:rPr>
                <a:t>丁真</a:t>
              </a:r>
              <a:r>
                <a:rPr lang="en-US" altLang="zh-CN" sz="2100">
                  <a:solidFill>
                    <a:schemeClr val="bg2"/>
                  </a:solidFill>
                </a:rPr>
                <a:t> </a:t>
              </a:r>
              <a:endParaRPr lang="zh-CN" altLang="en-US" sz="2100">
                <a:solidFill>
                  <a:schemeClr val="bg2"/>
                </a:solidFill>
              </a:endParaRPr>
            </a:p>
          </p:txBody>
        </p:sp>
      </p:grp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-3275330" y="2526665"/>
            <a:ext cx="2673350" cy="21189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22955" y="4456430"/>
            <a:ext cx="8133715" cy="19850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3. </a:t>
            </a:r>
            <a:r>
              <a:rPr lang="zh-CN" altLang="en-US" sz="2200" u="sng">
                <a:solidFill>
                  <a:schemeClr val="bg1">
                    <a:lumMod val="95000"/>
                  </a:schemeClr>
                </a:solidFill>
                <a:latin typeface="+mn-ea"/>
              </a:rPr>
              <a:t>中国教育科学研究院研究员</a:t>
            </a:r>
            <a:r>
              <a:rPr lang="zh-CN" altLang="en-US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储朝晖指出：</a:t>
            </a:r>
            <a:r>
              <a:rPr lang="en-US" altLang="zh-CN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“</a:t>
            </a:r>
            <a:r>
              <a:rPr lang="zh-CN" altLang="en-US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公共教育资源具有</a:t>
            </a:r>
            <a:r>
              <a:rPr lang="zh-CN" altLang="en-US" sz="2200" u="sng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+mn-ea"/>
              </a:rPr>
              <a:t>排他性</a:t>
            </a:r>
            <a:r>
              <a:rPr lang="zh-CN" altLang="en-US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，对</a:t>
            </a:r>
            <a:r>
              <a:rPr lang="zh-CN" altLang="en-US" sz="2200">
                <a:solidFill>
                  <a:schemeClr val="tx1"/>
                </a:solidFill>
                <a:highlight>
                  <a:srgbClr val="FF0000"/>
                </a:highlight>
                <a:latin typeface="+mn-ea"/>
              </a:rPr>
              <a:t>部分</a:t>
            </a:r>
            <a:r>
              <a:rPr lang="zh-CN" altLang="en-US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群体的倾斜可能直接削弱其</a:t>
            </a:r>
            <a:r>
              <a:rPr lang="zh-CN" altLang="en-US" sz="2200" u="sng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+mn-ea"/>
              </a:rPr>
              <a:t>他人的公平机会</a:t>
            </a:r>
            <a:endParaRPr lang="zh-CN" altLang="en-US" sz="2200" u="sng">
              <a:solidFill>
                <a:schemeClr val="bg1">
                  <a:lumMod val="95000"/>
                </a:schemeClr>
              </a:solidFill>
              <a:highlight>
                <a:srgbClr val="FFFF00"/>
              </a:highlight>
              <a:latin typeface="+mn-ea"/>
            </a:endParaRPr>
          </a:p>
          <a:p>
            <a:pPr>
              <a:lnSpc>
                <a:spcPct val="80000"/>
              </a:lnSpc>
            </a:pPr>
            <a:endParaRPr lang="zh-CN" altLang="en-US" sz="220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4. </a:t>
            </a:r>
            <a:r>
              <a:rPr lang="zh-CN" altLang="en-US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若教育资源均衡，则无需特殊政策；</a:t>
            </a:r>
            <a:r>
              <a:rPr lang="zh-CN" altLang="en-US" sz="2200" u="sng">
                <a:solidFill>
                  <a:schemeClr val="bg1">
                    <a:lumMod val="95000"/>
                  </a:schemeClr>
                </a:solidFill>
                <a:latin typeface="+mn-ea"/>
              </a:rPr>
              <a:t>单列计划本质上承认了资源分配的不平等。</a:t>
            </a:r>
            <a:endParaRPr lang="zh-CN" altLang="en-US" sz="2200" u="sng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1875 -0.0126852 " pathEditMode="relative" ptsTypes="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25000"/>
                <a:lumOff val="75000"/>
              </a:schemeClr>
            </a:gs>
            <a:gs pos="31000">
              <a:schemeClr val="tx1">
                <a:lumMod val="75000"/>
                <a:lumOff val="2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1254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06730" y="920750"/>
            <a:ext cx="2265680" cy="970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5200">
                <a:solidFill>
                  <a:schemeClr val="bg1"/>
                </a:solidFill>
              </a:rPr>
              <a:t>问题</a:t>
            </a:r>
            <a:endParaRPr lang="zh-CN" altLang="en-US" sz="52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22955" y="1061720"/>
            <a:ext cx="8133715" cy="5067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根据《教育法》第一条：为了发展教育事业，提高全民族的素质，促进社会主义物质文明和精神文明建设，</a:t>
            </a:r>
            <a:r>
              <a:rPr lang="zh-CN" altLang="en-US" sz="220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+mn-ea"/>
              </a:rPr>
              <a:t>根据宪法，制定本法</a:t>
            </a:r>
            <a:r>
              <a:rPr lang="zh-CN" altLang="en-US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。</a:t>
            </a:r>
            <a:r>
              <a:rPr lang="en-US" altLang="zh-CN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“</a:t>
            </a:r>
            <a:r>
              <a:rPr lang="zh-CN" altLang="en-US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根据宪法，制定本法</a:t>
            </a:r>
            <a:r>
              <a:rPr lang="en-US" altLang="zh-CN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”</a:t>
            </a:r>
            <a:r>
              <a:rPr lang="zh-CN" altLang="en-US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就是说《</a:t>
            </a:r>
            <a:r>
              <a:rPr lang="zh-CN" altLang="en-US" sz="2200" u="sng">
                <a:solidFill>
                  <a:schemeClr val="bg1">
                    <a:lumMod val="95000"/>
                  </a:schemeClr>
                </a:solidFill>
                <a:latin typeface="+mn-ea"/>
              </a:rPr>
              <a:t>教育法</a:t>
            </a:r>
            <a:r>
              <a:rPr lang="zh-CN" altLang="en-US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》的相关规定是严格遵守</a:t>
            </a:r>
            <a:r>
              <a:rPr lang="zh-CN" altLang="en-US" sz="220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+mn-ea"/>
              </a:rPr>
              <a:t>符合宪法精神</a:t>
            </a:r>
            <a:r>
              <a:rPr lang="zh-CN" altLang="en-US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的，当然</a:t>
            </a:r>
            <a:r>
              <a:rPr lang="en-US" altLang="zh-CN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“</a:t>
            </a:r>
            <a:r>
              <a:rPr lang="zh-CN" altLang="en-US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平等</a:t>
            </a:r>
            <a:r>
              <a:rPr lang="en-US" altLang="zh-CN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”</a:t>
            </a:r>
            <a:r>
              <a:rPr lang="zh-CN" altLang="en-US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是严格遵守了宪法精神。</a:t>
            </a:r>
            <a:endParaRPr lang="zh-CN" altLang="en-US" sz="220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220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其次要明确指出的是，</a:t>
            </a:r>
            <a:r>
              <a:rPr lang="zh-CN" altLang="en-US" sz="2200" u="sng">
                <a:solidFill>
                  <a:schemeClr val="bg1">
                    <a:lumMod val="95000"/>
                  </a:schemeClr>
                </a:solidFill>
                <a:latin typeface="+mn-ea"/>
              </a:rPr>
              <a:t>无论享有</a:t>
            </a:r>
            <a:r>
              <a:rPr lang="en-US" altLang="zh-CN" sz="2200" u="sng">
                <a:solidFill>
                  <a:schemeClr val="bg1">
                    <a:lumMod val="95000"/>
                  </a:schemeClr>
                </a:solidFill>
                <a:latin typeface="+mn-ea"/>
              </a:rPr>
              <a:t>“</a:t>
            </a:r>
            <a:r>
              <a:rPr lang="zh-CN" altLang="en-US" sz="2200" u="sng">
                <a:solidFill>
                  <a:schemeClr val="bg1">
                    <a:lumMod val="95000"/>
                  </a:schemeClr>
                </a:solidFill>
                <a:latin typeface="+mn-ea"/>
              </a:rPr>
              <a:t>教育特权</a:t>
            </a:r>
            <a:r>
              <a:rPr lang="en-US" altLang="zh-CN" sz="2200" u="sng">
                <a:solidFill>
                  <a:schemeClr val="bg1">
                    <a:lumMod val="95000"/>
                  </a:schemeClr>
                </a:solidFill>
                <a:latin typeface="+mn-ea"/>
              </a:rPr>
              <a:t>”</a:t>
            </a:r>
            <a:r>
              <a:rPr lang="zh-CN" altLang="en-US" sz="2200" u="sng">
                <a:solidFill>
                  <a:schemeClr val="bg1">
                    <a:lumMod val="95000"/>
                  </a:schemeClr>
                </a:solidFill>
                <a:latin typeface="+mn-ea"/>
              </a:rPr>
              <a:t>的人数多寡，都违背了受教育平等原则，也侵害了其他公民子女平等受教育的权利。</a:t>
            </a:r>
            <a:endParaRPr lang="zh-CN" altLang="en-US" sz="220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《教育法》第九条明确规定：中华人民共和国公民有受教育的权利和义务。公民</a:t>
            </a:r>
            <a:r>
              <a:rPr lang="zh-CN" altLang="en-US" sz="2200" u="sng">
                <a:solidFill>
                  <a:schemeClr val="bg1">
                    <a:lumMod val="95000"/>
                  </a:schemeClr>
                </a:solidFill>
                <a:latin typeface="+mn-ea"/>
              </a:rPr>
              <a:t>不分民族、种族、性别、职业、财产状况、宗教信仰等</a:t>
            </a:r>
            <a:r>
              <a:rPr lang="zh-CN" altLang="en-US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，</a:t>
            </a:r>
            <a:r>
              <a:rPr lang="zh-CN" altLang="en-US" sz="220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+mn-ea"/>
              </a:rPr>
              <a:t>依法享有平等的受教育机会</a:t>
            </a:r>
            <a:r>
              <a:rPr lang="zh-CN" altLang="en-US" sz="2200">
                <a:solidFill>
                  <a:schemeClr val="bg1">
                    <a:lumMod val="95000"/>
                  </a:schemeClr>
                </a:solidFill>
                <a:latin typeface="+mn-ea"/>
              </a:rPr>
              <a:t>。</a:t>
            </a:r>
            <a:endParaRPr lang="zh-CN" altLang="en-US" sz="220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1711</Words>
  <Application>WPS 演示</Application>
  <PresentationFormat>宽屏</PresentationFormat>
  <Paragraphs>91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长沙中考改革：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那么，代价是什么？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路该通向何方？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WPS_1689421253</cp:lastModifiedBy>
  <cp:revision>6</cp:revision>
  <dcterms:created xsi:type="dcterms:W3CDTF">2023-08-09T12:44:00Z</dcterms:created>
  <dcterms:modified xsi:type="dcterms:W3CDTF">2025-04-20T06:57:14Z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