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67" r:id="rId11"/>
    <p:sldId id="2146847062" r:id="rId12"/>
    <p:sldId id="2146847065" r:id="rId13"/>
    <p:sldId id="2146847063" r:id="rId14"/>
    <p:sldId id="2146847064" r:id="rId15"/>
    <p:sldId id="2146847066" r:id="rId16"/>
    <p:sldId id="2146847067"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5" d="100"/>
          <a:sy n="115" d="100"/>
        </p:scale>
        <p:origin x="-396" y="-108"/>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76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8/2/2025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8/2/2025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8/2/2025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8/2/2025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geeksforgeeks.org/machine-learning/python-for-machine-learning/" TargetMode="External"/><Relationship Id="rId3" Type="http://schemas.openxmlformats.org/officeDocument/2006/relationships/hyperlink" Target="https://etasr.com/index.php/ETASR/article/view/5995" TargetMode="External"/><Relationship Id="rId7" Type="http://schemas.openxmlformats.org/officeDocument/2006/relationships/hyperlink" Target="https://scikit-learn.org/" TargetMode="External"/><Relationship Id="rId2" Type="http://schemas.openxmlformats.org/officeDocument/2006/relationships/hyperlink" Target="https://www.mdpi.com/2673-4591/59/1/71" TargetMode="External"/><Relationship Id="rId1" Type="http://schemas.openxmlformats.org/officeDocument/2006/relationships/slideLayout" Target="../slideLayouts/slideLayout2.xml"/><Relationship Id="rId6" Type="http://schemas.openxmlformats.org/officeDocument/2006/relationships/hyperlink" Target="https://www.ibm.com/docs/en/software-hub/5.1.x?topic=services-watsonxai" TargetMode="External"/><Relationship Id="rId5" Type="http://schemas.openxmlformats.org/officeDocument/2006/relationships/hyperlink" Target="https://cloud.ibm.com/docs" TargetMode="External"/><Relationship Id="rId4" Type="http://schemas.openxmlformats.org/officeDocument/2006/relationships/hyperlink" Target="https://www.kaggle.com/datasets/ziya07/power-system-faults-datase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19258" y="4602990"/>
            <a:ext cx="9074471"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a:solidFill>
                  <a:schemeClr val="accent1">
                    <a:lumMod val="75000"/>
                  </a:schemeClr>
                </a:solidFill>
                <a:latin typeface="Arial" pitchFamily="34" charset="0"/>
                <a:cs typeface="Arial" pitchFamily="34" charset="0"/>
              </a:rPr>
              <a:t>By</a:t>
            </a:r>
            <a:r>
              <a:rPr lang="en-US" sz="2000" b="1" smtClean="0">
                <a:solidFill>
                  <a:schemeClr val="accent1">
                    <a:lumMod val="75000"/>
                  </a:schemeClr>
                </a:solidFill>
                <a:latin typeface="Arial" pitchFamily="34" charset="0"/>
                <a:cs typeface="Arial" pitchFamily="34" charset="0"/>
              </a:rPr>
              <a:t>:</a:t>
            </a:r>
            <a:endParaRPr lang="en-US" sz="2000" b="1" dirty="0">
              <a:solidFill>
                <a:schemeClr val="accent1">
                  <a:lumMod val="75000"/>
                </a:schemeClr>
              </a:solidFill>
              <a:latin typeface="Arial" pitchFamily="34" charset="0"/>
              <a:cs typeface="Arial" pitchFamily="34" charset="0"/>
            </a:endParaRPr>
          </a:p>
          <a:p>
            <a:r>
              <a:rPr lang="en-US" sz="2000" b="1" smtClean="0">
                <a:solidFill>
                  <a:schemeClr val="accent1">
                    <a:lumMod val="75000"/>
                  </a:schemeClr>
                </a:solidFill>
                <a:latin typeface="Arial"/>
                <a:cs typeface="Arial"/>
              </a:rPr>
              <a:t>1. Nihal S   SRM Institute of Science and Technology   Btech CSE AIML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smtClean="0">
                <a:solidFill>
                  <a:schemeClr val="accent1"/>
                </a:solidFill>
                <a:latin typeface="Arial"/>
                <a:ea typeface="+mj-lt"/>
                <a:cs typeface="Arial"/>
              </a:rPr>
              <a:t>Result</a:t>
            </a:r>
            <a:endParaRPr lang="en-US" sz="4000"/>
          </a:p>
        </p:txBody>
      </p:sp>
      <p:pic>
        <p:nvPicPr>
          <p:cNvPr id="7" name="Picture 6" descr="8.png"/>
          <p:cNvPicPr>
            <a:picLocks noChangeAspect="1"/>
          </p:cNvPicPr>
          <p:nvPr/>
        </p:nvPicPr>
        <p:blipFill>
          <a:blip r:embed="rId2"/>
          <a:stretch>
            <a:fillRect/>
          </a:stretch>
        </p:blipFill>
        <p:spPr>
          <a:xfrm>
            <a:off x="1101607" y="1434023"/>
            <a:ext cx="10020822" cy="49331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079" y="729658"/>
            <a:ext cx="11257472" cy="592246"/>
          </a:xfrm>
        </p:spPr>
        <p:txBody>
          <a:bodyPr>
            <a:noAutofit/>
          </a:bodyPr>
          <a:lstStyle/>
          <a:p>
            <a:r>
              <a:rPr lang="en-US" sz="4000" b="1" smtClean="0">
                <a:solidFill>
                  <a:schemeClr val="accent1"/>
                </a:solidFill>
                <a:latin typeface="Arial"/>
                <a:ea typeface="+mj-lt"/>
                <a:cs typeface="Arial"/>
              </a:rPr>
              <a:t>Result</a:t>
            </a:r>
            <a:endParaRPr lang="en-US" sz="4000"/>
          </a:p>
        </p:txBody>
      </p:sp>
      <p:pic>
        <p:nvPicPr>
          <p:cNvPr id="3" name="Picture 2" descr="9.jpg"/>
          <p:cNvPicPr>
            <a:picLocks noChangeAspect="1"/>
          </p:cNvPicPr>
          <p:nvPr/>
        </p:nvPicPr>
        <p:blipFill>
          <a:blip r:embed="rId3"/>
          <a:stretch>
            <a:fillRect/>
          </a:stretch>
        </p:blipFill>
        <p:spPr>
          <a:xfrm>
            <a:off x="2859397" y="630826"/>
            <a:ext cx="7733841" cy="2701107"/>
          </a:xfrm>
          <a:prstGeom prst="rect">
            <a:avLst/>
          </a:prstGeom>
        </p:spPr>
      </p:pic>
      <p:pic>
        <p:nvPicPr>
          <p:cNvPr id="4" name="Picture 3" descr="10.jpg"/>
          <p:cNvPicPr>
            <a:picLocks noChangeAspect="1"/>
          </p:cNvPicPr>
          <p:nvPr/>
        </p:nvPicPr>
        <p:blipFill>
          <a:blip r:embed="rId4"/>
          <a:stretch>
            <a:fillRect/>
          </a:stretch>
        </p:blipFill>
        <p:spPr>
          <a:xfrm>
            <a:off x="2814564" y="3531967"/>
            <a:ext cx="7714211" cy="30150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smtClean="0">
                <a:solidFill>
                  <a:schemeClr val="accent1"/>
                </a:solidFill>
                <a:latin typeface="Arial"/>
                <a:ea typeface="+mj-lt"/>
                <a:cs typeface="Arial"/>
              </a:rPr>
              <a:t>Result</a:t>
            </a:r>
            <a:endParaRPr lang="en-US" sz="4000"/>
          </a:p>
        </p:txBody>
      </p:sp>
      <p:pic>
        <p:nvPicPr>
          <p:cNvPr id="3" name="Picture 2" descr="11.jpg"/>
          <p:cNvPicPr>
            <a:picLocks noChangeAspect="1"/>
          </p:cNvPicPr>
          <p:nvPr/>
        </p:nvPicPr>
        <p:blipFill>
          <a:blip r:embed="rId2"/>
          <a:stretch>
            <a:fillRect/>
          </a:stretch>
        </p:blipFill>
        <p:spPr>
          <a:xfrm>
            <a:off x="1280162" y="1533735"/>
            <a:ext cx="9559636" cy="46798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smtClean="0">
                <a:solidFill>
                  <a:schemeClr val="accent1"/>
                </a:solidFill>
                <a:latin typeface="Arial"/>
                <a:ea typeface="+mj-lt"/>
                <a:cs typeface="Arial"/>
              </a:rPr>
              <a:t>Result</a:t>
            </a:r>
            <a:endParaRPr lang="en-US" sz="4000"/>
          </a:p>
        </p:txBody>
      </p:sp>
      <p:pic>
        <p:nvPicPr>
          <p:cNvPr id="3" name="Picture 2" descr="12.jpg"/>
          <p:cNvPicPr>
            <a:picLocks noChangeAspect="1"/>
          </p:cNvPicPr>
          <p:nvPr/>
        </p:nvPicPr>
        <p:blipFill>
          <a:blip r:embed="rId2"/>
          <a:stretch>
            <a:fillRect/>
          </a:stretch>
        </p:blipFill>
        <p:spPr>
          <a:xfrm>
            <a:off x="1097279" y="1420440"/>
            <a:ext cx="9867207" cy="48792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r>
              <a:rPr lang="en-US" sz="2000" b="1" smtClean="0"/>
              <a:t>The proposed AI-based solution delivers rapid, accurate identification of various faults using real-world electrical data.</a:t>
            </a:r>
          </a:p>
          <a:p>
            <a:r>
              <a:rPr lang="en-US" sz="2000" b="1" smtClean="0"/>
              <a:t>Model deployment on IBM Cloud via Watsonx.ai Studio ensures scalability and accessibility.</a:t>
            </a:r>
          </a:p>
          <a:p>
            <a:r>
              <a:rPr lang="en-US" sz="2000" b="1" smtClean="0"/>
              <a:t>Accurate fault classification can significantly improve grid reliability and response times.</a:t>
            </a:r>
          </a:p>
          <a:p>
            <a:r>
              <a:rPr lang="en-US" sz="2000" b="1" smtClean="0"/>
              <a:t>Challenges included data quality, real-time integration, and model generalization.</a:t>
            </a:r>
            <a:endParaRPr lang="en-US" sz="2000" b="1"/>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r>
              <a:rPr lang="en-US" sz="2000" b="1" smtClean="0"/>
              <a:t>Incorporate additional electrical parameters (frequency, harmonics) to further refine fault classification.</a:t>
            </a:r>
          </a:p>
          <a:p>
            <a:r>
              <a:rPr lang="en-US" sz="2000" b="1" smtClean="0"/>
              <a:t>Integrate real-time streaming analytics for live monitoring.</a:t>
            </a:r>
          </a:p>
          <a:p>
            <a:r>
              <a:rPr lang="en-US" sz="2000" b="1" smtClean="0"/>
              <a:t>Expand to cover larger grid networks and new fault types.</a:t>
            </a:r>
          </a:p>
          <a:p>
            <a:r>
              <a:rPr lang="en-US" sz="2000" b="1" smtClean="0"/>
              <a:t>Investigate alternative algorithms (Deep Learning, Ensemble techniques) for performance gains.</a:t>
            </a:r>
          </a:p>
          <a:p>
            <a:r>
              <a:rPr lang="en-US" sz="2000" b="1" smtClean="0"/>
              <a:t>Explore edge computing for on-site, real-time fault detection.</a:t>
            </a:r>
            <a:endParaRPr lang="en-US" sz="2000" b="1"/>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97817" y="1484906"/>
            <a:ext cx="11029615" cy="4673324"/>
          </a:xfrm>
        </p:spPr>
        <p:txBody>
          <a:bodyPr>
            <a:normAutofit fontScale="92500" lnSpcReduction="20000"/>
          </a:bodyPr>
          <a:lstStyle/>
          <a:p>
            <a:r>
              <a:rPr lang="en-US" sz="2000" b="1" smtClean="0"/>
              <a:t>Academic Papers on Fault Detection in Power Systems</a:t>
            </a:r>
          </a:p>
          <a:p>
            <a:pPr lvl="1"/>
            <a:r>
              <a:rPr lang="en-US" sz="1600" smtClean="0">
                <a:hlinkClick r:id="rId2"/>
              </a:rPr>
              <a:t>Fault Detection and Classification in Electrical Power (MDPI, 2023)</a:t>
            </a:r>
            <a:endParaRPr lang="en-US" sz="1600" smtClean="0"/>
          </a:p>
          <a:p>
            <a:pPr lvl="1"/>
            <a:r>
              <a:rPr lang="en-US" sz="1600" smtClean="0">
                <a:hlinkClick r:id="rId3"/>
              </a:rPr>
              <a:t>A Machine Learning–Based Approach for Fault Detection in Power Systems (ETASR, 2023)</a:t>
            </a:r>
            <a:endParaRPr lang="en-US" sz="1600" smtClean="0"/>
          </a:p>
          <a:p>
            <a:pPr lvl="1"/>
            <a:endParaRPr lang="en-US" sz="1600" smtClean="0"/>
          </a:p>
          <a:p>
            <a:r>
              <a:rPr lang="en-US" sz="2100" b="1" smtClean="0"/>
              <a:t>Kaggle dataset link</a:t>
            </a:r>
          </a:p>
          <a:p>
            <a:pPr lvl="1"/>
            <a:r>
              <a:rPr lang="en-US" sz="1600" u="sng" smtClean="0">
                <a:solidFill>
                  <a:srgbClr val="92D050"/>
                </a:solidFill>
                <a:hlinkClick r:id="rId4"/>
              </a:rPr>
              <a:t>https://www.kaggle.com/datasets/ziya07/power-system-faults-dataset</a:t>
            </a:r>
            <a:endParaRPr lang="en-US" sz="1600" u="sng" smtClean="0">
              <a:solidFill>
                <a:srgbClr val="92D050"/>
              </a:solidFill>
            </a:endParaRPr>
          </a:p>
          <a:p>
            <a:pPr lvl="1"/>
            <a:endParaRPr lang="en-US" sz="1600" u="sng" smtClean="0">
              <a:solidFill>
                <a:srgbClr val="92D050"/>
              </a:solidFill>
            </a:endParaRPr>
          </a:p>
          <a:p>
            <a:r>
              <a:rPr lang="en-US" sz="2000" b="1" smtClean="0"/>
              <a:t>IBM Cloud and Watsonx.ai Studio Documentation</a:t>
            </a:r>
          </a:p>
          <a:p>
            <a:pPr lvl="1"/>
            <a:r>
              <a:rPr lang="en-US" sz="1600" smtClean="0">
                <a:hlinkClick r:id="rId5"/>
              </a:rPr>
              <a:t>IBM Cloud Docs (Official documentation)</a:t>
            </a:r>
            <a:endParaRPr lang="en-US" sz="1600" smtClean="0"/>
          </a:p>
          <a:p>
            <a:pPr lvl="1"/>
            <a:r>
              <a:rPr lang="en-US" sz="1600" smtClean="0">
                <a:hlinkClick r:id="rId6"/>
              </a:rPr>
              <a:t>IBM watsonx.ai documentation (IBM Docs)</a:t>
            </a:r>
            <a:endParaRPr lang="en-US" sz="1600" smtClean="0"/>
          </a:p>
          <a:p>
            <a:pPr lvl="1"/>
            <a:endParaRPr lang="en-US" sz="1600" smtClean="0"/>
          </a:p>
          <a:p>
            <a:r>
              <a:rPr lang="en-US" sz="2000" b="1" smtClean="0"/>
              <a:t>scikit-learn and Python Machine Learning Resources</a:t>
            </a:r>
          </a:p>
          <a:p>
            <a:pPr lvl="1"/>
            <a:r>
              <a:rPr lang="en-US" sz="1600" smtClean="0">
                <a:hlinkClick r:id="rId7"/>
              </a:rPr>
              <a:t>scikit-learn official documentation</a:t>
            </a:r>
            <a:endParaRPr lang="en-US" sz="1600" smtClean="0"/>
          </a:p>
          <a:p>
            <a:pPr lvl="1"/>
            <a:r>
              <a:rPr lang="en-US" sz="1600" smtClean="0">
                <a:hlinkClick r:id="rId8"/>
              </a:rPr>
              <a:t>Python for Machine Learning (GeeksforGeeks guide)</a:t>
            </a:r>
            <a:endParaRPr lang="en-US" sz="1600"/>
          </a:p>
        </p:txBody>
      </p:sp>
    </p:spTree>
    <p:extLst>
      <p:ext uri="{BB962C8B-B14F-4D97-AF65-F5344CB8AC3E}">
        <p14:creationId xmlns:p14="http://schemas.microsoft.com/office/powerpoint/2010/main" xmlns=""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026" name="Picture 2"/>
          <p:cNvPicPr>
            <a:picLocks noGrp="1" noChangeAspect="1" noChangeArrowheads="1"/>
          </p:cNvPicPr>
          <p:nvPr>
            <p:ph idx="1"/>
          </p:nvPr>
        </p:nvPicPr>
        <p:blipFill>
          <a:blip r:embed="rId2"/>
          <a:srcRect/>
          <a:stretch>
            <a:fillRect/>
          </a:stretch>
        </p:blipFill>
        <p:spPr bwMode="auto">
          <a:xfrm>
            <a:off x="3001750" y="1509569"/>
            <a:ext cx="6254999" cy="4673600"/>
          </a:xfrm>
          <a:prstGeom prst="rect">
            <a:avLst/>
          </a:prstGeom>
          <a:noFill/>
          <a:ln w="9525">
            <a:noFill/>
            <a:miter lim="800000"/>
            <a:headEnd/>
            <a:tailEnd/>
          </a:ln>
          <a:effectLst/>
        </p:spPr>
      </p:pic>
    </p:spTree>
    <p:extLst>
      <p:ext uri="{BB962C8B-B14F-4D97-AF65-F5344CB8AC3E}">
        <p14:creationId xmlns:p14="http://schemas.microsoft.com/office/powerpoint/2010/main" xmlns=""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2050" name="Picture 2"/>
          <p:cNvPicPr>
            <a:picLocks noGrp="1" noChangeAspect="1" noChangeArrowheads="1"/>
          </p:cNvPicPr>
          <p:nvPr>
            <p:ph idx="1"/>
          </p:nvPr>
        </p:nvPicPr>
        <p:blipFill>
          <a:blip r:embed="rId2"/>
          <a:srcRect/>
          <a:stretch>
            <a:fillRect/>
          </a:stretch>
        </p:blipFill>
        <p:spPr bwMode="auto">
          <a:xfrm>
            <a:off x="2961273" y="1418129"/>
            <a:ext cx="6236202" cy="4673600"/>
          </a:xfrm>
          <a:prstGeom prst="rect">
            <a:avLst/>
          </a:prstGeom>
          <a:noFill/>
          <a:ln w="9525">
            <a:noFill/>
            <a:miter lim="800000"/>
            <a:headEnd/>
            <a:tailEnd/>
          </a:ln>
          <a:effectLst/>
        </p:spPr>
      </p:pic>
    </p:spTree>
    <p:extLst>
      <p:ext uri="{BB962C8B-B14F-4D97-AF65-F5344CB8AC3E}">
        <p14:creationId xmlns:p14="http://schemas.microsoft.com/office/powerpoint/2010/main" xmlns=""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IBM RAG.png"/>
          <p:cNvPicPr>
            <a:picLocks noGrp="1" noChangeAspect="1"/>
          </p:cNvPicPr>
          <p:nvPr>
            <p:ph idx="1"/>
          </p:nvPr>
        </p:nvPicPr>
        <p:blipFill>
          <a:blip r:embed="rId2"/>
          <a:stretch>
            <a:fillRect/>
          </a:stretch>
        </p:blipFill>
        <p:spPr>
          <a:xfrm>
            <a:off x="2899313" y="1449880"/>
            <a:ext cx="6465290" cy="4959233"/>
          </a:xfrm>
        </p:spPr>
      </p:pic>
    </p:spTree>
    <p:extLst>
      <p:ext uri="{BB962C8B-B14F-4D97-AF65-F5344CB8AC3E}">
        <p14:creationId xmlns:p14="http://schemas.microsoft.com/office/powerpoint/2010/main" xmlns=""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a:latin typeface="Arial"/>
                <a:ea typeface="+mn-lt"/>
                <a:cs typeface="Arial"/>
              </a:rPr>
              <a:t>Problem </a:t>
            </a:r>
            <a:r>
              <a:rPr lang="en-US" sz="2000" b="1" smtClean="0">
                <a:latin typeface="Arial"/>
                <a:ea typeface="+mn-lt"/>
                <a:cs typeface="Arial"/>
              </a:rPr>
              <a:t>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a:latin typeface="Arial"/>
                <a:ea typeface="+mn-lt"/>
                <a:cs typeface="+mn-lt"/>
              </a:rPr>
              <a:t>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sz="3200" smtClean="0"/>
              <a:t>Power System Fault Detection and Classification </a:t>
            </a:r>
          </a:p>
          <a:p>
            <a:pPr marL="0" indent="0">
              <a:buNone/>
            </a:pPr>
            <a:r>
              <a:rPr lang="en-US" smtClean="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56255" y="619029"/>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08420" y="1128941"/>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smtClean="0">
                <a:latin typeface="Calibri"/>
                <a:ea typeface="+mn-lt"/>
                <a:cs typeface="+mn-lt"/>
              </a:rPr>
              <a:t>The proposed system aims to address the challenge of rapidly detecting and classifying different types of faults in a power distribution system using machine learning techniques. By leveraging electrical measurement data—such as voltage and current phasors—the solution enables timely identification of issues to maintain grid stability and reliability. The solution consists of the following components:</a:t>
            </a:r>
          </a:p>
          <a:p>
            <a:pPr marL="305435" indent="-305435"/>
            <a:r>
              <a:rPr lang="en-IN" sz="1200" b="1" smtClean="0">
                <a:latin typeface="Calibri"/>
                <a:ea typeface="+mn-lt"/>
                <a:cs typeface="+mn-lt"/>
              </a:rPr>
              <a:t>Data Collection:</a:t>
            </a:r>
            <a:endParaRPr lang="en-IN" sz="1200" b="1" smtClean="0">
              <a:latin typeface="Calibri"/>
              <a:cs typeface="Calibri"/>
            </a:endParaRPr>
          </a:p>
          <a:p>
            <a:pPr marL="629920" lvl="1" indent="-305435"/>
            <a:r>
              <a:rPr lang="en-US" sz="1200" b="1" smtClean="0">
                <a:latin typeface="Calibri"/>
                <a:ea typeface="+mn-lt"/>
                <a:cs typeface="+mn-lt"/>
              </a:rPr>
              <a:t>Gather historical and simulated data on electrical parameters such as voltage and current phasors under both normal and various fault conditions.</a:t>
            </a:r>
          </a:p>
          <a:p>
            <a:pPr marL="629920" lvl="1" indent="-305435"/>
            <a:r>
              <a:rPr lang="en-US" sz="1200" b="1" smtClean="0">
                <a:latin typeface="Calibri"/>
                <a:ea typeface="+mn-lt"/>
                <a:cs typeface="+mn-lt"/>
              </a:rPr>
              <a:t>Collect additional contextual information, such as operational status and grid configurations, to enhance classification accuracy.</a:t>
            </a:r>
          </a:p>
          <a:p>
            <a:pPr marL="305435" indent="-305435"/>
            <a:r>
              <a:rPr lang="en-IN" sz="1200" b="1" smtClean="0">
                <a:latin typeface="Calibri"/>
                <a:ea typeface="+mn-lt"/>
                <a:cs typeface="+mn-lt"/>
              </a:rPr>
              <a:t>Data Preprocessing:</a:t>
            </a:r>
            <a:endParaRPr lang="en-IN" sz="1200" b="1" smtClean="0">
              <a:latin typeface="Calibri"/>
              <a:cs typeface="Calibri"/>
            </a:endParaRPr>
          </a:p>
          <a:p>
            <a:pPr marL="629920" lvl="1" indent="-305435"/>
            <a:r>
              <a:rPr lang="en-US" sz="1200" b="1" smtClean="0">
                <a:latin typeface="Calibri"/>
                <a:ea typeface="+mn-lt"/>
                <a:cs typeface="+mn-lt"/>
              </a:rPr>
              <a:t>Clean and preprocess the gathered data to handle missing values, outliers, and inconsistencies.</a:t>
            </a:r>
          </a:p>
          <a:p>
            <a:pPr marL="629920" lvl="1" indent="-305435"/>
            <a:r>
              <a:rPr lang="en-US" sz="1200" b="1" smtClean="0">
                <a:latin typeface="Calibri"/>
                <a:ea typeface="+mn-lt"/>
                <a:cs typeface="+mn-lt"/>
              </a:rPr>
              <a:t>Perform feature engineering to extract relevant characteristics (e.g., phasor magnitudes and angles) that may impact fault detection.</a:t>
            </a:r>
          </a:p>
          <a:p>
            <a:pPr marL="305435" indent="-305435"/>
            <a:r>
              <a:rPr lang="en-IN" sz="1200" b="1" smtClean="0">
                <a:latin typeface="Calibri"/>
                <a:ea typeface="+mn-lt"/>
                <a:cs typeface="+mn-lt"/>
              </a:rPr>
              <a:t>Machine Learning Algorithm:</a:t>
            </a:r>
            <a:endParaRPr lang="en-IN" sz="1200" b="1" smtClean="0">
              <a:latin typeface="Calibri"/>
              <a:cs typeface="Calibri"/>
            </a:endParaRPr>
          </a:p>
          <a:p>
            <a:pPr marL="629920" lvl="1" indent="-305435"/>
            <a:r>
              <a:rPr lang="en-US" sz="1200" b="1" smtClean="0">
                <a:latin typeface="Calibri"/>
                <a:ea typeface="+mn-lt"/>
                <a:cs typeface="+mn-lt"/>
              </a:rPr>
              <a:t>Implement a supervised machine learning algorithm, specifically Random Forest Classification, to detect and classify fault types based on electrical measurement patterns.</a:t>
            </a:r>
          </a:p>
          <a:p>
            <a:pPr marL="629920" lvl="1" indent="-305435"/>
            <a:r>
              <a:rPr lang="en-US" sz="1200" b="1" smtClean="0">
                <a:latin typeface="Calibri"/>
                <a:ea typeface="+mn-lt"/>
                <a:cs typeface="+mn-lt"/>
              </a:rPr>
              <a:t>Consider incorporating operational factors and event logs to further improve classification accuracy.</a:t>
            </a:r>
          </a:p>
          <a:p>
            <a:pPr marL="305435" indent="-305435"/>
            <a:r>
              <a:rPr lang="en-IN" sz="1200" b="1" smtClean="0">
                <a:latin typeface="Calibri"/>
                <a:ea typeface="+mn-lt"/>
                <a:cs typeface="+mn-lt"/>
              </a:rPr>
              <a:t>Deployment:</a:t>
            </a:r>
            <a:endParaRPr lang="en-US" sz="1200" b="1" smtClean="0">
              <a:latin typeface="Calibri"/>
              <a:ea typeface="+mn-lt"/>
              <a:cs typeface="+mn-lt"/>
            </a:endParaRPr>
          </a:p>
          <a:p>
            <a:pPr marL="629920" lvl="1" indent="-305435"/>
            <a:r>
              <a:rPr lang="en-US" sz="1200" b="1" smtClean="0">
                <a:latin typeface="Calibri"/>
                <a:ea typeface="+mn-lt"/>
                <a:cs typeface="+mn-lt"/>
              </a:rPr>
              <a:t>Develop a user-friendly interface or application that allows real-time input of electrical measurement data and provides instant fault detection and classification results.</a:t>
            </a:r>
          </a:p>
          <a:p>
            <a:pPr marL="629920" lvl="1" indent="-305435"/>
            <a:r>
              <a:rPr lang="en-US" sz="1200" b="1" smtClean="0">
                <a:latin typeface="Calibri"/>
                <a:ea typeface="+mn-lt"/>
                <a:cs typeface="+mn-lt"/>
              </a:rPr>
              <a:t>Deploy the solution on IBM Cloud using Watsonx.ai Studio to ensure scalability, reliability, and remote accessibility for grid operators.</a:t>
            </a:r>
          </a:p>
          <a:p>
            <a:pPr marL="305920" indent="-305435"/>
            <a:r>
              <a:rPr lang="en-IN" sz="1200" b="1" smtClean="0">
                <a:latin typeface="Calibri"/>
                <a:ea typeface="+mn-lt"/>
                <a:cs typeface="+mn-lt"/>
              </a:rPr>
              <a:t>Evaluation:</a:t>
            </a:r>
            <a:endParaRPr lang="en-IN" sz="1200" b="1" smtClean="0">
              <a:latin typeface="Calibri"/>
              <a:cs typeface="Calibri"/>
            </a:endParaRPr>
          </a:p>
          <a:p>
            <a:pPr marL="629920" lvl="1" indent="-305435"/>
            <a:r>
              <a:rPr lang="en-US" sz="1200" b="1" smtClean="0">
                <a:latin typeface="Calibri"/>
                <a:ea typeface="+mn-lt"/>
                <a:cs typeface="+mn-lt"/>
              </a:rPr>
              <a:t>Assess the model’s performance using metrics such as Accuracy, Precision, and Recall for each fault class.</a:t>
            </a:r>
          </a:p>
          <a:p>
            <a:pPr marL="629920" lvl="1" indent="-305435"/>
            <a:r>
              <a:rPr lang="en-US" sz="1200" b="1" smtClean="0">
                <a:latin typeface="Calibri"/>
                <a:ea typeface="+mn-lt"/>
                <a:cs typeface="+mn-lt"/>
              </a:rPr>
              <a:t>Continuously monitor and fine-tune the model based on feedback and performance in real operational scenarios.</a:t>
            </a:r>
          </a:p>
          <a:p>
            <a:pPr marL="629920" lvl="1" indent="-305435"/>
            <a:r>
              <a:rPr lang="en-US" sz="1200" b="1" smtClean="0">
                <a:ea typeface="+mn-lt"/>
                <a:cs typeface="+mn-lt"/>
              </a:rPr>
              <a:t>The Random Forest Classification model achieved an accuracy score of 0.904, demonstrating strong performance in detecting and classifying various power system faults.</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b="1" smtClean="0"/>
              <a:t>Platform &amp; Tools:</a:t>
            </a:r>
          </a:p>
          <a:p>
            <a:pPr lvl="1"/>
            <a:r>
              <a:rPr lang="en-US" b="1" smtClean="0"/>
              <a:t>IBM Cloud Lite</a:t>
            </a:r>
          </a:p>
          <a:p>
            <a:pPr lvl="1"/>
            <a:r>
              <a:rPr lang="en-US" b="1" smtClean="0"/>
              <a:t>Watsonx.ai Studio (for model development and deployment)</a:t>
            </a:r>
          </a:p>
          <a:p>
            <a:r>
              <a:rPr lang="en-US" b="1" smtClean="0"/>
              <a:t>Key Libraries:</a:t>
            </a:r>
          </a:p>
          <a:p>
            <a:pPr lvl="1"/>
            <a:r>
              <a:rPr lang="en-US" b="1" smtClean="0"/>
              <a:t>Python, scikit-learn, pandas, numpy, matplotlib</a:t>
            </a:r>
          </a:p>
          <a:p>
            <a:r>
              <a:rPr lang="en-US" b="1" smtClean="0"/>
              <a:t>Hardware/Cloud Setup:</a:t>
            </a:r>
          </a:p>
          <a:p>
            <a:pPr lvl="1"/>
            <a:r>
              <a:rPr lang="en-US" b="1" smtClean="0"/>
              <a:t>Model implemented and trained in IBM Watsonx.ai Studio environment for secure, scalable computation.</a:t>
            </a:r>
          </a:p>
          <a:p>
            <a:r>
              <a:rPr lang="en-US" b="1" smtClean="0"/>
              <a:t>Data Requirements:</a:t>
            </a:r>
          </a:p>
          <a:p>
            <a:pPr lvl="1"/>
            <a:r>
              <a:rPr lang="en-US" b="1" smtClean="0"/>
              <a:t>Input: Voltage and current phasor measurements.</a:t>
            </a:r>
          </a:p>
          <a:p>
            <a:pPr lvl="1"/>
            <a:r>
              <a:rPr lang="en-US" b="1" smtClean="0"/>
              <a:t>Output: Fault status (normal, LG, LL, LLG, LLL, etc.).</a:t>
            </a:r>
            <a:endParaRPr lang="en-US" b="1"/>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9505" y="1501532"/>
            <a:ext cx="11029615" cy="4673324"/>
          </a:xfrm>
        </p:spPr>
        <p:txBody>
          <a:bodyPr/>
          <a:lstStyle/>
          <a:p>
            <a:pPr>
              <a:buNone/>
            </a:pPr>
            <a:r>
              <a:rPr lang="en-US" sz="1400" b="1" smtClean="0"/>
              <a:t>Algorithm Selection</a:t>
            </a:r>
          </a:p>
          <a:p>
            <a:pPr lvl="1"/>
            <a:r>
              <a:rPr lang="en-US" sz="1100" b="1" smtClean="0"/>
              <a:t>Random Forest Classification: Chosen for its robustness and ability to handle complex, nonlinear relationships in electrical parameters.</a:t>
            </a:r>
          </a:p>
          <a:p>
            <a:pPr lvl="1"/>
            <a:r>
              <a:rPr lang="en-US" sz="1100" b="1" smtClean="0"/>
              <a:t>Provides both fault detection (normal vs. fault) and classification (type of fault).</a:t>
            </a:r>
          </a:p>
          <a:p>
            <a:pPr lvl="1"/>
            <a:endParaRPr lang="en-US" sz="1100" b="1" smtClean="0"/>
          </a:p>
          <a:p>
            <a:pPr>
              <a:buNone/>
            </a:pPr>
            <a:r>
              <a:rPr lang="en-US" sz="1400" b="1" smtClean="0"/>
              <a:t>Implementation Steps:</a:t>
            </a:r>
          </a:p>
          <a:p>
            <a:pPr lvl="1"/>
            <a:r>
              <a:rPr lang="en-US" sz="1100" b="1" smtClean="0"/>
              <a:t>Input data: Process raw electrical measurements, feature engineering (e.g., phasor magnitudes, angles).</a:t>
            </a:r>
          </a:p>
          <a:p>
            <a:pPr lvl="1"/>
            <a:r>
              <a:rPr lang="en-US" sz="1100" b="1" smtClean="0"/>
              <a:t>Model trained with labeled events (normal and various fault scenarios).</a:t>
            </a:r>
          </a:p>
          <a:p>
            <a:pPr lvl="1"/>
            <a:r>
              <a:rPr lang="en-US" sz="1100" b="1" smtClean="0"/>
              <a:t>Training process optimized with cross-validation and grid search for hyperparameter tuning.</a:t>
            </a:r>
          </a:p>
          <a:p>
            <a:pPr lvl="1"/>
            <a:endParaRPr lang="en-US" sz="1100" b="1" smtClean="0"/>
          </a:p>
          <a:p>
            <a:pPr>
              <a:buNone/>
            </a:pPr>
            <a:r>
              <a:rPr lang="en-US" sz="1400" b="1" smtClean="0"/>
              <a:t>Deployment:</a:t>
            </a:r>
          </a:p>
          <a:p>
            <a:pPr lvl="1"/>
            <a:r>
              <a:rPr lang="en-US" sz="1100" b="1" smtClean="0"/>
              <a:t>The trained model is deployed on IBM Watsonx.ai Studio.</a:t>
            </a:r>
          </a:p>
          <a:p>
            <a:pPr lvl="1"/>
            <a:r>
              <a:rPr lang="en-US" sz="1100" b="1" smtClean="0"/>
              <a:t>User interface/app enables operators to input real-time measurements and receive instant fault classification.</a:t>
            </a:r>
          </a:p>
          <a:p>
            <a:pPr lvl="1"/>
            <a:r>
              <a:rPr lang="en-US" sz="1100" b="1" smtClean="0"/>
              <a:t>Integration with cloud ensures scalability, reliability, and remote access.</a:t>
            </a:r>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7" name="Content Placeholder 16" descr="1.jpg"/>
          <p:cNvPicPr>
            <a:picLocks noGrp="1" noChangeAspect="1"/>
          </p:cNvPicPr>
          <p:nvPr>
            <p:ph idx="1"/>
          </p:nvPr>
        </p:nvPicPr>
        <p:blipFill>
          <a:blip r:embed="rId2"/>
          <a:stretch>
            <a:fillRect/>
          </a:stretch>
        </p:blipFill>
        <p:spPr>
          <a:xfrm>
            <a:off x="141317" y="1318375"/>
            <a:ext cx="5669132" cy="2862927"/>
          </a:xfrm>
        </p:spPr>
      </p:pic>
      <p:pic>
        <p:nvPicPr>
          <p:cNvPr id="18" name="Picture 17" descr="2.jpg"/>
          <p:cNvPicPr>
            <a:picLocks noChangeAspect="1"/>
          </p:cNvPicPr>
          <p:nvPr/>
        </p:nvPicPr>
        <p:blipFill>
          <a:blip r:embed="rId3"/>
          <a:stretch>
            <a:fillRect/>
          </a:stretch>
        </p:blipFill>
        <p:spPr>
          <a:xfrm>
            <a:off x="5996264" y="1239874"/>
            <a:ext cx="5799495" cy="2810222"/>
          </a:xfrm>
          <a:prstGeom prst="rect">
            <a:avLst/>
          </a:prstGeom>
        </p:spPr>
      </p:pic>
      <p:pic>
        <p:nvPicPr>
          <p:cNvPr id="19" name="Picture 18" descr="3.jpg"/>
          <p:cNvPicPr>
            <a:picLocks noChangeAspect="1"/>
          </p:cNvPicPr>
          <p:nvPr/>
        </p:nvPicPr>
        <p:blipFill>
          <a:blip r:embed="rId4"/>
          <a:stretch>
            <a:fillRect/>
          </a:stretch>
        </p:blipFill>
        <p:spPr>
          <a:xfrm>
            <a:off x="191193" y="4282015"/>
            <a:ext cx="5590560" cy="2575985"/>
          </a:xfrm>
          <a:prstGeom prst="rect">
            <a:avLst/>
          </a:prstGeom>
        </p:spPr>
      </p:pic>
      <p:pic>
        <p:nvPicPr>
          <p:cNvPr id="20" name="Picture 19" descr="4.jpg"/>
          <p:cNvPicPr>
            <a:picLocks noChangeAspect="1"/>
          </p:cNvPicPr>
          <p:nvPr/>
        </p:nvPicPr>
        <p:blipFill>
          <a:blip r:embed="rId5"/>
          <a:stretch>
            <a:fillRect/>
          </a:stretch>
        </p:blipFill>
        <p:spPr>
          <a:xfrm>
            <a:off x="5968538" y="4181889"/>
            <a:ext cx="5968214" cy="2069283"/>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57" y="729658"/>
            <a:ext cx="11260453" cy="592246"/>
          </a:xfrm>
        </p:spPr>
        <p:txBody>
          <a:bodyPr>
            <a:normAutofit fontScale="90000"/>
          </a:bodyPr>
          <a:lstStyle/>
          <a:p>
            <a:r>
              <a:rPr lang="en-US" sz="4400" b="1" smtClean="0">
                <a:solidFill>
                  <a:schemeClr val="accent1"/>
                </a:solidFill>
                <a:latin typeface="Arial"/>
                <a:ea typeface="+mj-lt"/>
                <a:cs typeface="Arial"/>
              </a:rPr>
              <a:t>Result</a:t>
            </a:r>
            <a:endParaRPr lang="en-US"/>
          </a:p>
        </p:txBody>
      </p:sp>
      <p:pic>
        <p:nvPicPr>
          <p:cNvPr id="3" name="Picture 2" descr="5.jpg"/>
          <p:cNvPicPr>
            <a:picLocks noChangeAspect="1"/>
          </p:cNvPicPr>
          <p:nvPr/>
        </p:nvPicPr>
        <p:blipFill>
          <a:blip r:embed="rId2"/>
          <a:stretch>
            <a:fillRect/>
          </a:stretch>
        </p:blipFill>
        <p:spPr>
          <a:xfrm>
            <a:off x="2656936" y="611950"/>
            <a:ext cx="7479101" cy="3198886"/>
          </a:xfrm>
          <a:prstGeom prst="rect">
            <a:avLst/>
          </a:prstGeom>
        </p:spPr>
      </p:pic>
      <p:pic>
        <p:nvPicPr>
          <p:cNvPr id="4" name="Picture 3" descr="6.jpg"/>
          <p:cNvPicPr>
            <a:picLocks noChangeAspect="1"/>
          </p:cNvPicPr>
          <p:nvPr/>
        </p:nvPicPr>
        <p:blipFill>
          <a:blip r:embed="rId3"/>
          <a:stretch>
            <a:fillRect/>
          </a:stretch>
        </p:blipFill>
        <p:spPr>
          <a:xfrm>
            <a:off x="2656935" y="3931778"/>
            <a:ext cx="7492903" cy="26844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smtClean="0">
                <a:solidFill>
                  <a:schemeClr val="accent1"/>
                </a:solidFill>
                <a:latin typeface="Arial"/>
                <a:ea typeface="+mj-lt"/>
                <a:cs typeface="Arial"/>
              </a:rPr>
              <a:t>Result</a:t>
            </a:r>
            <a:endParaRPr lang="en-US" sz="4000"/>
          </a:p>
        </p:txBody>
      </p:sp>
      <p:pic>
        <p:nvPicPr>
          <p:cNvPr id="4" name="Picture 3" descr="7.jpg"/>
          <p:cNvPicPr>
            <a:picLocks noChangeAspect="1"/>
          </p:cNvPicPr>
          <p:nvPr/>
        </p:nvPicPr>
        <p:blipFill>
          <a:blip r:embed="rId2"/>
          <a:stretch>
            <a:fillRect/>
          </a:stretch>
        </p:blipFill>
        <p:spPr>
          <a:xfrm>
            <a:off x="947651" y="1353091"/>
            <a:ext cx="10050087" cy="4929931"/>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313</TotalTime>
  <Words>796</Words>
  <Application>Microsoft Office PowerPoint</Application>
  <PresentationFormat>Custom</PresentationFormat>
  <Paragraphs>99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DividendVTI</vt:lpstr>
      <vt:lpstr>PROJECT TITLE</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Conclusion</vt:lpstr>
      <vt:lpstr>Slide 15</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Nihal S</cp:lastModifiedBy>
  <cp:revision>57</cp:revision>
  <dcterms:created xsi:type="dcterms:W3CDTF">2021-05-26T16:50:10Z</dcterms:created>
  <dcterms:modified xsi:type="dcterms:W3CDTF">2025-08-02T15:26:59Z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