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Inter" panose="020B0604020202020204" charset="0"/>
      <p:regular r:id="rId27"/>
      <p:bold r:id="rId28"/>
    </p:embeddedFont>
    <p:embeddedFont>
      <p:font typeface="Lato" panose="020B0604020202020204" charset="0"/>
      <p:regular r:id="rId29"/>
      <p:bold r:id="rId30"/>
      <p:italic r:id="rId31"/>
      <p:boldItalic r:id="rId32"/>
    </p:embeddedFont>
    <p:embeddedFont>
      <p:font typeface="League Spartan" panose="020B0604020202020204" charset="0"/>
      <p:regular r:id="rId33"/>
      <p:bold r:id="rId34"/>
    </p:embeddedFont>
    <p:embeddedFont>
      <p:font typeface="Montserra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12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6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35762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879475"/>
            <a:ext cx="5017500" cy="1578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400" b="1" dirty="0">
                <a:solidFill>
                  <a:schemeClr val="tx2">
                    <a:lumMod val="75000"/>
                  </a:schemeClr>
                </a:solidFill>
                <a:latin typeface="League Spartan"/>
                <a:ea typeface="League Spartan"/>
                <a:cs typeface="League Spartan"/>
                <a:sym typeface="League Spartan"/>
              </a:rPr>
              <a:t>OOPs and File Handling in Java</a:t>
            </a:r>
            <a:endParaRPr sz="2400" b="1" dirty="0">
              <a:solidFill>
                <a:schemeClr val="tx2">
                  <a:lumMod val="75000"/>
                </a:schemeClr>
              </a:solidFill>
              <a:latin typeface="League Spartan"/>
              <a:ea typeface="League Spartan"/>
              <a:cs typeface="League Spartan"/>
              <a:sym typeface="League Spartan"/>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smtClean="0">
                <a:solidFill>
                  <a:schemeClr val="bg1"/>
                </a:solidFill>
                <a:latin typeface="Inter"/>
                <a:ea typeface="Inter"/>
                <a:cs typeface="Inter"/>
                <a:sym typeface="Inter"/>
              </a:rPr>
              <a:t>A Presentation by Nikhil Bhatt</a:t>
            </a:r>
            <a:endParaRPr sz="1400" dirty="0">
              <a:solidFill>
                <a:schemeClr val="bg1"/>
              </a:solidFill>
              <a:latin typeface="Inter"/>
              <a:ea typeface="Inter"/>
              <a:cs typeface="Inter"/>
              <a:sym typeface="Inte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Polymorphism</a:t>
            </a:r>
            <a:endParaRPr lang="en-US" sz="4000" dirty="0">
              <a:latin typeface="League Spartan" panose="020B0604020202020204" charset="0"/>
            </a:endParaRPr>
          </a:p>
        </p:txBody>
      </p:sp>
      <p:sp>
        <p:nvSpPr>
          <p:cNvPr id="3" name="Title 1"/>
          <p:cNvSpPr txBox="1">
            <a:spLocks/>
          </p:cNvSpPr>
          <p:nvPr/>
        </p:nvSpPr>
        <p:spPr>
          <a:xfrm>
            <a:off x="285370" y="1554480"/>
            <a:ext cx="4997830" cy="2885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t>Polymorphism allows objects to be treated as instances of their parent class, but they can also be treated as instances of their actual class.</a:t>
            </a:r>
          </a:p>
          <a:p>
            <a:r>
              <a:rPr lang="en-US" sz="2000" dirty="0"/>
              <a:t>There are two types: compile-time polymorphism (method overloading) and runtime polymorphism (method overriding).</a:t>
            </a:r>
          </a:p>
        </p:txBody>
      </p:sp>
    </p:spTree>
    <p:extLst>
      <p:ext uri="{BB962C8B-B14F-4D97-AF65-F5344CB8AC3E}">
        <p14:creationId xmlns:p14="http://schemas.microsoft.com/office/powerpoint/2010/main" val="2571144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4587000" cy="1148700"/>
          </a:xfrm>
        </p:spPr>
        <p:txBody>
          <a:bodyPr/>
          <a:lstStyle/>
          <a:p>
            <a:r>
              <a:rPr lang="en-US" dirty="0" smtClean="0"/>
              <a:t>Code snippet:</a:t>
            </a:r>
            <a:endParaRPr lang="en-US" dirty="0"/>
          </a:p>
        </p:txBody>
      </p:sp>
      <p:sp>
        <p:nvSpPr>
          <p:cNvPr id="3" name="Rectangle 2"/>
          <p:cNvSpPr/>
          <p:nvPr/>
        </p:nvSpPr>
        <p:spPr>
          <a:xfrm>
            <a:off x="406400" y="804446"/>
            <a:ext cx="4378960" cy="1954381"/>
          </a:xfrm>
          <a:prstGeom prst="rect">
            <a:avLst/>
          </a:prstGeom>
        </p:spPr>
        <p:txBody>
          <a:bodyPr wrap="square">
            <a:spAutoFit/>
          </a:bodyPr>
          <a:lstStyle/>
          <a:p>
            <a:pPr marL="171450" indent="-171450">
              <a:buClr>
                <a:schemeClr val="bg1"/>
              </a:buClr>
              <a:buFont typeface="Arial" panose="020B0604020202020204" pitchFamily="34" charset="0"/>
              <a:buChar char="•"/>
            </a:pPr>
            <a:r>
              <a:rPr lang="en-US" sz="1100" dirty="0" smtClean="0">
                <a:solidFill>
                  <a:srgbClr val="92D050"/>
                </a:solidFill>
                <a:latin typeface="League Spartan" panose="020B0604020202020204" charset="0"/>
              </a:rPr>
              <a:t>// </a:t>
            </a:r>
            <a:r>
              <a:rPr lang="en-US" sz="1100" dirty="0">
                <a:solidFill>
                  <a:srgbClr val="92D050"/>
                </a:solidFill>
                <a:latin typeface="League Spartan" panose="020B0604020202020204" charset="0"/>
              </a:rPr>
              <a:t>Example of method </a:t>
            </a:r>
            <a:r>
              <a:rPr lang="en-US" sz="1100" dirty="0" smtClean="0">
                <a:solidFill>
                  <a:srgbClr val="92D050"/>
                </a:solidFill>
                <a:latin typeface="League Spartan" panose="020B0604020202020204" charset="0"/>
              </a:rPr>
              <a:t>overloading</a:t>
            </a:r>
          </a:p>
          <a:p>
            <a:r>
              <a:rPr lang="en-US" sz="1100" dirty="0" smtClean="0">
                <a:solidFill>
                  <a:srgbClr val="92D050"/>
                </a:solidFill>
                <a:latin typeface="League Spartan" panose="020B0604020202020204" charset="0"/>
              </a:rPr>
              <a:t>public </a:t>
            </a:r>
            <a:r>
              <a:rPr lang="en-US" sz="1100" dirty="0">
                <a:solidFill>
                  <a:srgbClr val="92D050"/>
                </a:solidFill>
                <a:latin typeface="League Spartan" panose="020B0604020202020204" charset="0"/>
              </a:rPr>
              <a:t>class Calculator {</a:t>
            </a:r>
          </a:p>
          <a:p>
            <a:r>
              <a:rPr lang="en-US" sz="1100" dirty="0">
                <a:solidFill>
                  <a:srgbClr val="92D050"/>
                </a:solidFill>
                <a:latin typeface="League Spartan" panose="020B0604020202020204" charset="0"/>
              </a:rPr>
              <a:t>    int add(int a, int b) {</a:t>
            </a:r>
          </a:p>
          <a:p>
            <a:r>
              <a:rPr lang="en-US" sz="1100" dirty="0">
                <a:solidFill>
                  <a:srgbClr val="92D050"/>
                </a:solidFill>
                <a:latin typeface="League Spartan" panose="020B0604020202020204" charset="0"/>
              </a:rPr>
              <a:t>        return a + b;</a:t>
            </a:r>
          </a:p>
          <a:p>
            <a:r>
              <a:rPr lang="en-US" sz="1100" dirty="0">
                <a:solidFill>
                  <a:srgbClr val="92D050"/>
                </a:solidFill>
                <a:latin typeface="League Spartan" panose="020B0604020202020204" charset="0"/>
              </a:rPr>
              <a:t>    }</a:t>
            </a:r>
          </a:p>
          <a:p>
            <a:endParaRPr lang="en-US" sz="1100" dirty="0">
              <a:solidFill>
                <a:srgbClr val="92D050"/>
              </a:solidFill>
              <a:latin typeface="League Spartan" panose="020B0604020202020204" charset="0"/>
            </a:endParaRPr>
          </a:p>
          <a:p>
            <a:r>
              <a:rPr lang="en-US" sz="1100" dirty="0">
                <a:solidFill>
                  <a:srgbClr val="92D050"/>
                </a:solidFill>
                <a:latin typeface="League Spartan" panose="020B0604020202020204" charset="0"/>
              </a:rPr>
              <a:t>    double add(double a, double b) {</a:t>
            </a:r>
          </a:p>
          <a:p>
            <a:r>
              <a:rPr lang="en-US" sz="1100" dirty="0">
                <a:solidFill>
                  <a:srgbClr val="92D050"/>
                </a:solidFill>
                <a:latin typeface="League Spartan" panose="020B0604020202020204" charset="0"/>
              </a:rPr>
              <a:t>        return a + b;</a:t>
            </a:r>
          </a:p>
          <a:p>
            <a:r>
              <a:rPr lang="en-US" sz="1100" dirty="0">
                <a:solidFill>
                  <a:srgbClr val="92D050"/>
                </a:solidFill>
                <a:latin typeface="League Spartan" panose="020B0604020202020204" charset="0"/>
              </a:rPr>
              <a:t>    }</a:t>
            </a:r>
          </a:p>
          <a:p>
            <a:r>
              <a:rPr lang="en-US" sz="1100" dirty="0" smtClean="0">
                <a:solidFill>
                  <a:srgbClr val="92D050"/>
                </a:solidFill>
                <a:latin typeface="League Spartan" panose="020B0604020202020204" charset="0"/>
              </a:rPr>
              <a:t>}</a:t>
            </a:r>
          </a:p>
          <a:p>
            <a:endParaRPr lang="en-US" sz="1100" dirty="0">
              <a:solidFill>
                <a:srgbClr val="92D050"/>
              </a:solidFill>
              <a:latin typeface="League Spartan" panose="020B0604020202020204" charset="0"/>
            </a:endParaRPr>
          </a:p>
        </p:txBody>
      </p:sp>
      <p:sp>
        <p:nvSpPr>
          <p:cNvPr id="5" name="Rectangle 4"/>
          <p:cNvSpPr/>
          <p:nvPr/>
        </p:nvSpPr>
        <p:spPr>
          <a:xfrm>
            <a:off x="406400" y="2758827"/>
            <a:ext cx="4378960" cy="2292935"/>
          </a:xfrm>
          <a:prstGeom prst="rect">
            <a:avLst/>
          </a:prstGeom>
        </p:spPr>
        <p:txBody>
          <a:bodyPr wrap="square">
            <a:spAutoFit/>
          </a:bodyPr>
          <a:lstStyle/>
          <a:p>
            <a:pPr marL="171450" indent="-171450">
              <a:buClr>
                <a:schemeClr val="bg1"/>
              </a:buClr>
              <a:buFont typeface="Arial" panose="020B0604020202020204" pitchFamily="34" charset="0"/>
              <a:buChar char="•"/>
            </a:pPr>
            <a:r>
              <a:rPr lang="en-US" sz="1100" dirty="0">
                <a:solidFill>
                  <a:srgbClr val="92D050"/>
                </a:solidFill>
                <a:latin typeface="League Spartan" panose="020B0604020202020204" charset="0"/>
              </a:rPr>
              <a:t>// Example of method overriding</a:t>
            </a:r>
          </a:p>
          <a:p>
            <a:r>
              <a:rPr lang="en-US" sz="1100" dirty="0">
                <a:solidFill>
                  <a:srgbClr val="92D050"/>
                </a:solidFill>
                <a:latin typeface="League Spartan" panose="020B0604020202020204" charset="0"/>
              </a:rPr>
              <a:t>public class Animal {</a:t>
            </a:r>
          </a:p>
          <a:p>
            <a:r>
              <a:rPr lang="en-US" sz="1100" dirty="0">
                <a:solidFill>
                  <a:srgbClr val="92D050"/>
                </a:solidFill>
                <a:latin typeface="League Spartan" panose="020B0604020202020204" charset="0"/>
              </a:rPr>
              <a:t>    void makeSound() {</a:t>
            </a:r>
          </a:p>
          <a:p>
            <a:r>
              <a:rPr lang="en-US" sz="1100" dirty="0">
                <a:solidFill>
                  <a:srgbClr val="92D050"/>
                </a:solidFill>
                <a:latin typeface="League Spartan" panose="020B0604020202020204" charset="0"/>
              </a:rPr>
              <a:t>        System.out.println("Animal makes a sound");</a:t>
            </a:r>
          </a:p>
          <a:p>
            <a:r>
              <a:rPr lang="en-US" sz="1100" dirty="0">
                <a:solidFill>
                  <a:srgbClr val="92D050"/>
                </a:solidFill>
                <a:latin typeface="League Spartan" panose="020B0604020202020204" charset="0"/>
              </a:rPr>
              <a:t>    }</a:t>
            </a:r>
          </a:p>
          <a:p>
            <a:r>
              <a:rPr lang="en-US" sz="1100" dirty="0">
                <a:solidFill>
                  <a:srgbClr val="92D050"/>
                </a:solidFill>
                <a:latin typeface="League Spartan" panose="020B0604020202020204" charset="0"/>
              </a:rPr>
              <a:t>}</a:t>
            </a:r>
          </a:p>
          <a:p>
            <a:endParaRPr lang="en-US" sz="1100" dirty="0">
              <a:solidFill>
                <a:srgbClr val="92D050"/>
              </a:solidFill>
              <a:latin typeface="League Spartan" panose="020B0604020202020204" charset="0"/>
            </a:endParaRPr>
          </a:p>
          <a:p>
            <a:r>
              <a:rPr lang="en-US" sz="1100" dirty="0">
                <a:solidFill>
                  <a:srgbClr val="92D050"/>
                </a:solidFill>
                <a:latin typeface="League Spartan" panose="020B0604020202020204" charset="0"/>
              </a:rPr>
              <a:t>public class Dog extends Animal {</a:t>
            </a:r>
          </a:p>
          <a:p>
            <a:r>
              <a:rPr lang="en-US" sz="1100" dirty="0">
                <a:solidFill>
                  <a:srgbClr val="92D050"/>
                </a:solidFill>
                <a:latin typeface="League Spartan" panose="020B0604020202020204" charset="0"/>
              </a:rPr>
              <a:t>    @Override</a:t>
            </a:r>
          </a:p>
          <a:p>
            <a:r>
              <a:rPr lang="en-US" sz="1100" dirty="0">
                <a:solidFill>
                  <a:srgbClr val="92D050"/>
                </a:solidFill>
                <a:latin typeface="League Spartan" panose="020B0604020202020204" charset="0"/>
              </a:rPr>
              <a:t>    void makeSound() {</a:t>
            </a:r>
          </a:p>
          <a:p>
            <a:r>
              <a:rPr lang="en-US" sz="1100" dirty="0">
                <a:solidFill>
                  <a:srgbClr val="92D050"/>
                </a:solidFill>
                <a:latin typeface="League Spartan" panose="020B0604020202020204" charset="0"/>
              </a:rPr>
              <a:t>        System.out.println("Dog barks");</a:t>
            </a:r>
          </a:p>
          <a:p>
            <a:r>
              <a:rPr lang="en-US" sz="1100" dirty="0">
                <a:solidFill>
                  <a:srgbClr val="92D050"/>
                </a:solidFill>
                <a:latin typeface="League Spartan" panose="020B0604020202020204" charset="0"/>
              </a:rPr>
              <a:t>    }</a:t>
            </a:r>
          </a:p>
          <a:p>
            <a:r>
              <a:rPr lang="en-US" sz="1100" dirty="0">
                <a:solidFill>
                  <a:srgbClr val="92D050"/>
                </a:solidFill>
                <a:latin typeface="League Spartan" panose="020B0604020202020204" charset="0"/>
              </a:rPr>
              <a:t>}</a:t>
            </a:r>
          </a:p>
        </p:txBody>
      </p:sp>
    </p:spTree>
    <p:extLst>
      <p:ext uri="{BB962C8B-B14F-4D97-AF65-F5344CB8AC3E}">
        <p14:creationId xmlns:p14="http://schemas.microsoft.com/office/powerpoint/2010/main" val="559869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Abstraction</a:t>
            </a:r>
            <a:endParaRPr lang="en-US" sz="4000" dirty="0">
              <a:latin typeface="League Spartan" panose="020B0604020202020204" charset="0"/>
            </a:endParaRPr>
          </a:p>
        </p:txBody>
      </p:sp>
      <p:sp>
        <p:nvSpPr>
          <p:cNvPr id="3" name="Title 1"/>
          <p:cNvSpPr txBox="1">
            <a:spLocks/>
          </p:cNvSpPr>
          <p:nvPr/>
        </p:nvSpPr>
        <p:spPr>
          <a:xfrm>
            <a:off x="285370" y="1554480"/>
            <a:ext cx="4997830" cy="2885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t>Abstraction is the process of hiding the complex implementation details and showing only the essential features of an object.</a:t>
            </a:r>
          </a:p>
          <a:p>
            <a:r>
              <a:rPr lang="en-US" sz="2000" dirty="0"/>
              <a:t>Abstract classes and interfaces are used to achieve abstraction in Java.</a:t>
            </a:r>
          </a:p>
        </p:txBody>
      </p:sp>
    </p:spTree>
    <p:extLst>
      <p:ext uri="{BB962C8B-B14F-4D97-AF65-F5344CB8AC3E}">
        <p14:creationId xmlns:p14="http://schemas.microsoft.com/office/powerpoint/2010/main" val="991078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4587000" cy="1148700"/>
          </a:xfrm>
        </p:spPr>
        <p:txBody>
          <a:bodyPr/>
          <a:lstStyle/>
          <a:p>
            <a:r>
              <a:rPr lang="en-US" dirty="0" smtClean="0"/>
              <a:t>Code snippet:</a:t>
            </a:r>
            <a:endParaRPr lang="en-US" dirty="0"/>
          </a:p>
        </p:txBody>
      </p:sp>
      <p:sp>
        <p:nvSpPr>
          <p:cNvPr id="3" name="Rectangle 2"/>
          <p:cNvSpPr/>
          <p:nvPr/>
        </p:nvSpPr>
        <p:spPr>
          <a:xfrm>
            <a:off x="406400" y="977166"/>
            <a:ext cx="4378960" cy="3816429"/>
          </a:xfrm>
          <a:prstGeom prst="rect">
            <a:avLst/>
          </a:prstGeom>
        </p:spPr>
        <p:txBody>
          <a:bodyPr wrap="square">
            <a:spAutoFit/>
          </a:bodyPr>
          <a:lstStyle/>
          <a:p>
            <a:pPr marL="171450" indent="-171450">
              <a:buClr>
                <a:schemeClr val="bg1"/>
              </a:buClr>
              <a:buFont typeface="Arial" panose="020B0604020202020204" pitchFamily="34" charset="0"/>
              <a:buChar char="•"/>
            </a:pPr>
            <a:r>
              <a:rPr lang="en-US" sz="1100" dirty="0">
                <a:solidFill>
                  <a:srgbClr val="92D050"/>
                </a:solidFill>
                <a:latin typeface="League Spartan" panose="020B0604020202020204" charset="0"/>
              </a:rPr>
              <a:t>// Example of abstract class</a:t>
            </a:r>
          </a:p>
          <a:p>
            <a:r>
              <a:rPr lang="en-US" sz="1100" dirty="0">
                <a:solidFill>
                  <a:srgbClr val="92D050"/>
                </a:solidFill>
                <a:latin typeface="League Spartan" panose="020B0604020202020204" charset="0"/>
              </a:rPr>
              <a:t>abstract class Shape {</a:t>
            </a:r>
          </a:p>
          <a:p>
            <a:r>
              <a:rPr lang="en-US" sz="1100" dirty="0">
                <a:solidFill>
                  <a:srgbClr val="92D050"/>
                </a:solidFill>
                <a:latin typeface="League Spartan" panose="020B0604020202020204" charset="0"/>
              </a:rPr>
              <a:t>    abstract void draw();</a:t>
            </a:r>
          </a:p>
          <a:p>
            <a:r>
              <a:rPr lang="en-US" sz="1100" dirty="0">
                <a:solidFill>
                  <a:srgbClr val="92D050"/>
                </a:solidFill>
                <a:latin typeface="League Spartan" panose="020B0604020202020204" charset="0"/>
              </a:rPr>
              <a:t>}</a:t>
            </a:r>
          </a:p>
          <a:p>
            <a:endParaRPr lang="en-US" sz="1100" dirty="0">
              <a:solidFill>
                <a:srgbClr val="92D050"/>
              </a:solidFill>
              <a:latin typeface="League Spartan" panose="020B0604020202020204" charset="0"/>
            </a:endParaRPr>
          </a:p>
          <a:p>
            <a:r>
              <a:rPr lang="en-US" sz="1100" dirty="0">
                <a:solidFill>
                  <a:srgbClr val="92D050"/>
                </a:solidFill>
                <a:latin typeface="League Spartan" panose="020B0604020202020204" charset="0"/>
              </a:rPr>
              <a:t>class Circle extends Shape {</a:t>
            </a:r>
          </a:p>
          <a:p>
            <a:r>
              <a:rPr lang="en-US" sz="1100" dirty="0">
                <a:solidFill>
                  <a:srgbClr val="92D050"/>
                </a:solidFill>
                <a:latin typeface="League Spartan" panose="020B0604020202020204" charset="0"/>
              </a:rPr>
              <a:t>    void draw() {</a:t>
            </a:r>
          </a:p>
          <a:p>
            <a:r>
              <a:rPr lang="en-US" sz="1100" dirty="0">
                <a:solidFill>
                  <a:srgbClr val="92D050"/>
                </a:solidFill>
                <a:latin typeface="League Spartan" panose="020B0604020202020204" charset="0"/>
              </a:rPr>
              <a:t>        System.out.println("Drawing a circle");</a:t>
            </a:r>
          </a:p>
          <a:p>
            <a:r>
              <a:rPr lang="en-US" sz="1100" dirty="0">
                <a:solidFill>
                  <a:srgbClr val="92D050"/>
                </a:solidFill>
                <a:latin typeface="League Spartan" panose="020B0604020202020204" charset="0"/>
              </a:rPr>
              <a:t>    }</a:t>
            </a:r>
          </a:p>
          <a:p>
            <a:r>
              <a:rPr lang="en-US" sz="1100" dirty="0" smtClean="0">
                <a:solidFill>
                  <a:srgbClr val="92D050"/>
                </a:solidFill>
                <a:latin typeface="League Spartan" panose="020B0604020202020204" charset="0"/>
              </a:rPr>
              <a:t>}</a:t>
            </a:r>
          </a:p>
          <a:p>
            <a:endParaRPr lang="en-US" sz="1100" dirty="0">
              <a:solidFill>
                <a:srgbClr val="92D050"/>
              </a:solidFill>
              <a:latin typeface="League Spartan" panose="020B0604020202020204" charset="0"/>
            </a:endParaRPr>
          </a:p>
          <a:p>
            <a:pPr marL="171450" indent="-171450">
              <a:buClr>
                <a:schemeClr val="bg1"/>
              </a:buClr>
              <a:buFont typeface="Arial" panose="020B0604020202020204" pitchFamily="34" charset="0"/>
              <a:buChar char="•"/>
            </a:pPr>
            <a:r>
              <a:rPr lang="en-US" sz="1100" dirty="0">
                <a:solidFill>
                  <a:srgbClr val="92D050"/>
                </a:solidFill>
                <a:latin typeface="League Spartan" panose="020B0604020202020204" charset="0"/>
              </a:rPr>
              <a:t>// Example of interface</a:t>
            </a:r>
          </a:p>
          <a:p>
            <a:r>
              <a:rPr lang="en-US" sz="1100" dirty="0">
                <a:solidFill>
                  <a:srgbClr val="92D050"/>
                </a:solidFill>
                <a:latin typeface="League Spartan" panose="020B0604020202020204" charset="0"/>
              </a:rPr>
              <a:t>interface Shape {</a:t>
            </a:r>
          </a:p>
          <a:p>
            <a:r>
              <a:rPr lang="en-US" sz="1100" dirty="0">
                <a:solidFill>
                  <a:srgbClr val="92D050"/>
                </a:solidFill>
                <a:latin typeface="League Spartan" panose="020B0604020202020204" charset="0"/>
              </a:rPr>
              <a:t>    void draw();</a:t>
            </a:r>
          </a:p>
          <a:p>
            <a:r>
              <a:rPr lang="en-US" sz="1100" dirty="0">
                <a:solidFill>
                  <a:srgbClr val="92D050"/>
                </a:solidFill>
                <a:latin typeface="League Spartan" panose="020B0604020202020204" charset="0"/>
              </a:rPr>
              <a:t>}</a:t>
            </a:r>
          </a:p>
          <a:p>
            <a:endParaRPr lang="en-US" sz="1100" dirty="0">
              <a:solidFill>
                <a:srgbClr val="92D050"/>
              </a:solidFill>
              <a:latin typeface="League Spartan" panose="020B0604020202020204" charset="0"/>
            </a:endParaRPr>
          </a:p>
          <a:p>
            <a:r>
              <a:rPr lang="en-US" sz="1100" dirty="0">
                <a:solidFill>
                  <a:srgbClr val="92D050"/>
                </a:solidFill>
                <a:latin typeface="League Spartan" panose="020B0604020202020204" charset="0"/>
              </a:rPr>
              <a:t>class Circle implements Shape {</a:t>
            </a:r>
          </a:p>
          <a:p>
            <a:r>
              <a:rPr lang="en-US" sz="1100" dirty="0">
                <a:solidFill>
                  <a:srgbClr val="92D050"/>
                </a:solidFill>
                <a:latin typeface="League Spartan" panose="020B0604020202020204" charset="0"/>
              </a:rPr>
              <a:t>    public void draw() {</a:t>
            </a:r>
          </a:p>
          <a:p>
            <a:r>
              <a:rPr lang="en-US" sz="1100" dirty="0">
                <a:solidFill>
                  <a:srgbClr val="92D050"/>
                </a:solidFill>
                <a:latin typeface="League Spartan" panose="020B0604020202020204" charset="0"/>
              </a:rPr>
              <a:t>        System.out.println("Drawing a circle");</a:t>
            </a:r>
          </a:p>
          <a:p>
            <a:r>
              <a:rPr lang="en-US" sz="1100" dirty="0">
                <a:solidFill>
                  <a:srgbClr val="92D050"/>
                </a:solidFill>
                <a:latin typeface="League Spartan" panose="020B0604020202020204" charset="0"/>
              </a:rPr>
              <a:t>    }</a:t>
            </a:r>
          </a:p>
          <a:p>
            <a:r>
              <a:rPr lang="en-US" sz="1100" dirty="0">
                <a:solidFill>
                  <a:srgbClr val="92D050"/>
                </a:solidFill>
                <a:latin typeface="League Spartan" panose="020B0604020202020204" charset="0"/>
              </a:rPr>
              <a:t>}</a:t>
            </a:r>
          </a:p>
          <a:p>
            <a:endParaRPr lang="en-US" sz="1100" dirty="0">
              <a:solidFill>
                <a:srgbClr val="92D050"/>
              </a:solidFill>
              <a:latin typeface="League Spartan" panose="020B0604020202020204" charset="0"/>
            </a:endParaRPr>
          </a:p>
        </p:txBody>
      </p:sp>
    </p:spTree>
    <p:extLst>
      <p:ext uri="{BB962C8B-B14F-4D97-AF65-F5344CB8AC3E}">
        <p14:creationId xmlns:p14="http://schemas.microsoft.com/office/powerpoint/2010/main" val="180272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File Handling in Java</a:t>
            </a:r>
            <a:endParaRPr lang="en-US" sz="4000" dirty="0">
              <a:latin typeface="League Spartan" panose="020B0604020202020204" charset="0"/>
            </a:endParaRPr>
          </a:p>
        </p:txBody>
      </p:sp>
      <p:sp>
        <p:nvSpPr>
          <p:cNvPr id="3" name="Title 1"/>
          <p:cNvSpPr txBox="1">
            <a:spLocks/>
          </p:cNvSpPr>
          <p:nvPr/>
        </p:nvSpPr>
        <p:spPr>
          <a:xfrm>
            <a:off x="285370" y="1341120"/>
            <a:ext cx="4997830" cy="33426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800" dirty="0"/>
              <a:t>File handling in Java refers to the manipulation and management of files and directories in a Java program. It involves reading from and writing to files, creating, deleting, and manipulating directories, and performing various other file-related operations. Java provides a comprehensive set of classes and methods in the </a:t>
            </a:r>
            <a:r>
              <a:rPr lang="en-US" sz="1800" dirty="0"/>
              <a:t>java.io</a:t>
            </a:r>
            <a:r>
              <a:rPr lang="en-US" sz="1800" dirty="0"/>
              <a:t> and </a:t>
            </a:r>
            <a:r>
              <a:rPr lang="en-US" sz="1800" dirty="0"/>
              <a:t>java.nio.file</a:t>
            </a:r>
            <a:r>
              <a:rPr lang="en-US" sz="1800" dirty="0"/>
              <a:t> packages to facilitate file handling operations.</a:t>
            </a:r>
          </a:p>
        </p:txBody>
      </p:sp>
    </p:spTree>
    <p:extLst>
      <p:ext uri="{BB962C8B-B14F-4D97-AF65-F5344CB8AC3E}">
        <p14:creationId xmlns:p14="http://schemas.microsoft.com/office/powerpoint/2010/main" val="3261224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File Classes</a:t>
            </a:r>
            <a:endParaRPr lang="en-US" sz="4000" dirty="0">
              <a:latin typeface="League Spartan" panose="020B0604020202020204" charset="0"/>
            </a:endParaRPr>
          </a:p>
        </p:txBody>
      </p:sp>
      <p:sp>
        <p:nvSpPr>
          <p:cNvPr id="3" name="Title 1"/>
          <p:cNvSpPr txBox="1">
            <a:spLocks/>
          </p:cNvSpPr>
          <p:nvPr/>
        </p:nvSpPr>
        <p:spPr>
          <a:xfrm>
            <a:off x="285370" y="1341120"/>
            <a:ext cx="4997830" cy="33426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800" dirty="0" smtClean="0"/>
              <a:t>The </a:t>
            </a:r>
            <a:r>
              <a:rPr lang="en-US" sz="1800" dirty="0"/>
              <a:t>java.io.File class is commonly used to represent file and directory paths. While it does not provide methods for file content manipulation, it offers operations related to file and directory metadata, such as checking existence, obtaining file information, and creating/deleting files or directories.</a:t>
            </a:r>
          </a:p>
        </p:txBody>
      </p:sp>
    </p:spTree>
    <p:extLst>
      <p:ext uri="{BB962C8B-B14F-4D97-AF65-F5344CB8AC3E}">
        <p14:creationId xmlns:p14="http://schemas.microsoft.com/office/powerpoint/2010/main" val="335428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File I/O Streams</a:t>
            </a:r>
            <a:endParaRPr lang="en-US" sz="4000" dirty="0">
              <a:latin typeface="League Spartan" panose="020B0604020202020204" charset="0"/>
            </a:endParaRPr>
          </a:p>
        </p:txBody>
      </p:sp>
      <p:sp>
        <p:nvSpPr>
          <p:cNvPr id="3" name="Title 1"/>
          <p:cNvSpPr txBox="1">
            <a:spLocks/>
          </p:cNvSpPr>
          <p:nvPr/>
        </p:nvSpPr>
        <p:spPr>
          <a:xfrm>
            <a:off x="285370" y="1341120"/>
            <a:ext cx="5394070" cy="33426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err="1"/>
              <a:t>FileInputStream</a:t>
            </a:r>
            <a:r>
              <a:rPr lang="en-US" sz="1600" dirty="0"/>
              <a:t> and </a:t>
            </a:r>
            <a:r>
              <a:rPr lang="en-US" sz="1600" dirty="0" err="1"/>
              <a:t>FileOutputStream</a:t>
            </a:r>
            <a:r>
              <a:rPr lang="en-US" sz="1600" dirty="0"/>
              <a:t> are used for reading from and writing to files, respectively</a:t>
            </a:r>
            <a:r>
              <a:rPr lang="en-US" sz="1600" dirty="0" smtClean="0"/>
              <a:t>.</a:t>
            </a:r>
          </a:p>
          <a:p>
            <a:r>
              <a:rPr lang="en-US" sz="1600" b="1" dirty="0" smtClean="0"/>
              <a:t>Sample CODE:</a:t>
            </a:r>
          </a:p>
          <a:p>
            <a:r>
              <a:rPr lang="en-US" sz="1600" dirty="0">
                <a:solidFill>
                  <a:srgbClr val="00B050"/>
                </a:solidFill>
                <a:latin typeface="League Spartan" panose="020B0604020202020204" charset="0"/>
              </a:rPr>
              <a:t>try (</a:t>
            </a:r>
            <a:r>
              <a:rPr lang="en-US" sz="1600" dirty="0" err="1">
                <a:solidFill>
                  <a:srgbClr val="00B050"/>
                </a:solidFill>
                <a:latin typeface="League Spartan" panose="020B0604020202020204" charset="0"/>
              </a:rPr>
              <a:t>FileInputStream</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fis</a:t>
            </a:r>
            <a:r>
              <a:rPr lang="en-US" sz="1600" dirty="0">
                <a:solidFill>
                  <a:srgbClr val="00B050"/>
                </a:solidFill>
                <a:latin typeface="League Spartan" panose="020B0604020202020204" charset="0"/>
              </a:rPr>
              <a:t> = new </a:t>
            </a:r>
            <a:r>
              <a:rPr lang="en-US" sz="1600" dirty="0" err="1">
                <a:solidFill>
                  <a:srgbClr val="00B050"/>
                </a:solidFill>
                <a:latin typeface="League Spartan" panose="020B0604020202020204" charset="0"/>
              </a:rPr>
              <a:t>FileInputStream</a:t>
            </a:r>
            <a:r>
              <a:rPr lang="en-US" sz="1600" dirty="0">
                <a:solidFill>
                  <a:srgbClr val="00B050"/>
                </a:solidFill>
                <a:latin typeface="League Spartan" panose="020B0604020202020204" charset="0"/>
              </a:rPr>
              <a:t>("input.txt");</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FileOutputStream</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fos</a:t>
            </a:r>
            <a:r>
              <a:rPr lang="en-US" sz="1600" dirty="0">
                <a:solidFill>
                  <a:srgbClr val="00B050"/>
                </a:solidFill>
                <a:latin typeface="League Spartan" panose="020B0604020202020204" charset="0"/>
              </a:rPr>
              <a:t> = new </a:t>
            </a:r>
            <a:r>
              <a:rPr lang="en-US" sz="1600" dirty="0" err="1">
                <a:solidFill>
                  <a:srgbClr val="00B050"/>
                </a:solidFill>
                <a:latin typeface="League Spartan" panose="020B0604020202020204" charset="0"/>
              </a:rPr>
              <a:t>FileOutputStream</a:t>
            </a:r>
            <a:r>
              <a:rPr lang="en-US" sz="1600" dirty="0">
                <a:solidFill>
                  <a:srgbClr val="00B050"/>
                </a:solidFill>
                <a:latin typeface="League Spartan" panose="020B0604020202020204" charset="0"/>
              </a:rPr>
              <a:t>("output.txt")) {</a:t>
            </a:r>
          </a:p>
          <a:p>
            <a:r>
              <a:rPr lang="en-US" sz="1600" dirty="0">
                <a:solidFill>
                  <a:srgbClr val="00B050"/>
                </a:solidFill>
                <a:latin typeface="League Spartan" panose="020B0604020202020204" charset="0"/>
              </a:rPr>
              <a:t>    // Read from </a:t>
            </a:r>
            <a:r>
              <a:rPr lang="en-US" sz="1600" dirty="0" err="1">
                <a:solidFill>
                  <a:srgbClr val="00B050"/>
                </a:solidFill>
                <a:latin typeface="League Spartan" panose="020B0604020202020204" charset="0"/>
              </a:rPr>
              <a:t>fis</a:t>
            </a:r>
            <a:r>
              <a:rPr lang="en-US" sz="1600" dirty="0">
                <a:solidFill>
                  <a:srgbClr val="00B050"/>
                </a:solidFill>
                <a:latin typeface="League Spartan" panose="020B0604020202020204" charset="0"/>
              </a:rPr>
              <a:t> and write to </a:t>
            </a:r>
            <a:r>
              <a:rPr lang="en-US" sz="1600" dirty="0" err="1">
                <a:solidFill>
                  <a:srgbClr val="00B050"/>
                </a:solidFill>
                <a:latin typeface="League Spartan" panose="020B0604020202020204" charset="0"/>
              </a:rPr>
              <a:t>fos</a:t>
            </a:r>
            <a:endParaRPr lang="en-US" sz="1600" dirty="0">
              <a:solidFill>
                <a:srgbClr val="00B050"/>
              </a:solidFill>
              <a:latin typeface="League Spartan" panose="020B0604020202020204" charset="0"/>
            </a:endParaRPr>
          </a:p>
          <a:p>
            <a:r>
              <a:rPr lang="en-US" sz="1600" dirty="0">
                <a:solidFill>
                  <a:srgbClr val="00B050"/>
                </a:solidFill>
                <a:latin typeface="League Spartan" panose="020B0604020202020204" charset="0"/>
              </a:rPr>
              <a:t>} catch (</a:t>
            </a:r>
            <a:r>
              <a:rPr lang="en-US" sz="1600" dirty="0" err="1">
                <a:solidFill>
                  <a:srgbClr val="00B050"/>
                </a:solidFill>
                <a:latin typeface="League Spartan" panose="020B0604020202020204" charset="0"/>
              </a:rPr>
              <a:t>IOException</a:t>
            </a:r>
            <a:r>
              <a:rPr lang="en-US" sz="1600" dirty="0">
                <a:solidFill>
                  <a:srgbClr val="00B050"/>
                </a:solidFill>
                <a:latin typeface="League Spartan" panose="020B0604020202020204" charset="0"/>
              </a:rPr>
              <a:t> e)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e.printStackTrace</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a:t>
            </a:r>
          </a:p>
          <a:p>
            <a:endParaRPr lang="en-US" sz="1600" dirty="0" smtClean="0"/>
          </a:p>
          <a:p>
            <a:endParaRPr lang="en-US" sz="1600" dirty="0"/>
          </a:p>
        </p:txBody>
      </p:sp>
    </p:spTree>
    <p:extLst>
      <p:ext uri="{BB962C8B-B14F-4D97-AF65-F5344CB8AC3E}">
        <p14:creationId xmlns:p14="http://schemas.microsoft.com/office/powerpoint/2010/main" val="2722587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Buffered Streams</a:t>
            </a:r>
            <a:endParaRPr lang="en-US" sz="4000" dirty="0">
              <a:latin typeface="League Spartan" panose="020B0604020202020204" charset="0"/>
            </a:endParaRPr>
          </a:p>
        </p:txBody>
      </p:sp>
      <p:sp>
        <p:nvSpPr>
          <p:cNvPr id="3" name="Title 1"/>
          <p:cNvSpPr txBox="1">
            <a:spLocks/>
          </p:cNvSpPr>
          <p:nvPr/>
        </p:nvSpPr>
        <p:spPr>
          <a:xfrm>
            <a:off x="285370" y="1127760"/>
            <a:ext cx="5394070"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a:t>To improve efficiency, buffered streams (</a:t>
            </a:r>
            <a:r>
              <a:rPr lang="en-US" sz="1600" dirty="0" err="1"/>
              <a:t>BufferedReader</a:t>
            </a:r>
            <a:r>
              <a:rPr lang="en-US" sz="1600" dirty="0"/>
              <a:t> and </a:t>
            </a:r>
            <a:r>
              <a:rPr lang="en-US" sz="1600" dirty="0" err="1"/>
              <a:t>BufferedWriter</a:t>
            </a:r>
            <a:r>
              <a:rPr lang="en-US" sz="1600" dirty="0"/>
              <a:t>) can be used. They read and write data in chunks, reducing the number of physical disk operations</a:t>
            </a:r>
            <a:r>
              <a:rPr lang="en-US" sz="1600" dirty="0" smtClean="0"/>
              <a:t>.</a:t>
            </a:r>
          </a:p>
          <a:p>
            <a:r>
              <a:rPr lang="en-US" sz="1600" b="1" dirty="0" smtClean="0"/>
              <a:t>Sample CODE:</a:t>
            </a:r>
          </a:p>
          <a:p>
            <a:r>
              <a:rPr lang="en-US" sz="1600" dirty="0">
                <a:solidFill>
                  <a:srgbClr val="00B050"/>
                </a:solidFill>
                <a:latin typeface="League Spartan" panose="020B0604020202020204" charset="0"/>
              </a:rPr>
              <a:t>try (</a:t>
            </a:r>
            <a:r>
              <a:rPr lang="en-US" sz="1600" dirty="0" err="1">
                <a:solidFill>
                  <a:srgbClr val="00B050"/>
                </a:solidFill>
                <a:latin typeface="League Spartan" panose="020B0604020202020204" charset="0"/>
              </a:rPr>
              <a:t>BufferedReader</a:t>
            </a:r>
            <a:r>
              <a:rPr lang="en-US" sz="1600" dirty="0">
                <a:solidFill>
                  <a:srgbClr val="00B050"/>
                </a:solidFill>
                <a:latin typeface="League Spartan" panose="020B0604020202020204" charset="0"/>
              </a:rPr>
              <a:t> reader = new </a:t>
            </a:r>
            <a:r>
              <a:rPr lang="en-US" sz="1600" dirty="0" err="1">
                <a:solidFill>
                  <a:srgbClr val="00B050"/>
                </a:solidFill>
                <a:latin typeface="League Spartan" panose="020B0604020202020204" charset="0"/>
              </a:rPr>
              <a:t>BufferedReader</a:t>
            </a:r>
            <a:r>
              <a:rPr lang="en-US" sz="1600" dirty="0">
                <a:solidFill>
                  <a:srgbClr val="00B050"/>
                </a:solidFill>
                <a:latin typeface="League Spartan" panose="020B0604020202020204" charset="0"/>
              </a:rPr>
              <a:t>(new </a:t>
            </a:r>
            <a:r>
              <a:rPr lang="en-US" sz="1600" dirty="0" err="1">
                <a:solidFill>
                  <a:srgbClr val="00B050"/>
                </a:solidFill>
                <a:latin typeface="League Spartan" panose="020B0604020202020204" charset="0"/>
              </a:rPr>
              <a:t>FileReader</a:t>
            </a:r>
            <a:r>
              <a:rPr lang="en-US" sz="1600" dirty="0">
                <a:solidFill>
                  <a:srgbClr val="00B050"/>
                </a:solidFill>
                <a:latin typeface="League Spartan" panose="020B0604020202020204" charset="0"/>
              </a:rPr>
              <a:t>("input.txt"));</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BufferedWriter</a:t>
            </a:r>
            <a:r>
              <a:rPr lang="en-US" sz="1600" dirty="0">
                <a:solidFill>
                  <a:srgbClr val="00B050"/>
                </a:solidFill>
                <a:latin typeface="League Spartan" panose="020B0604020202020204" charset="0"/>
              </a:rPr>
              <a:t> writer = new </a:t>
            </a:r>
            <a:r>
              <a:rPr lang="en-US" sz="1600" dirty="0" err="1">
                <a:solidFill>
                  <a:srgbClr val="00B050"/>
                </a:solidFill>
                <a:latin typeface="League Spartan" panose="020B0604020202020204" charset="0"/>
              </a:rPr>
              <a:t>BufferedWriter</a:t>
            </a:r>
            <a:r>
              <a:rPr lang="en-US" sz="1600" dirty="0">
                <a:solidFill>
                  <a:srgbClr val="00B050"/>
                </a:solidFill>
                <a:latin typeface="League Spartan" panose="020B0604020202020204" charset="0"/>
              </a:rPr>
              <a:t>(new </a:t>
            </a:r>
            <a:r>
              <a:rPr lang="en-US" sz="1600" dirty="0" err="1">
                <a:solidFill>
                  <a:srgbClr val="00B050"/>
                </a:solidFill>
                <a:latin typeface="League Spartan" panose="020B0604020202020204" charset="0"/>
              </a:rPr>
              <a:t>FileWriter</a:t>
            </a:r>
            <a:r>
              <a:rPr lang="en-US" sz="1600" dirty="0">
                <a:solidFill>
                  <a:srgbClr val="00B050"/>
                </a:solidFill>
                <a:latin typeface="League Spartan" panose="020B0604020202020204" charset="0"/>
              </a:rPr>
              <a:t>("output.txt"))) {</a:t>
            </a:r>
          </a:p>
          <a:p>
            <a:r>
              <a:rPr lang="en-US" sz="1600" dirty="0">
                <a:solidFill>
                  <a:srgbClr val="00B050"/>
                </a:solidFill>
                <a:latin typeface="League Spartan" panose="020B0604020202020204" charset="0"/>
              </a:rPr>
              <a:t>    // Read from reader and write to writer</a:t>
            </a:r>
          </a:p>
          <a:p>
            <a:r>
              <a:rPr lang="en-US" sz="1600" dirty="0">
                <a:solidFill>
                  <a:srgbClr val="00B050"/>
                </a:solidFill>
                <a:latin typeface="League Spartan" panose="020B0604020202020204" charset="0"/>
              </a:rPr>
              <a:t>} catch (</a:t>
            </a:r>
            <a:r>
              <a:rPr lang="en-US" sz="1600" dirty="0" err="1">
                <a:solidFill>
                  <a:srgbClr val="00B050"/>
                </a:solidFill>
                <a:latin typeface="League Spartan" panose="020B0604020202020204" charset="0"/>
              </a:rPr>
              <a:t>IOException</a:t>
            </a:r>
            <a:r>
              <a:rPr lang="en-US" sz="1600" dirty="0">
                <a:solidFill>
                  <a:srgbClr val="00B050"/>
                </a:solidFill>
                <a:latin typeface="League Spartan" panose="020B0604020202020204" charset="0"/>
              </a:rPr>
              <a:t> e)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e.printStackTrace</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a:t>
            </a:r>
          </a:p>
          <a:p>
            <a:endParaRPr lang="en-US" sz="1600" dirty="0" smtClean="0"/>
          </a:p>
          <a:p>
            <a:endParaRPr lang="en-US" sz="1600" dirty="0"/>
          </a:p>
        </p:txBody>
      </p:sp>
    </p:spTree>
    <p:extLst>
      <p:ext uri="{BB962C8B-B14F-4D97-AF65-F5344CB8AC3E}">
        <p14:creationId xmlns:p14="http://schemas.microsoft.com/office/powerpoint/2010/main" val="1660934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Character Streams</a:t>
            </a:r>
            <a:endParaRPr lang="en-US" sz="4000" dirty="0">
              <a:latin typeface="League Spartan" panose="020B0604020202020204" charset="0"/>
            </a:endParaRPr>
          </a:p>
        </p:txBody>
      </p:sp>
      <p:sp>
        <p:nvSpPr>
          <p:cNvPr id="3" name="Title 1"/>
          <p:cNvSpPr txBox="1">
            <a:spLocks/>
          </p:cNvSpPr>
          <p:nvPr/>
        </p:nvSpPr>
        <p:spPr>
          <a:xfrm>
            <a:off x="285370" y="1127760"/>
            <a:ext cx="5394070"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err="1"/>
              <a:t>FileReader</a:t>
            </a:r>
            <a:r>
              <a:rPr lang="en-US" sz="1600" dirty="0"/>
              <a:t> and </a:t>
            </a:r>
            <a:r>
              <a:rPr lang="en-US" sz="1600" dirty="0" err="1"/>
              <a:t>FileWriter</a:t>
            </a:r>
            <a:r>
              <a:rPr lang="en-US" sz="1600" dirty="0"/>
              <a:t> are used for reading and writing text files as sequences of characters</a:t>
            </a:r>
            <a:r>
              <a:rPr lang="en-US" sz="1600" dirty="0" smtClean="0"/>
              <a:t>.</a:t>
            </a:r>
          </a:p>
          <a:p>
            <a:r>
              <a:rPr lang="en-US" sz="1600" b="1" dirty="0" smtClean="0"/>
              <a:t>Sample CODE:</a:t>
            </a:r>
          </a:p>
          <a:p>
            <a:r>
              <a:rPr lang="en-US" sz="1600" dirty="0">
                <a:solidFill>
                  <a:srgbClr val="00B050"/>
                </a:solidFill>
                <a:latin typeface="League Spartan" panose="020B0604020202020204" charset="0"/>
              </a:rPr>
              <a:t>try (</a:t>
            </a:r>
            <a:r>
              <a:rPr lang="en-US" sz="1600" dirty="0" err="1">
                <a:solidFill>
                  <a:srgbClr val="00B050"/>
                </a:solidFill>
                <a:latin typeface="League Spartan" panose="020B0604020202020204" charset="0"/>
              </a:rPr>
              <a:t>FileReader</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fr</a:t>
            </a:r>
            <a:r>
              <a:rPr lang="en-US" sz="1600" dirty="0">
                <a:solidFill>
                  <a:srgbClr val="00B050"/>
                </a:solidFill>
                <a:latin typeface="League Spartan" panose="020B0604020202020204" charset="0"/>
              </a:rPr>
              <a:t> = new </a:t>
            </a:r>
            <a:r>
              <a:rPr lang="en-US" sz="1600" dirty="0" err="1">
                <a:solidFill>
                  <a:srgbClr val="00B050"/>
                </a:solidFill>
                <a:latin typeface="League Spartan" panose="020B0604020202020204" charset="0"/>
              </a:rPr>
              <a:t>FileReader</a:t>
            </a:r>
            <a:r>
              <a:rPr lang="en-US" sz="1600" dirty="0">
                <a:solidFill>
                  <a:srgbClr val="00B050"/>
                </a:solidFill>
                <a:latin typeface="League Spartan" panose="020B0604020202020204" charset="0"/>
              </a:rPr>
              <a:t>("input.txt");</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FileWriter</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fw</a:t>
            </a:r>
            <a:r>
              <a:rPr lang="en-US" sz="1600" dirty="0">
                <a:solidFill>
                  <a:srgbClr val="00B050"/>
                </a:solidFill>
                <a:latin typeface="League Spartan" panose="020B0604020202020204" charset="0"/>
              </a:rPr>
              <a:t> = new </a:t>
            </a:r>
            <a:r>
              <a:rPr lang="en-US" sz="1600" dirty="0" err="1">
                <a:solidFill>
                  <a:srgbClr val="00B050"/>
                </a:solidFill>
                <a:latin typeface="League Spartan" panose="020B0604020202020204" charset="0"/>
              </a:rPr>
              <a:t>FileWriter</a:t>
            </a:r>
            <a:r>
              <a:rPr lang="en-US" sz="1600" dirty="0">
                <a:solidFill>
                  <a:srgbClr val="00B050"/>
                </a:solidFill>
                <a:latin typeface="League Spartan" panose="020B0604020202020204" charset="0"/>
              </a:rPr>
              <a:t>("output.txt")) {</a:t>
            </a:r>
          </a:p>
          <a:p>
            <a:r>
              <a:rPr lang="en-US" sz="1600" dirty="0">
                <a:solidFill>
                  <a:srgbClr val="00B050"/>
                </a:solidFill>
                <a:latin typeface="League Spartan" panose="020B0604020202020204" charset="0"/>
              </a:rPr>
              <a:t>    // Read from </a:t>
            </a:r>
            <a:r>
              <a:rPr lang="en-US" sz="1600" dirty="0" err="1">
                <a:solidFill>
                  <a:srgbClr val="00B050"/>
                </a:solidFill>
                <a:latin typeface="League Spartan" panose="020B0604020202020204" charset="0"/>
              </a:rPr>
              <a:t>fr</a:t>
            </a:r>
            <a:r>
              <a:rPr lang="en-US" sz="1600" dirty="0">
                <a:solidFill>
                  <a:srgbClr val="00B050"/>
                </a:solidFill>
                <a:latin typeface="League Spartan" panose="020B0604020202020204" charset="0"/>
              </a:rPr>
              <a:t> and write to </a:t>
            </a:r>
            <a:r>
              <a:rPr lang="en-US" sz="1600" dirty="0" err="1">
                <a:solidFill>
                  <a:srgbClr val="00B050"/>
                </a:solidFill>
                <a:latin typeface="League Spartan" panose="020B0604020202020204" charset="0"/>
              </a:rPr>
              <a:t>fw</a:t>
            </a:r>
            <a:endParaRPr lang="en-US" sz="1600" dirty="0">
              <a:solidFill>
                <a:srgbClr val="00B050"/>
              </a:solidFill>
              <a:latin typeface="League Spartan" panose="020B0604020202020204" charset="0"/>
            </a:endParaRPr>
          </a:p>
          <a:p>
            <a:r>
              <a:rPr lang="en-US" sz="1600" dirty="0">
                <a:solidFill>
                  <a:srgbClr val="00B050"/>
                </a:solidFill>
                <a:latin typeface="League Spartan" panose="020B0604020202020204" charset="0"/>
              </a:rPr>
              <a:t>} catch (</a:t>
            </a:r>
            <a:r>
              <a:rPr lang="en-US" sz="1600" dirty="0" err="1">
                <a:solidFill>
                  <a:srgbClr val="00B050"/>
                </a:solidFill>
                <a:latin typeface="League Spartan" panose="020B0604020202020204" charset="0"/>
              </a:rPr>
              <a:t>IOException</a:t>
            </a:r>
            <a:r>
              <a:rPr lang="en-US" sz="1600" dirty="0">
                <a:solidFill>
                  <a:srgbClr val="00B050"/>
                </a:solidFill>
                <a:latin typeface="League Spartan" panose="020B0604020202020204" charset="0"/>
              </a:rPr>
              <a:t> e)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e.printStackTrace</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a:t>
            </a:r>
          </a:p>
          <a:p>
            <a:endParaRPr lang="en-US" sz="1600" dirty="0" smtClean="0"/>
          </a:p>
          <a:p>
            <a:endParaRPr lang="en-US" sz="1600" dirty="0"/>
          </a:p>
        </p:txBody>
      </p:sp>
    </p:spTree>
    <p:extLst>
      <p:ext uri="{BB962C8B-B14F-4D97-AF65-F5344CB8AC3E}">
        <p14:creationId xmlns:p14="http://schemas.microsoft.com/office/powerpoint/2010/main" val="3857084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Reading and Writing Data</a:t>
            </a:r>
            <a:endParaRPr lang="en-US" sz="4000" dirty="0">
              <a:latin typeface="League Spartan" panose="020B0604020202020204" charset="0"/>
            </a:endParaRPr>
          </a:p>
        </p:txBody>
      </p:sp>
      <p:sp>
        <p:nvSpPr>
          <p:cNvPr id="3" name="Title 1"/>
          <p:cNvSpPr txBox="1">
            <a:spLocks/>
          </p:cNvSpPr>
          <p:nvPr/>
        </p:nvSpPr>
        <p:spPr>
          <a:xfrm>
            <a:off x="285370" y="1127760"/>
            <a:ext cx="5129275"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800" dirty="0"/>
              <a:t>For reading data, classes like </a:t>
            </a:r>
            <a:r>
              <a:rPr lang="en-US" sz="1800" dirty="0" err="1"/>
              <a:t>BufferedReader</a:t>
            </a:r>
            <a:r>
              <a:rPr lang="en-US" sz="1800" dirty="0"/>
              <a:t> provide methods like </a:t>
            </a:r>
            <a:r>
              <a:rPr lang="en-US" sz="1800" dirty="0" err="1"/>
              <a:t>readLine</a:t>
            </a:r>
            <a:r>
              <a:rPr lang="en-US" sz="1800" dirty="0"/>
              <a:t>()</a:t>
            </a:r>
            <a:r>
              <a:rPr lang="en-US" sz="1800" dirty="0"/>
              <a:t>. For writing data, classes like </a:t>
            </a:r>
            <a:r>
              <a:rPr lang="en-US" sz="1800" dirty="0" err="1"/>
              <a:t>BufferedWriter</a:t>
            </a:r>
            <a:r>
              <a:rPr lang="en-US" sz="1800" dirty="0"/>
              <a:t> have methods like </a:t>
            </a:r>
            <a:r>
              <a:rPr lang="en-US" sz="1800" dirty="0"/>
              <a:t>write(String)</a:t>
            </a:r>
            <a:r>
              <a:rPr lang="en-US" sz="18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645" y="1023303"/>
            <a:ext cx="36385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75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OOPS- Object Oriented Programming</a:t>
            </a:r>
            <a:endParaRPr lang="en-US" sz="4000" dirty="0">
              <a:latin typeface="League Spartan" panose="020B0604020202020204" charset="0"/>
            </a:endParaRPr>
          </a:p>
        </p:txBody>
      </p:sp>
      <p:sp>
        <p:nvSpPr>
          <p:cNvPr id="3" name="Title 1"/>
          <p:cNvSpPr txBox="1">
            <a:spLocks/>
          </p:cNvSpPr>
          <p:nvPr/>
        </p:nvSpPr>
        <p:spPr>
          <a:xfrm>
            <a:off x="285370" y="1818640"/>
            <a:ext cx="4997830" cy="23063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latin typeface="League Spartan" panose="020B0604020202020204" charset="0"/>
              </a:rPr>
              <a:t>Object-Oriented Programming (OOP) is a programming paradigm that is based on the concept of "objects," which can contain data and code that manipulates that data. Java is a widely used, object-oriented programming language that follows the principles of OOP.</a:t>
            </a:r>
            <a:endParaRPr lang="en-US" sz="2000" dirty="0">
              <a:latin typeface="League Spartan" panose="020B0604020202020204" charset="0"/>
            </a:endParaRPr>
          </a:p>
        </p:txBody>
      </p:sp>
    </p:spTree>
    <p:extLst>
      <p:ext uri="{BB962C8B-B14F-4D97-AF65-F5344CB8AC3E}">
        <p14:creationId xmlns:p14="http://schemas.microsoft.com/office/powerpoint/2010/main" val="4071046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Java NIO(New I/O)</a:t>
            </a:r>
            <a:endParaRPr lang="en-US" sz="4000" dirty="0">
              <a:latin typeface="League Spartan" panose="020B0604020202020204" charset="0"/>
            </a:endParaRPr>
          </a:p>
        </p:txBody>
      </p:sp>
      <p:sp>
        <p:nvSpPr>
          <p:cNvPr id="3" name="Title 1"/>
          <p:cNvSpPr txBox="1">
            <a:spLocks/>
          </p:cNvSpPr>
          <p:nvPr/>
        </p:nvSpPr>
        <p:spPr>
          <a:xfrm>
            <a:off x="285370" y="1127760"/>
            <a:ext cx="5394070"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a:t>The </a:t>
            </a:r>
            <a:r>
              <a:rPr lang="en-US" sz="1600" dirty="0" err="1"/>
              <a:t>java.nio</a:t>
            </a:r>
            <a:r>
              <a:rPr lang="en-US" sz="1600" dirty="0"/>
              <a:t> package provides the </a:t>
            </a:r>
            <a:r>
              <a:rPr lang="en-US" sz="1600" dirty="0"/>
              <a:t>Files</a:t>
            </a:r>
            <a:r>
              <a:rPr lang="en-US" sz="1600" dirty="0"/>
              <a:t> class with methods for performing various file operations, such as reading/writing bytes, moving, copying, and deleting files</a:t>
            </a:r>
            <a:r>
              <a:rPr lang="en-US" sz="1600" dirty="0" smtClean="0"/>
              <a:t>.</a:t>
            </a:r>
          </a:p>
          <a:p>
            <a:r>
              <a:rPr lang="en-US" sz="1600" b="1" dirty="0"/>
              <a:t>Sample CODE:</a:t>
            </a:r>
          </a:p>
          <a:p>
            <a:r>
              <a:rPr lang="en-US" sz="1600" dirty="0">
                <a:solidFill>
                  <a:srgbClr val="00B050"/>
                </a:solidFill>
                <a:latin typeface="League Spartan" panose="020B0604020202020204" charset="0"/>
              </a:rPr>
              <a:t>Path </a:t>
            </a:r>
            <a:r>
              <a:rPr lang="en-US" sz="1600" dirty="0" err="1">
                <a:solidFill>
                  <a:srgbClr val="00B050"/>
                </a:solidFill>
                <a:latin typeface="League Spartan" panose="020B0604020202020204" charset="0"/>
              </a:rPr>
              <a:t>sourcePath</a:t>
            </a:r>
            <a:r>
              <a:rPr lang="en-US" sz="1600" dirty="0">
                <a:solidFill>
                  <a:srgbClr val="00B050"/>
                </a:solidFill>
                <a:latin typeface="League Spartan" panose="020B0604020202020204" charset="0"/>
              </a:rPr>
              <a:t> = </a:t>
            </a:r>
            <a:r>
              <a:rPr lang="en-US" sz="1600" dirty="0" err="1">
                <a:solidFill>
                  <a:srgbClr val="00B050"/>
                </a:solidFill>
                <a:latin typeface="League Spartan" panose="020B0604020202020204" charset="0"/>
              </a:rPr>
              <a:t>Paths.get</a:t>
            </a:r>
            <a:r>
              <a:rPr lang="en-US" sz="1600" dirty="0">
                <a:solidFill>
                  <a:srgbClr val="00B050"/>
                </a:solidFill>
                <a:latin typeface="League Spartan" panose="020B0604020202020204" charset="0"/>
              </a:rPr>
              <a:t>("source.txt");</a:t>
            </a:r>
          </a:p>
          <a:p>
            <a:r>
              <a:rPr lang="en-US" sz="1600" dirty="0">
                <a:solidFill>
                  <a:srgbClr val="00B050"/>
                </a:solidFill>
                <a:latin typeface="League Spartan" panose="020B0604020202020204" charset="0"/>
              </a:rPr>
              <a:t>Path </a:t>
            </a:r>
            <a:r>
              <a:rPr lang="en-US" sz="1600" dirty="0" err="1">
                <a:solidFill>
                  <a:srgbClr val="00B050"/>
                </a:solidFill>
                <a:latin typeface="League Spartan" panose="020B0604020202020204" charset="0"/>
              </a:rPr>
              <a:t>targetPath</a:t>
            </a:r>
            <a:r>
              <a:rPr lang="en-US" sz="1600" dirty="0">
                <a:solidFill>
                  <a:srgbClr val="00B050"/>
                </a:solidFill>
                <a:latin typeface="League Spartan" panose="020B0604020202020204" charset="0"/>
              </a:rPr>
              <a:t> = </a:t>
            </a:r>
            <a:r>
              <a:rPr lang="en-US" sz="1600" dirty="0" err="1">
                <a:solidFill>
                  <a:srgbClr val="00B050"/>
                </a:solidFill>
                <a:latin typeface="League Spartan" panose="020B0604020202020204" charset="0"/>
              </a:rPr>
              <a:t>Paths.get</a:t>
            </a:r>
            <a:r>
              <a:rPr lang="en-US" sz="1600" dirty="0">
                <a:solidFill>
                  <a:srgbClr val="00B050"/>
                </a:solidFill>
                <a:latin typeface="League Spartan" panose="020B0604020202020204" charset="0"/>
              </a:rPr>
              <a:t>("target.txt</a:t>
            </a:r>
            <a:r>
              <a:rPr lang="en-US" sz="1600" dirty="0" smtClean="0">
                <a:solidFill>
                  <a:srgbClr val="00B050"/>
                </a:solidFill>
                <a:latin typeface="League Spartan" panose="020B0604020202020204" charset="0"/>
              </a:rPr>
              <a:t>");</a:t>
            </a:r>
            <a:endParaRPr lang="en-US" sz="1600" dirty="0">
              <a:solidFill>
                <a:srgbClr val="00B050"/>
              </a:solidFill>
              <a:latin typeface="League Spartan" panose="020B0604020202020204" charset="0"/>
            </a:endParaRPr>
          </a:p>
          <a:p>
            <a:r>
              <a:rPr lang="en-US" sz="1600" dirty="0">
                <a:solidFill>
                  <a:srgbClr val="00B050"/>
                </a:solidFill>
                <a:latin typeface="League Spartan" panose="020B0604020202020204" charset="0"/>
              </a:rPr>
              <a:t>try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Files.copy</a:t>
            </a:r>
            <a:r>
              <a:rPr lang="en-US" sz="1600" dirty="0">
                <a:solidFill>
                  <a:srgbClr val="00B050"/>
                </a:solidFill>
                <a:latin typeface="League Spartan" panose="020B0604020202020204" charset="0"/>
              </a:rPr>
              <a:t>(</a:t>
            </a:r>
            <a:r>
              <a:rPr lang="en-US" sz="1600" dirty="0" err="1">
                <a:solidFill>
                  <a:srgbClr val="00B050"/>
                </a:solidFill>
                <a:latin typeface="League Spartan" panose="020B0604020202020204" charset="0"/>
              </a:rPr>
              <a:t>sourcePath</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targetPath</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StandardCopyOption.REPLACE_EXISTING</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 catch (</a:t>
            </a:r>
            <a:r>
              <a:rPr lang="en-US" sz="1600" dirty="0" err="1">
                <a:solidFill>
                  <a:srgbClr val="00B050"/>
                </a:solidFill>
                <a:latin typeface="League Spartan" panose="020B0604020202020204" charset="0"/>
              </a:rPr>
              <a:t>IOException</a:t>
            </a:r>
            <a:r>
              <a:rPr lang="en-US" sz="1600" dirty="0">
                <a:solidFill>
                  <a:srgbClr val="00B050"/>
                </a:solidFill>
                <a:latin typeface="League Spartan" panose="020B0604020202020204" charset="0"/>
              </a:rPr>
              <a:t> e)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e.printStackTrace</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a:t>
            </a:r>
          </a:p>
          <a:p>
            <a:endParaRPr lang="en-US" sz="1600" dirty="0"/>
          </a:p>
        </p:txBody>
      </p:sp>
    </p:spTree>
    <p:extLst>
      <p:ext uri="{BB962C8B-B14F-4D97-AF65-F5344CB8AC3E}">
        <p14:creationId xmlns:p14="http://schemas.microsoft.com/office/powerpoint/2010/main" val="1506844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Serialization</a:t>
            </a:r>
            <a:endParaRPr lang="en-US" sz="4000" dirty="0">
              <a:latin typeface="League Spartan" panose="020B0604020202020204" charset="0"/>
            </a:endParaRPr>
          </a:p>
        </p:txBody>
      </p:sp>
      <p:sp>
        <p:nvSpPr>
          <p:cNvPr id="3" name="Title 1"/>
          <p:cNvSpPr txBox="1">
            <a:spLocks/>
          </p:cNvSpPr>
          <p:nvPr/>
        </p:nvSpPr>
        <p:spPr>
          <a:xfrm>
            <a:off x="285370" y="1127760"/>
            <a:ext cx="5394070"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a:t>Serialization in Java is the concept of representing an object's state as a byte </a:t>
            </a:r>
            <a:r>
              <a:rPr lang="en-US" sz="1600" dirty="0" smtClean="0"/>
              <a:t>stream. Java </a:t>
            </a:r>
            <a:r>
              <a:rPr lang="en-US" sz="1600" dirty="0"/>
              <a:t>provides object serialization for reading and writing objects to files. The classes </a:t>
            </a:r>
            <a:r>
              <a:rPr lang="en-US" sz="1600" dirty="0" err="1"/>
              <a:t>ObjectInputStream</a:t>
            </a:r>
            <a:r>
              <a:rPr lang="en-US" sz="1600" dirty="0"/>
              <a:t> and </a:t>
            </a:r>
            <a:r>
              <a:rPr lang="en-US" sz="1600" dirty="0" err="1"/>
              <a:t>ObjectOutputStream</a:t>
            </a:r>
            <a:r>
              <a:rPr lang="en-US" sz="1600" dirty="0"/>
              <a:t> are used for this purpose</a:t>
            </a:r>
            <a:r>
              <a:rPr lang="en-US" sz="1600" dirty="0" smtClean="0"/>
              <a:t>.</a:t>
            </a:r>
          </a:p>
          <a:p>
            <a:r>
              <a:rPr lang="en-US" sz="1600" b="1" dirty="0" smtClean="0"/>
              <a:t>Sample </a:t>
            </a:r>
            <a:r>
              <a:rPr lang="en-US" sz="1600" b="1" dirty="0"/>
              <a:t>CODE:</a:t>
            </a:r>
          </a:p>
          <a:p>
            <a:r>
              <a:rPr lang="en-US" sz="1600" dirty="0">
                <a:solidFill>
                  <a:srgbClr val="00B050"/>
                </a:solidFill>
                <a:latin typeface="League Spartan" panose="020B0604020202020204" charset="0"/>
              </a:rPr>
              <a:t>try (</a:t>
            </a:r>
            <a:r>
              <a:rPr lang="en-US" sz="1600" dirty="0" err="1">
                <a:solidFill>
                  <a:srgbClr val="00B050"/>
                </a:solidFill>
                <a:latin typeface="League Spartan" panose="020B0604020202020204" charset="0"/>
              </a:rPr>
              <a:t>ObjectOutputStream</a:t>
            </a:r>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oos</a:t>
            </a:r>
            <a:r>
              <a:rPr lang="en-US" sz="1600" dirty="0">
                <a:solidFill>
                  <a:srgbClr val="00B050"/>
                </a:solidFill>
                <a:latin typeface="League Spartan" panose="020B0604020202020204" charset="0"/>
              </a:rPr>
              <a:t> = new </a:t>
            </a:r>
            <a:r>
              <a:rPr lang="en-US" sz="1600" dirty="0" err="1">
                <a:solidFill>
                  <a:srgbClr val="00B050"/>
                </a:solidFill>
                <a:latin typeface="League Spartan" panose="020B0604020202020204" charset="0"/>
              </a:rPr>
              <a:t>ObjectOutputStream</a:t>
            </a:r>
            <a:r>
              <a:rPr lang="en-US" sz="1600" dirty="0">
                <a:solidFill>
                  <a:srgbClr val="00B050"/>
                </a:solidFill>
                <a:latin typeface="League Spartan" panose="020B0604020202020204" charset="0"/>
              </a:rPr>
              <a:t>(new </a:t>
            </a:r>
            <a:r>
              <a:rPr lang="en-US" sz="1600" dirty="0" err="1">
                <a:solidFill>
                  <a:srgbClr val="00B050"/>
                </a:solidFill>
                <a:latin typeface="League Spartan" panose="020B0604020202020204" charset="0"/>
              </a:rPr>
              <a:t>FileOutputStream</a:t>
            </a:r>
            <a:r>
              <a:rPr lang="en-US" sz="1600" dirty="0">
                <a:solidFill>
                  <a:srgbClr val="00B050"/>
                </a:solidFill>
                <a:latin typeface="League Spartan" panose="020B0604020202020204" charset="0"/>
              </a:rPr>
              <a:t>("</a:t>
            </a:r>
            <a:r>
              <a:rPr lang="en-US" sz="1600" dirty="0" err="1">
                <a:solidFill>
                  <a:srgbClr val="00B050"/>
                </a:solidFill>
                <a:latin typeface="League Spartan" panose="020B0604020202020204" charset="0"/>
              </a:rPr>
              <a:t>object.ser</a:t>
            </a:r>
            <a:r>
              <a:rPr lang="en-US" sz="1600" dirty="0">
                <a:solidFill>
                  <a:srgbClr val="00B050"/>
                </a:solidFill>
                <a:latin typeface="League Spartan" panose="020B0604020202020204" charset="0"/>
              </a:rPr>
              <a:t>")))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oos.writeObject</a:t>
            </a:r>
            <a:r>
              <a:rPr lang="en-US" sz="1600" dirty="0">
                <a:solidFill>
                  <a:srgbClr val="00B050"/>
                </a:solidFill>
                <a:latin typeface="League Spartan" panose="020B0604020202020204" charset="0"/>
              </a:rPr>
              <a:t>(</a:t>
            </a:r>
            <a:r>
              <a:rPr lang="en-US" sz="1600" dirty="0" err="1">
                <a:solidFill>
                  <a:srgbClr val="00B050"/>
                </a:solidFill>
                <a:latin typeface="League Spartan" panose="020B0604020202020204" charset="0"/>
              </a:rPr>
              <a:t>myObject</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 catch (</a:t>
            </a:r>
            <a:r>
              <a:rPr lang="en-US" sz="1600" dirty="0" err="1">
                <a:solidFill>
                  <a:srgbClr val="00B050"/>
                </a:solidFill>
                <a:latin typeface="League Spartan" panose="020B0604020202020204" charset="0"/>
              </a:rPr>
              <a:t>IOException</a:t>
            </a:r>
            <a:r>
              <a:rPr lang="en-US" sz="1600" dirty="0">
                <a:solidFill>
                  <a:srgbClr val="00B050"/>
                </a:solidFill>
                <a:latin typeface="League Spartan" panose="020B0604020202020204" charset="0"/>
              </a:rPr>
              <a:t> e) {</a:t>
            </a:r>
          </a:p>
          <a:p>
            <a:r>
              <a:rPr lang="en-US" sz="1600" dirty="0">
                <a:solidFill>
                  <a:srgbClr val="00B050"/>
                </a:solidFill>
                <a:latin typeface="League Spartan" panose="020B0604020202020204" charset="0"/>
              </a:rPr>
              <a:t>    </a:t>
            </a:r>
            <a:r>
              <a:rPr lang="en-US" sz="1600" dirty="0" err="1">
                <a:solidFill>
                  <a:srgbClr val="00B050"/>
                </a:solidFill>
                <a:latin typeface="League Spartan" panose="020B0604020202020204" charset="0"/>
              </a:rPr>
              <a:t>e.printStackTrace</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a:t>
            </a:r>
          </a:p>
          <a:p>
            <a:endParaRPr lang="en-US" sz="1600" dirty="0"/>
          </a:p>
        </p:txBody>
      </p:sp>
    </p:spTree>
    <p:extLst>
      <p:ext uri="{BB962C8B-B14F-4D97-AF65-F5344CB8AC3E}">
        <p14:creationId xmlns:p14="http://schemas.microsoft.com/office/powerpoint/2010/main" val="162992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File Permissions</a:t>
            </a:r>
            <a:endParaRPr lang="en-US" sz="4000" dirty="0">
              <a:latin typeface="League Spartan" panose="020B0604020202020204" charset="0"/>
            </a:endParaRPr>
          </a:p>
        </p:txBody>
      </p:sp>
      <p:sp>
        <p:nvSpPr>
          <p:cNvPr id="3" name="Title 1"/>
          <p:cNvSpPr txBox="1">
            <a:spLocks/>
          </p:cNvSpPr>
          <p:nvPr/>
        </p:nvSpPr>
        <p:spPr>
          <a:xfrm>
            <a:off x="285370" y="1127760"/>
            <a:ext cx="5394070"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a:t>The </a:t>
            </a:r>
            <a:r>
              <a:rPr lang="en-US" sz="1600" dirty="0"/>
              <a:t>File</a:t>
            </a:r>
            <a:r>
              <a:rPr lang="en-US" sz="1600" dirty="0"/>
              <a:t> class can be used to check file permissions and other metadata, providing information about the file's existence, readability, </a:t>
            </a:r>
            <a:r>
              <a:rPr lang="en-US" sz="1600" dirty="0" err="1"/>
              <a:t>writability</a:t>
            </a:r>
            <a:r>
              <a:rPr lang="en-US" sz="1600" dirty="0"/>
              <a:t>, etc</a:t>
            </a:r>
            <a:r>
              <a:rPr lang="en-US" sz="1600" dirty="0" smtClean="0"/>
              <a:t>.</a:t>
            </a:r>
          </a:p>
          <a:p>
            <a:r>
              <a:rPr lang="en-US" sz="1600" b="1" dirty="0" smtClean="0"/>
              <a:t>Sample </a:t>
            </a:r>
            <a:r>
              <a:rPr lang="en-US" sz="1600" b="1" dirty="0"/>
              <a:t>CODE:</a:t>
            </a:r>
          </a:p>
          <a:p>
            <a:r>
              <a:rPr lang="en-US" sz="1600" dirty="0">
                <a:solidFill>
                  <a:srgbClr val="00B050"/>
                </a:solidFill>
                <a:latin typeface="League Spartan" panose="020B0604020202020204" charset="0"/>
              </a:rPr>
              <a:t>File </a:t>
            </a:r>
            <a:r>
              <a:rPr lang="en-US" sz="1600" dirty="0" err="1">
                <a:solidFill>
                  <a:srgbClr val="00B050"/>
                </a:solidFill>
                <a:latin typeface="League Spartan" panose="020B0604020202020204" charset="0"/>
              </a:rPr>
              <a:t>file</a:t>
            </a:r>
            <a:r>
              <a:rPr lang="en-US" sz="1600" dirty="0">
                <a:solidFill>
                  <a:srgbClr val="00B050"/>
                </a:solidFill>
                <a:latin typeface="League Spartan" panose="020B0604020202020204" charset="0"/>
              </a:rPr>
              <a:t> = new File("example.txt</a:t>
            </a:r>
            <a:r>
              <a:rPr lang="en-US" sz="1600" dirty="0" smtClean="0">
                <a:solidFill>
                  <a:srgbClr val="00B050"/>
                </a:solidFill>
                <a:latin typeface="League Spartan" panose="020B0604020202020204" charset="0"/>
              </a:rPr>
              <a:t>");</a:t>
            </a:r>
            <a:endParaRPr lang="en-US" sz="1600" dirty="0">
              <a:solidFill>
                <a:srgbClr val="00B050"/>
              </a:solidFill>
              <a:latin typeface="League Spartan" panose="020B0604020202020204" charset="0"/>
            </a:endParaRPr>
          </a:p>
          <a:p>
            <a:r>
              <a:rPr lang="en-US" sz="1600" dirty="0">
                <a:solidFill>
                  <a:srgbClr val="00B050"/>
                </a:solidFill>
                <a:latin typeface="League Spartan" panose="020B0604020202020204" charset="0"/>
              </a:rPr>
              <a:t>if (</a:t>
            </a:r>
            <a:r>
              <a:rPr lang="en-US" sz="1600" dirty="0" err="1">
                <a:solidFill>
                  <a:srgbClr val="00B050"/>
                </a:solidFill>
                <a:latin typeface="League Spartan" panose="020B0604020202020204" charset="0"/>
              </a:rPr>
              <a:t>file.exists</a:t>
            </a:r>
            <a:r>
              <a:rPr lang="en-US" sz="1600" dirty="0">
                <a:solidFill>
                  <a:srgbClr val="00B050"/>
                </a:solidFill>
                <a:latin typeface="League Spartan" panose="020B0604020202020204" charset="0"/>
              </a:rPr>
              <a:t>()) {</a:t>
            </a:r>
          </a:p>
          <a:p>
            <a:r>
              <a:rPr lang="en-US" sz="1600" dirty="0">
                <a:solidFill>
                  <a:srgbClr val="00B050"/>
                </a:solidFill>
                <a:latin typeface="League Spartan" panose="020B0604020202020204" charset="0"/>
              </a:rPr>
              <a:t>    System.out.println("File exists");</a:t>
            </a:r>
          </a:p>
          <a:p>
            <a:r>
              <a:rPr lang="en-US" sz="1600" dirty="0">
                <a:solidFill>
                  <a:srgbClr val="00B050"/>
                </a:solidFill>
                <a:latin typeface="League Spartan" panose="020B0604020202020204" charset="0"/>
              </a:rPr>
              <a:t>    System.out.println("Is readable: " + </a:t>
            </a:r>
            <a:r>
              <a:rPr lang="en-US" sz="1600" dirty="0" err="1">
                <a:solidFill>
                  <a:srgbClr val="00B050"/>
                </a:solidFill>
                <a:latin typeface="League Spartan" panose="020B0604020202020204" charset="0"/>
              </a:rPr>
              <a:t>file.canRead</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    System.out.println("Is writable: " + </a:t>
            </a:r>
            <a:r>
              <a:rPr lang="en-US" sz="1600" dirty="0" err="1">
                <a:solidFill>
                  <a:srgbClr val="00B050"/>
                </a:solidFill>
                <a:latin typeface="League Spartan" panose="020B0604020202020204" charset="0"/>
              </a:rPr>
              <a:t>file.canWrite</a:t>
            </a:r>
            <a:r>
              <a:rPr lang="en-US" sz="1600" dirty="0">
                <a:solidFill>
                  <a:srgbClr val="00B050"/>
                </a:solidFill>
                <a:latin typeface="League Spartan" panose="020B0604020202020204" charset="0"/>
              </a:rPr>
              <a:t>());</a:t>
            </a:r>
          </a:p>
          <a:p>
            <a:r>
              <a:rPr lang="en-US" sz="1600" dirty="0">
                <a:solidFill>
                  <a:srgbClr val="00B050"/>
                </a:solidFill>
                <a:latin typeface="League Spartan" panose="020B0604020202020204" charset="0"/>
              </a:rPr>
              <a:t>    System.out.println("Is executable: " + </a:t>
            </a:r>
            <a:r>
              <a:rPr lang="en-US" sz="1600" dirty="0" err="1">
                <a:solidFill>
                  <a:srgbClr val="00B050"/>
                </a:solidFill>
                <a:latin typeface="League Spartan" panose="020B0604020202020204" charset="0"/>
              </a:rPr>
              <a:t>file.canExecute</a:t>
            </a:r>
            <a:r>
              <a:rPr lang="en-US" sz="1600" dirty="0" smtClean="0">
                <a:solidFill>
                  <a:srgbClr val="00B050"/>
                </a:solidFill>
                <a:latin typeface="League Spartan" panose="020B0604020202020204" charset="0"/>
              </a:rPr>
              <a:t>());} </a:t>
            </a:r>
            <a:r>
              <a:rPr lang="en-US" sz="1600" dirty="0">
                <a:solidFill>
                  <a:srgbClr val="00B050"/>
                </a:solidFill>
                <a:latin typeface="League Spartan" panose="020B0604020202020204" charset="0"/>
              </a:rPr>
              <a:t>else {</a:t>
            </a:r>
          </a:p>
          <a:p>
            <a:r>
              <a:rPr lang="en-US" sz="1600" dirty="0">
                <a:solidFill>
                  <a:srgbClr val="00B050"/>
                </a:solidFill>
                <a:latin typeface="League Spartan" panose="020B0604020202020204" charset="0"/>
              </a:rPr>
              <a:t>    System.out.println("File does not exist</a:t>
            </a:r>
            <a:r>
              <a:rPr lang="en-US" sz="1600" dirty="0" smtClean="0">
                <a:solidFill>
                  <a:srgbClr val="00B050"/>
                </a:solidFill>
                <a:latin typeface="League Spartan" panose="020B0604020202020204" charset="0"/>
              </a:rPr>
              <a:t>");}</a:t>
            </a:r>
            <a:endParaRPr lang="en-US" sz="1600" dirty="0">
              <a:solidFill>
                <a:srgbClr val="00B050"/>
              </a:solidFill>
              <a:latin typeface="League Spartan" panose="020B0604020202020204" charset="0"/>
            </a:endParaRPr>
          </a:p>
          <a:p>
            <a:endParaRPr lang="en-US" sz="1600" dirty="0"/>
          </a:p>
        </p:txBody>
      </p:sp>
    </p:spTree>
    <p:extLst>
      <p:ext uri="{BB962C8B-B14F-4D97-AF65-F5344CB8AC3E}">
        <p14:creationId xmlns:p14="http://schemas.microsoft.com/office/powerpoint/2010/main" val="2009147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0" y="0"/>
            <a:ext cx="8960230" cy="1148700"/>
          </a:xfrm>
        </p:spPr>
        <p:txBody>
          <a:bodyPr>
            <a:normAutofit/>
          </a:bodyPr>
          <a:lstStyle/>
          <a:p>
            <a:r>
              <a:rPr lang="en-US" sz="4000" dirty="0" smtClean="0">
                <a:latin typeface="League Spartan" panose="020B0604020202020204" charset="0"/>
              </a:rPr>
              <a:t>Error Handling</a:t>
            </a:r>
            <a:endParaRPr lang="en-US" sz="4000" dirty="0">
              <a:latin typeface="League Spartan" panose="020B0604020202020204" charset="0"/>
            </a:endParaRPr>
          </a:p>
        </p:txBody>
      </p:sp>
      <p:sp>
        <p:nvSpPr>
          <p:cNvPr id="3" name="Title 1"/>
          <p:cNvSpPr txBox="1">
            <a:spLocks/>
          </p:cNvSpPr>
          <p:nvPr/>
        </p:nvSpPr>
        <p:spPr>
          <a:xfrm>
            <a:off x="285370" y="1127760"/>
            <a:ext cx="5394070" cy="35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1600" dirty="0"/>
              <a:t>When working with ﬁles, various  </a:t>
            </a:r>
            <a:r>
              <a:rPr lang="en-US" sz="1600" b="1" dirty="0"/>
              <a:t>errors </a:t>
            </a:r>
            <a:r>
              <a:rPr lang="en-US" sz="1600" dirty="0"/>
              <a:t>and </a:t>
            </a:r>
            <a:r>
              <a:rPr lang="en-US" sz="1600" b="1" dirty="0"/>
              <a:t>exceptions </a:t>
            </a:r>
            <a:r>
              <a:rPr lang="en-US" sz="1600" dirty="0"/>
              <a:t>can occur.  We will explore common exception  types like </a:t>
            </a:r>
            <a:r>
              <a:rPr lang="en-US" sz="1600" b="1" dirty="0" err="1"/>
              <a:t>IOException</a:t>
            </a:r>
            <a:r>
              <a:rPr lang="en-US" sz="1600" dirty="0"/>
              <a:t>,  </a:t>
            </a:r>
            <a:r>
              <a:rPr lang="en-US" sz="1600" b="1" dirty="0" err="1"/>
              <a:t>FileNotFoundException</a:t>
            </a:r>
            <a:r>
              <a:rPr lang="en-US" sz="1600" dirty="0"/>
              <a:t>, and  </a:t>
            </a:r>
            <a:r>
              <a:rPr lang="en-US" sz="1600" b="1" dirty="0" err="1"/>
              <a:t>SecurityException</a:t>
            </a:r>
            <a:r>
              <a:rPr lang="en-US" sz="1600" dirty="0"/>
              <a:t>. Understanding  how to handle these exceptions  gracefully is essential for robust ﬁle  handling in Java, ensuring that  errors are properly managed and  user-friendly error messages are  displayed.</a:t>
            </a:r>
            <a:endParaRPr lang="en-US" sz="1600" dirty="0"/>
          </a:p>
          <a:p>
            <a:r>
              <a:rPr lang="en-US" sz="1600" dirty="0"/>
              <a:t/>
            </a:r>
            <a:br>
              <a:rPr lang="en-US" sz="1600" dirty="0"/>
            </a:br>
            <a:endParaRPr lang="en-US" sz="1600" dirty="0"/>
          </a:p>
        </p:txBody>
      </p:sp>
    </p:spTree>
    <p:extLst>
      <p:ext uri="{BB962C8B-B14F-4D97-AF65-F5344CB8AC3E}">
        <p14:creationId xmlns:p14="http://schemas.microsoft.com/office/powerpoint/2010/main" val="1064456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US" dirty="0"/>
          </a:p>
        </p:txBody>
      </p:sp>
    </p:spTree>
    <p:extLst>
      <p:ext uri="{BB962C8B-B14F-4D97-AF65-F5344CB8AC3E}">
        <p14:creationId xmlns:p14="http://schemas.microsoft.com/office/powerpoint/2010/main" val="676585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Key Concepts of OOPS</a:t>
            </a:r>
            <a:endParaRPr lang="en-US" sz="4000" dirty="0">
              <a:latin typeface="League Spartan" panose="020B0604020202020204" charset="0"/>
            </a:endParaRPr>
          </a:p>
        </p:txBody>
      </p:sp>
      <p:sp>
        <p:nvSpPr>
          <p:cNvPr id="3" name="Title 1"/>
          <p:cNvSpPr txBox="1">
            <a:spLocks/>
          </p:cNvSpPr>
          <p:nvPr/>
        </p:nvSpPr>
        <p:spPr>
          <a:xfrm>
            <a:off x="397130" y="1737360"/>
            <a:ext cx="4997830" cy="23063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dirty="0" smtClean="0">
                <a:latin typeface="League Spartan" panose="020B0604020202020204" charset="0"/>
              </a:rPr>
              <a:t>1. Classes and Objects</a:t>
            </a:r>
          </a:p>
          <a:p>
            <a:r>
              <a:rPr lang="en-US" dirty="0" smtClean="0">
                <a:latin typeface="League Spartan" panose="020B0604020202020204" charset="0"/>
              </a:rPr>
              <a:t>2. Encapsulation</a:t>
            </a:r>
          </a:p>
          <a:p>
            <a:r>
              <a:rPr lang="en-US" dirty="0" smtClean="0">
                <a:latin typeface="League Spartan" panose="020B0604020202020204" charset="0"/>
              </a:rPr>
              <a:t>3. Inheritance</a:t>
            </a:r>
          </a:p>
          <a:p>
            <a:r>
              <a:rPr lang="en-US" dirty="0" smtClean="0">
                <a:latin typeface="League Spartan" panose="020B0604020202020204" charset="0"/>
              </a:rPr>
              <a:t>4. Polymorphism</a:t>
            </a:r>
          </a:p>
          <a:p>
            <a:r>
              <a:rPr lang="en-US" dirty="0" smtClean="0">
                <a:latin typeface="League Spartan" panose="020B0604020202020204" charset="0"/>
              </a:rPr>
              <a:t>5. Abstraction</a:t>
            </a:r>
            <a:endParaRPr lang="en-US" dirty="0">
              <a:latin typeface="League Spartan" panose="020B0604020202020204" charset="0"/>
            </a:endParaRPr>
          </a:p>
        </p:txBody>
      </p:sp>
    </p:spTree>
    <p:extLst>
      <p:ext uri="{BB962C8B-B14F-4D97-AF65-F5344CB8AC3E}">
        <p14:creationId xmlns:p14="http://schemas.microsoft.com/office/powerpoint/2010/main" val="2911806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Classes and Objects</a:t>
            </a:r>
            <a:endParaRPr lang="en-US" sz="4000" dirty="0">
              <a:latin typeface="League Spartan" panose="020B0604020202020204" charset="0"/>
            </a:endParaRPr>
          </a:p>
        </p:txBody>
      </p:sp>
      <p:sp>
        <p:nvSpPr>
          <p:cNvPr id="3" name="Title 1"/>
          <p:cNvSpPr txBox="1">
            <a:spLocks/>
          </p:cNvSpPr>
          <p:nvPr/>
        </p:nvSpPr>
        <p:spPr>
          <a:xfrm>
            <a:off x="285370" y="1554480"/>
            <a:ext cx="4997830" cy="2885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latin typeface="League Spartan" panose="020B0604020202020204" charset="0"/>
              </a:rPr>
              <a:t>Class: A class is a blueprint or template for creating objects. It defines the properties (attributes) and behaviors (methods) that the objects will have</a:t>
            </a:r>
            <a:r>
              <a:rPr lang="en-US" sz="2000" dirty="0" smtClean="0">
                <a:latin typeface="League Spartan" panose="020B0604020202020204" charset="0"/>
              </a:rPr>
              <a:t>.</a:t>
            </a:r>
          </a:p>
          <a:p>
            <a:endParaRPr lang="en-US" sz="2000" dirty="0">
              <a:latin typeface="League Spartan" panose="020B0604020202020204" charset="0"/>
            </a:endParaRPr>
          </a:p>
          <a:p>
            <a:r>
              <a:rPr lang="en-US" sz="2000" dirty="0">
                <a:latin typeface="League Spartan" panose="020B0604020202020204" charset="0"/>
              </a:rPr>
              <a:t>Object: An object is an instance of a class. It represents a real-world entity and is created from a class definition.</a:t>
            </a:r>
          </a:p>
        </p:txBody>
      </p:sp>
    </p:spTree>
    <p:extLst>
      <p:ext uri="{BB962C8B-B14F-4D97-AF65-F5344CB8AC3E}">
        <p14:creationId xmlns:p14="http://schemas.microsoft.com/office/powerpoint/2010/main" val="816454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10" y="173400"/>
            <a:ext cx="4587000" cy="1148700"/>
          </a:xfrm>
        </p:spPr>
        <p:txBody>
          <a:bodyPr/>
          <a:lstStyle/>
          <a:p>
            <a:r>
              <a:rPr lang="en-US" dirty="0" smtClean="0"/>
              <a:t>Code snippet:</a:t>
            </a:r>
            <a:endParaRPr lang="en-US" dirty="0"/>
          </a:p>
        </p:txBody>
      </p:sp>
      <p:sp>
        <p:nvSpPr>
          <p:cNvPr id="3" name="Rectangle 2"/>
          <p:cNvSpPr/>
          <p:nvPr/>
        </p:nvSpPr>
        <p:spPr>
          <a:xfrm>
            <a:off x="406400" y="972671"/>
            <a:ext cx="4572000" cy="3970318"/>
          </a:xfrm>
          <a:prstGeom prst="rect">
            <a:avLst/>
          </a:prstGeom>
        </p:spPr>
        <p:txBody>
          <a:bodyPr>
            <a:spAutoFit/>
          </a:bodyPr>
          <a:lstStyle/>
          <a:p>
            <a:r>
              <a:rPr lang="en-US" dirty="0">
                <a:solidFill>
                  <a:srgbClr val="92D050"/>
                </a:solidFill>
                <a:latin typeface="League Spartan" panose="020B0604020202020204" charset="0"/>
              </a:rPr>
              <a:t>// Example of a class</a:t>
            </a:r>
          </a:p>
          <a:p>
            <a:r>
              <a:rPr lang="en-US" dirty="0">
                <a:solidFill>
                  <a:srgbClr val="92D050"/>
                </a:solidFill>
                <a:latin typeface="League Spartan" panose="020B0604020202020204" charset="0"/>
              </a:rPr>
              <a:t>public class Car {</a:t>
            </a:r>
          </a:p>
          <a:p>
            <a:r>
              <a:rPr lang="en-US" dirty="0">
                <a:solidFill>
                  <a:srgbClr val="92D050"/>
                </a:solidFill>
                <a:latin typeface="League Spartan" panose="020B0604020202020204" charset="0"/>
              </a:rPr>
              <a:t>    // Attributes</a:t>
            </a:r>
          </a:p>
          <a:p>
            <a:r>
              <a:rPr lang="en-US" dirty="0">
                <a:solidFill>
                  <a:srgbClr val="92D050"/>
                </a:solidFill>
                <a:latin typeface="League Spartan" panose="020B0604020202020204" charset="0"/>
              </a:rPr>
              <a:t>    String model;</a:t>
            </a:r>
          </a:p>
          <a:p>
            <a:r>
              <a:rPr lang="en-US" dirty="0">
                <a:solidFill>
                  <a:srgbClr val="92D050"/>
                </a:solidFill>
                <a:latin typeface="League Spartan" panose="020B0604020202020204" charset="0"/>
              </a:rPr>
              <a:t>    int year;</a:t>
            </a:r>
          </a:p>
          <a:p>
            <a:endParaRPr lang="en-US" dirty="0">
              <a:solidFill>
                <a:srgbClr val="92D050"/>
              </a:solidFill>
              <a:latin typeface="League Spartan" panose="020B0604020202020204" charset="0"/>
            </a:endParaRPr>
          </a:p>
          <a:p>
            <a:r>
              <a:rPr lang="en-US" dirty="0">
                <a:solidFill>
                  <a:srgbClr val="92D050"/>
                </a:solidFill>
                <a:latin typeface="League Spartan" panose="020B0604020202020204" charset="0"/>
              </a:rPr>
              <a:t>    // Methods</a:t>
            </a:r>
          </a:p>
          <a:p>
            <a:r>
              <a:rPr lang="en-US" dirty="0">
                <a:solidFill>
                  <a:srgbClr val="92D050"/>
                </a:solidFill>
                <a:latin typeface="League Spartan" panose="020B0604020202020204" charset="0"/>
              </a:rPr>
              <a:t>    void start() {</a:t>
            </a:r>
          </a:p>
          <a:p>
            <a:r>
              <a:rPr lang="en-US" dirty="0">
                <a:solidFill>
                  <a:srgbClr val="92D050"/>
                </a:solidFill>
                <a:latin typeface="League Spartan" panose="020B0604020202020204" charset="0"/>
              </a:rPr>
              <a:t>        System.out.println("Car started");</a:t>
            </a:r>
          </a:p>
          <a:p>
            <a:r>
              <a:rPr lang="en-US" dirty="0">
                <a:solidFill>
                  <a:srgbClr val="92D050"/>
                </a:solidFill>
                <a:latin typeface="League Spartan" panose="020B0604020202020204" charset="0"/>
              </a:rPr>
              <a:t>    }</a:t>
            </a:r>
          </a:p>
          <a:p>
            <a:endParaRPr lang="en-US" dirty="0">
              <a:solidFill>
                <a:srgbClr val="92D050"/>
              </a:solidFill>
              <a:latin typeface="League Spartan" panose="020B0604020202020204" charset="0"/>
            </a:endParaRPr>
          </a:p>
          <a:p>
            <a:r>
              <a:rPr lang="en-US" dirty="0">
                <a:solidFill>
                  <a:srgbClr val="92D050"/>
                </a:solidFill>
                <a:latin typeface="League Spartan" panose="020B0604020202020204" charset="0"/>
              </a:rPr>
              <a:t>    void stop() {</a:t>
            </a:r>
          </a:p>
          <a:p>
            <a:r>
              <a:rPr lang="en-US" dirty="0">
                <a:solidFill>
                  <a:srgbClr val="92D050"/>
                </a:solidFill>
                <a:latin typeface="League Spartan" panose="020B0604020202020204" charset="0"/>
              </a:rPr>
              <a:t>        System.out.println("Car stopped");</a:t>
            </a:r>
          </a:p>
          <a:p>
            <a:r>
              <a:rPr lang="en-US" dirty="0">
                <a:solidFill>
                  <a:srgbClr val="92D050"/>
                </a:solidFill>
                <a:latin typeface="League Spartan" panose="020B0604020202020204" charset="0"/>
              </a:rPr>
              <a:t>    }</a:t>
            </a:r>
          </a:p>
          <a:p>
            <a:r>
              <a:rPr lang="en-US" dirty="0">
                <a:solidFill>
                  <a:srgbClr val="92D050"/>
                </a:solidFill>
                <a:latin typeface="League Spartan" panose="020B0604020202020204" charset="0"/>
              </a:rPr>
              <a:t>}</a:t>
            </a:r>
          </a:p>
          <a:p>
            <a:endParaRPr lang="en-US" dirty="0">
              <a:solidFill>
                <a:srgbClr val="92D050"/>
              </a:solidFill>
              <a:latin typeface="League Spartan" panose="020B0604020202020204" charset="0"/>
            </a:endParaRPr>
          </a:p>
          <a:p>
            <a:r>
              <a:rPr lang="en-US" dirty="0">
                <a:solidFill>
                  <a:srgbClr val="92D050"/>
                </a:solidFill>
                <a:latin typeface="League Spartan" panose="020B0604020202020204" charset="0"/>
              </a:rPr>
              <a:t>// Creating an object of the Car class</a:t>
            </a:r>
          </a:p>
          <a:p>
            <a:r>
              <a:rPr lang="en-US" dirty="0">
                <a:solidFill>
                  <a:srgbClr val="92D050"/>
                </a:solidFill>
                <a:latin typeface="League Spartan" panose="020B0604020202020204" charset="0"/>
              </a:rPr>
              <a:t>Car myCar = new Car();</a:t>
            </a:r>
          </a:p>
        </p:txBody>
      </p:sp>
    </p:spTree>
    <p:extLst>
      <p:ext uri="{BB962C8B-B14F-4D97-AF65-F5344CB8AC3E}">
        <p14:creationId xmlns:p14="http://schemas.microsoft.com/office/powerpoint/2010/main" val="10941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Encapsulation</a:t>
            </a:r>
            <a:endParaRPr lang="en-US" sz="4000" dirty="0">
              <a:latin typeface="League Spartan" panose="020B0604020202020204" charset="0"/>
            </a:endParaRPr>
          </a:p>
        </p:txBody>
      </p:sp>
      <p:sp>
        <p:nvSpPr>
          <p:cNvPr id="3" name="Title 1"/>
          <p:cNvSpPr txBox="1">
            <a:spLocks/>
          </p:cNvSpPr>
          <p:nvPr/>
        </p:nvSpPr>
        <p:spPr>
          <a:xfrm>
            <a:off x="285370" y="1554480"/>
            <a:ext cx="4997830" cy="2885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t>Encapsulation is the bundling of data (attributes) and methods that operate on the data into a single unit (a class).</a:t>
            </a:r>
          </a:p>
          <a:p>
            <a:r>
              <a:rPr lang="en-US" sz="2000" dirty="0"/>
              <a:t>Access modifiers (public, private, protected) are used to control the visibility of attributes and methods.</a:t>
            </a:r>
          </a:p>
        </p:txBody>
      </p:sp>
    </p:spTree>
    <p:extLst>
      <p:ext uri="{BB962C8B-B14F-4D97-AF65-F5344CB8AC3E}">
        <p14:creationId xmlns:p14="http://schemas.microsoft.com/office/powerpoint/2010/main" val="298388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10" y="173400"/>
            <a:ext cx="4587000" cy="1148700"/>
          </a:xfrm>
        </p:spPr>
        <p:txBody>
          <a:bodyPr/>
          <a:lstStyle/>
          <a:p>
            <a:r>
              <a:rPr lang="en-US" dirty="0" smtClean="0"/>
              <a:t>Code snippet:</a:t>
            </a:r>
            <a:endParaRPr lang="en-US" dirty="0"/>
          </a:p>
        </p:txBody>
      </p:sp>
      <p:sp>
        <p:nvSpPr>
          <p:cNvPr id="3" name="Rectangle 2"/>
          <p:cNvSpPr/>
          <p:nvPr/>
        </p:nvSpPr>
        <p:spPr>
          <a:xfrm>
            <a:off x="406400" y="1277471"/>
            <a:ext cx="4572000" cy="3293209"/>
          </a:xfrm>
          <a:prstGeom prst="rect">
            <a:avLst/>
          </a:prstGeom>
        </p:spPr>
        <p:txBody>
          <a:bodyPr>
            <a:spAutoFit/>
          </a:bodyPr>
          <a:lstStyle/>
          <a:p>
            <a:r>
              <a:rPr lang="en-US" sz="1600" dirty="0">
                <a:solidFill>
                  <a:srgbClr val="92D050"/>
                </a:solidFill>
                <a:latin typeface="League Spartan" panose="020B0604020202020204" charset="0"/>
              </a:rPr>
              <a:t>public class BankAccount {</a:t>
            </a:r>
          </a:p>
          <a:p>
            <a:r>
              <a:rPr lang="en-US" sz="1600" dirty="0">
                <a:solidFill>
                  <a:srgbClr val="92D050"/>
                </a:solidFill>
                <a:latin typeface="League Spartan" panose="020B0604020202020204" charset="0"/>
              </a:rPr>
              <a:t>    private double balance; // private attribute</a:t>
            </a:r>
          </a:p>
          <a:p>
            <a:endParaRPr lang="en-US" sz="1600" dirty="0">
              <a:solidFill>
                <a:srgbClr val="92D050"/>
              </a:solidFill>
              <a:latin typeface="League Spartan" panose="020B0604020202020204" charset="0"/>
            </a:endParaRPr>
          </a:p>
          <a:p>
            <a:r>
              <a:rPr lang="en-US" sz="1600" dirty="0">
                <a:solidFill>
                  <a:srgbClr val="92D050"/>
                </a:solidFill>
                <a:latin typeface="League Spartan" panose="020B0604020202020204" charset="0"/>
              </a:rPr>
              <a:t>    // public method to access the private attribute</a:t>
            </a:r>
          </a:p>
          <a:p>
            <a:r>
              <a:rPr lang="en-US" sz="1600" dirty="0">
                <a:solidFill>
                  <a:srgbClr val="92D050"/>
                </a:solidFill>
                <a:latin typeface="League Spartan" panose="020B0604020202020204" charset="0"/>
              </a:rPr>
              <a:t>    public double getBalance() {</a:t>
            </a:r>
          </a:p>
          <a:p>
            <a:r>
              <a:rPr lang="en-US" sz="1600" dirty="0">
                <a:solidFill>
                  <a:srgbClr val="92D050"/>
                </a:solidFill>
                <a:latin typeface="League Spartan" panose="020B0604020202020204" charset="0"/>
              </a:rPr>
              <a:t>        return balance;</a:t>
            </a:r>
          </a:p>
          <a:p>
            <a:r>
              <a:rPr lang="en-US" sz="1600" dirty="0">
                <a:solidFill>
                  <a:srgbClr val="92D050"/>
                </a:solidFill>
                <a:latin typeface="League Spartan" panose="020B0604020202020204" charset="0"/>
              </a:rPr>
              <a:t>    }</a:t>
            </a:r>
          </a:p>
          <a:p>
            <a:endParaRPr lang="en-US" sz="1600" dirty="0">
              <a:solidFill>
                <a:srgbClr val="92D050"/>
              </a:solidFill>
              <a:latin typeface="League Spartan" panose="020B0604020202020204" charset="0"/>
            </a:endParaRPr>
          </a:p>
          <a:p>
            <a:r>
              <a:rPr lang="en-US" sz="1600" dirty="0">
                <a:solidFill>
                  <a:srgbClr val="92D050"/>
                </a:solidFill>
                <a:latin typeface="League Spartan" panose="020B0604020202020204" charset="0"/>
              </a:rPr>
              <a:t>    // public method to modify the private attribute</a:t>
            </a:r>
          </a:p>
          <a:p>
            <a:r>
              <a:rPr lang="en-US" sz="1600" dirty="0">
                <a:solidFill>
                  <a:srgbClr val="92D050"/>
                </a:solidFill>
                <a:latin typeface="League Spartan" panose="020B0604020202020204" charset="0"/>
              </a:rPr>
              <a:t>    public void deposit(double amount) {</a:t>
            </a:r>
          </a:p>
          <a:p>
            <a:r>
              <a:rPr lang="en-US" sz="1600" dirty="0">
                <a:solidFill>
                  <a:srgbClr val="92D050"/>
                </a:solidFill>
                <a:latin typeface="League Spartan" panose="020B0604020202020204" charset="0"/>
              </a:rPr>
              <a:t>        balance += amount;</a:t>
            </a:r>
          </a:p>
          <a:p>
            <a:r>
              <a:rPr lang="en-US" sz="1600" dirty="0">
                <a:solidFill>
                  <a:srgbClr val="92D050"/>
                </a:solidFill>
                <a:latin typeface="League Spartan" panose="020B0604020202020204" charset="0"/>
              </a:rPr>
              <a:t>    }</a:t>
            </a:r>
          </a:p>
          <a:p>
            <a:r>
              <a:rPr lang="en-US" sz="1600" dirty="0">
                <a:solidFill>
                  <a:srgbClr val="92D050"/>
                </a:solidFill>
                <a:latin typeface="League Spartan" panose="020B0604020202020204" charset="0"/>
              </a:rPr>
              <a:t>}</a:t>
            </a:r>
          </a:p>
        </p:txBody>
      </p:sp>
    </p:spTree>
    <p:extLst>
      <p:ext uri="{BB962C8B-B14F-4D97-AF65-F5344CB8AC3E}">
        <p14:creationId xmlns:p14="http://schemas.microsoft.com/office/powerpoint/2010/main" val="3198906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0" y="376600"/>
            <a:ext cx="8960230" cy="1148700"/>
          </a:xfrm>
        </p:spPr>
        <p:txBody>
          <a:bodyPr>
            <a:normAutofit/>
          </a:bodyPr>
          <a:lstStyle/>
          <a:p>
            <a:r>
              <a:rPr lang="en-US" sz="4000" dirty="0" smtClean="0">
                <a:latin typeface="League Spartan" panose="020B0604020202020204" charset="0"/>
              </a:rPr>
              <a:t>Inheritance</a:t>
            </a:r>
            <a:endParaRPr lang="en-US" sz="4000" dirty="0">
              <a:latin typeface="League Spartan" panose="020B0604020202020204" charset="0"/>
            </a:endParaRPr>
          </a:p>
        </p:txBody>
      </p:sp>
      <p:sp>
        <p:nvSpPr>
          <p:cNvPr id="3" name="Title 1"/>
          <p:cNvSpPr txBox="1">
            <a:spLocks/>
          </p:cNvSpPr>
          <p:nvPr/>
        </p:nvSpPr>
        <p:spPr>
          <a:xfrm>
            <a:off x="285370" y="1554480"/>
            <a:ext cx="4997830" cy="28854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en-US" sz="2000" dirty="0"/>
              <a:t>Inheritance is a mechanism where a new class (subclass/derived class) inherits properties and behaviors from an existing class (superclass/base class).</a:t>
            </a:r>
          </a:p>
          <a:p>
            <a:r>
              <a:rPr lang="en-US" sz="2000" dirty="0"/>
              <a:t>It promotes code reusability and establishes a relationship between classes.</a:t>
            </a:r>
          </a:p>
        </p:txBody>
      </p:sp>
    </p:spTree>
    <p:extLst>
      <p:ext uri="{BB962C8B-B14F-4D97-AF65-F5344CB8AC3E}">
        <p14:creationId xmlns:p14="http://schemas.microsoft.com/office/powerpoint/2010/main" val="3282087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4587000" cy="1148700"/>
          </a:xfrm>
        </p:spPr>
        <p:txBody>
          <a:bodyPr/>
          <a:lstStyle/>
          <a:p>
            <a:r>
              <a:rPr lang="en-US" dirty="0" smtClean="0"/>
              <a:t>Code snippet:</a:t>
            </a:r>
            <a:endParaRPr lang="en-US" dirty="0"/>
          </a:p>
        </p:txBody>
      </p:sp>
      <p:sp>
        <p:nvSpPr>
          <p:cNvPr id="3" name="Rectangle 2"/>
          <p:cNvSpPr/>
          <p:nvPr/>
        </p:nvSpPr>
        <p:spPr>
          <a:xfrm>
            <a:off x="406400" y="723166"/>
            <a:ext cx="4378960" cy="4278094"/>
          </a:xfrm>
          <a:prstGeom prst="rect">
            <a:avLst/>
          </a:prstGeom>
        </p:spPr>
        <p:txBody>
          <a:bodyPr wrap="square">
            <a:spAutoFit/>
          </a:bodyPr>
          <a:lstStyle/>
          <a:p>
            <a:r>
              <a:rPr lang="en-US" sz="1600" dirty="0">
                <a:solidFill>
                  <a:srgbClr val="92D050"/>
                </a:solidFill>
                <a:latin typeface="League Spartan" panose="020B0604020202020204" charset="0"/>
              </a:rPr>
              <a:t>// Example of inheritance</a:t>
            </a:r>
          </a:p>
          <a:p>
            <a:r>
              <a:rPr lang="en-US" sz="1600" dirty="0">
                <a:solidFill>
                  <a:srgbClr val="92D050"/>
                </a:solidFill>
                <a:latin typeface="League Spartan" panose="020B0604020202020204" charset="0"/>
              </a:rPr>
              <a:t>public class Animal {</a:t>
            </a:r>
          </a:p>
          <a:p>
            <a:r>
              <a:rPr lang="en-US" sz="1600" dirty="0">
                <a:solidFill>
                  <a:srgbClr val="92D050"/>
                </a:solidFill>
                <a:latin typeface="League Spartan" panose="020B0604020202020204" charset="0"/>
              </a:rPr>
              <a:t>    void eat() {</a:t>
            </a:r>
          </a:p>
          <a:p>
            <a:r>
              <a:rPr lang="en-US" sz="1600" dirty="0">
                <a:solidFill>
                  <a:srgbClr val="92D050"/>
                </a:solidFill>
                <a:latin typeface="League Spartan" panose="020B0604020202020204" charset="0"/>
              </a:rPr>
              <a:t>        System.out.println("Animal is eating");</a:t>
            </a:r>
          </a:p>
          <a:p>
            <a:r>
              <a:rPr lang="en-US" sz="1600" dirty="0">
                <a:solidFill>
                  <a:srgbClr val="92D050"/>
                </a:solidFill>
                <a:latin typeface="League Spartan" panose="020B0604020202020204" charset="0"/>
              </a:rPr>
              <a:t>    }</a:t>
            </a:r>
          </a:p>
          <a:p>
            <a:r>
              <a:rPr lang="en-US" sz="1600" dirty="0">
                <a:solidFill>
                  <a:srgbClr val="92D050"/>
                </a:solidFill>
                <a:latin typeface="League Spartan" panose="020B0604020202020204" charset="0"/>
              </a:rPr>
              <a:t>}</a:t>
            </a:r>
          </a:p>
          <a:p>
            <a:endParaRPr lang="en-US" sz="1600" dirty="0">
              <a:solidFill>
                <a:srgbClr val="92D050"/>
              </a:solidFill>
              <a:latin typeface="League Spartan" panose="020B0604020202020204" charset="0"/>
            </a:endParaRPr>
          </a:p>
          <a:p>
            <a:r>
              <a:rPr lang="en-US" sz="1600" dirty="0">
                <a:solidFill>
                  <a:srgbClr val="92D050"/>
                </a:solidFill>
                <a:latin typeface="League Spartan" panose="020B0604020202020204" charset="0"/>
              </a:rPr>
              <a:t>public class Dog extends Animal {</a:t>
            </a:r>
          </a:p>
          <a:p>
            <a:r>
              <a:rPr lang="en-US" sz="1600" dirty="0">
                <a:solidFill>
                  <a:srgbClr val="92D050"/>
                </a:solidFill>
                <a:latin typeface="League Spartan" panose="020B0604020202020204" charset="0"/>
              </a:rPr>
              <a:t>    void bark() {</a:t>
            </a:r>
          </a:p>
          <a:p>
            <a:r>
              <a:rPr lang="en-US" sz="1600" dirty="0">
                <a:solidFill>
                  <a:srgbClr val="92D050"/>
                </a:solidFill>
                <a:latin typeface="League Spartan" panose="020B0604020202020204" charset="0"/>
              </a:rPr>
              <a:t>        System.out.println("Dog is barking");</a:t>
            </a:r>
          </a:p>
          <a:p>
            <a:r>
              <a:rPr lang="en-US" sz="1600" dirty="0">
                <a:solidFill>
                  <a:srgbClr val="92D050"/>
                </a:solidFill>
                <a:latin typeface="League Spartan" panose="020B0604020202020204" charset="0"/>
              </a:rPr>
              <a:t>    }</a:t>
            </a:r>
          </a:p>
          <a:p>
            <a:r>
              <a:rPr lang="en-US" sz="1600" dirty="0">
                <a:solidFill>
                  <a:srgbClr val="92D050"/>
                </a:solidFill>
                <a:latin typeface="League Spartan" panose="020B0604020202020204" charset="0"/>
              </a:rPr>
              <a:t>}</a:t>
            </a:r>
          </a:p>
          <a:p>
            <a:endParaRPr lang="en-US" sz="1600" dirty="0">
              <a:solidFill>
                <a:srgbClr val="92D050"/>
              </a:solidFill>
              <a:latin typeface="League Spartan" panose="020B0604020202020204" charset="0"/>
            </a:endParaRPr>
          </a:p>
          <a:p>
            <a:r>
              <a:rPr lang="en-US" sz="1600" dirty="0">
                <a:solidFill>
                  <a:srgbClr val="92D050"/>
                </a:solidFill>
                <a:latin typeface="League Spartan" panose="020B0604020202020204" charset="0"/>
              </a:rPr>
              <a:t>// Creating an object of the Dog class</a:t>
            </a:r>
          </a:p>
          <a:p>
            <a:r>
              <a:rPr lang="en-US" sz="1600" dirty="0">
                <a:solidFill>
                  <a:srgbClr val="92D050"/>
                </a:solidFill>
                <a:latin typeface="League Spartan" panose="020B0604020202020204" charset="0"/>
              </a:rPr>
              <a:t>Dog myDog = new Dog();</a:t>
            </a:r>
          </a:p>
          <a:p>
            <a:r>
              <a:rPr lang="en-US" sz="1600" dirty="0">
                <a:solidFill>
                  <a:srgbClr val="92D050"/>
                </a:solidFill>
                <a:latin typeface="League Spartan" panose="020B0604020202020204" charset="0"/>
              </a:rPr>
              <a:t>myDog.eat();  // Inherited method</a:t>
            </a:r>
          </a:p>
          <a:p>
            <a:r>
              <a:rPr lang="en-US" sz="1600" dirty="0">
                <a:solidFill>
                  <a:srgbClr val="92D050"/>
                </a:solidFill>
                <a:latin typeface="League Spartan" panose="020B0604020202020204" charset="0"/>
              </a:rPr>
              <a:t>myDog.bark(); // Method specific to Dog class</a:t>
            </a:r>
          </a:p>
        </p:txBody>
      </p:sp>
    </p:spTree>
    <p:extLst>
      <p:ext uri="{BB962C8B-B14F-4D97-AF65-F5344CB8AC3E}">
        <p14:creationId xmlns:p14="http://schemas.microsoft.com/office/powerpoint/2010/main" val="316310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1251</Words>
  <Application>Microsoft Office PowerPoint</Application>
  <PresentationFormat>On-screen Show (16:9)</PresentationFormat>
  <Paragraphs>188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Inter</vt:lpstr>
      <vt:lpstr>Lato</vt:lpstr>
      <vt:lpstr>League Spartan</vt:lpstr>
      <vt:lpstr>Montserrat</vt:lpstr>
      <vt:lpstr>Focus</vt:lpstr>
      <vt:lpstr>OOPs and File Handling in Java</vt:lpstr>
      <vt:lpstr>OOPS- Object Oriented Programming</vt:lpstr>
      <vt:lpstr>Key Concepts of OOPS</vt:lpstr>
      <vt:lpstr>Classes and Objects</vt:lpstr>
      <vt:lpstr>Code snippet:</vt:lpstr>
      <vt:lpstr>Encapsulation</vt:lpstr>
      <vt:lpstr>Code snippet:</vt:lpstr>
      <vt:lpstr>Inheritance</vt:lpstr>
      <vt:lpstr>Code snippet:</vt:lpstr>
      <vt:lpstr>Polymorphism</vt:lpstr>
      <vt:lpstr>Code snippet:</vt:lpstr>
      <vt:lpstr>Abstraction</vt:lpstr>
      <vt:lpstr>Code snippet:</vt:lpstr>
      <vt:lpstr>File Handling in Java</vt:lpstr>
      <vt:lpstr>File Classes</vt:lpstr>
      <vt:lpstr>File I/O Streams</vt:lpstr>
      <vt:lpstr>Buffered Streams</vt:lpstr>
      <vt:lpstr>Character Streams</vt:lpstr>
      <vt:lpstr>Reading and Writing Data</vt:lpstr>
      <vt:lpstr>Java NIO(New I/O)</vt:lpstr>
      <vt:lpstr>Serialization</vt:lpstr>
      <vt:lpstr>File Permissions</vt:lpstr>
      <vt:lpstr>Error Handling</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and File Handling in Java</dc:title>
  <dc:creator>Administrator</dc:creator>
  <cp:lastModifiedBy>Windows User</cp:lastModifiedBy>
  <cp:revision>5</cp:revision>
  <dcterms:modified xsi:type="dcterms:W3CDTF">2023-10-10T18:24:43Z</dcterms:modified>
</cp:coreProperties>
</file>