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5" r:id="rId7"/>
    <p:sldId id="266" r:id="rId8"/>
    <p:sldId id="260" r:id="rId9"/>
    <p:sldId id="261" r:id="rId10"/>
    <p:sldId id="264" r:id="rId11"/>
    <p:sldId id="267" r:id="rId12"/>
    <p:sldId id="268" r:id="rId13"/>
    <p:sldId id="269" r:id="rId14"/>
    <p:sldId id="271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5"/>
  </p:normalViewPr>
  <p:slideViewPr>
    <p:cSldViewPr snapToGrid="0" snapToObjects="1">
      <p:cViewPr varScale="1">
        <p:scale>
          <a:sx n="111" d="100"/>
          <a:sy n="111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AE4913-F7F2-D246-9F38-A64581D13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3DEA8E-AD34-554B-85EB-D0A84E18D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E23CAF-6D67-9E4D-B81A-F97450639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2DB1-E5EF-E94D-A3EC-77BDBA93173D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8F396B-5BF0-8D4B-B07E-935CB0CB6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CC0528-2239-9F43-A9EE-C7BCFBFCF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0899-DBC7-9F4A-8B37-C86B22E255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8074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F31428-186B-2840-9A1C-F13DA9D4D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EF74882-AF89-F043-9AD6-F89FDD472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A0DA4E-338F-0740-9DF1-927335229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2DB1-E5EF-E94D-A3EC-77BDBA93173D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014C25-A190-484D-9357-AF143DFB2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974953-DDF8-5F49-ADAB-36B54A7FB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0899-DBC7-9F4A-8B37-C86B22E255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991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04CCCAD-C27A-CE40-87B0-948318FFB0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C643244-DDB8-1D4D-BF25-E4628BE74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1CD1D2-41E0-4C4B-9E29-077ABA6D5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2DB1-E5EF-E94D-A3EC-77BDBA93173D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D47C9E-E73B-2F46-90BF-1A4FF2C35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A28310-B88F-3E4C-B897-F10039A8A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0899-DBC7-9F4A-8B37-C86B22E255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9975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7F6669-AF7C-3E46-B44F-D46ADA9AF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DD7E30-9BEC-AB4D-B3DE-A90BDA985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AE3A15-3E91-B549-9A25-7A12A61BA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2DB1-E5EF-E94D-A3EC-77BDBA93173D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D2330A-1C9E-624E-9CF0-0BB52D641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5810E5-77C6-0B42-B110-063CB60A5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0899-DBC7-9F4A-8B37-C86B22E255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35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41A8EC-8256-2845-A0BB-90DCA948F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4A58A18-224F-D947-BDE1-6A5649F1E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B08600-E137-204E-BE1C-9C6D2377C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2DB1-E5EF-E94D-A3EC-77BDBA93173D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A93D1B-037E-3D43-BB11-9E1A7EBF1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4430AF-A3A9-AA40-A782-C8887DFDD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0899-DBC7-9F4A-8B37-C86B22E255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78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6026D6-8C55-4348-8BE6-9B76A786D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F22630-390A-7C49-AD03-78C93FD687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C33BA89-5EDA-294B-8CE7-424EDCC23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DD4CE96-1118-BD44-9501-B9FE92317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2DB1-E5EF-E94D-A3EC-77BDBA93173D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2F228A-2267-3A4C-A55B-65FC9EE10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62041E-AC60-7E46-A24D-F8B39178E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0899-DBC7-9F4A-8B37-C86B22E255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9886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172AEA-0558-6A49-A25E-ED8C38343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E29950B-ADD0-3F4D-B63D-4C26368F2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9D3793E-981C-C64B-88A6-BA5097B0D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34858A6-93A0-CD4D-A9A0-B395B5276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8F69A5C-357D-4B41-A384-35C61A3B4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F12AA0-FB9B-ED49-A12D-0E4188C85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2DB1-E5EF-E94D-A3EC-77BDBA93173D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28367E3-CD3F-9247-9D1C-33325C8FB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F375055-A1AB-4B45-95D0-5502CD7DF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0899-DBC7-9F4A-8B37-C86B22E255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0600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55E907-49D4-B046-9FD5-8D0AAD5F1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4606A7A-5C61-C046-AE0A-7CD28FFB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2DB1-E5EF-E94D-A3EC-77BDBA93173D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AEF1AF5-E34F-594E-B215-0F62D91C4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0C64933-662C-304E-865A-B5B08A981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0899-DBC7-9F4A-8B37-C86B22E255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764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BAAEF1F-1935-814C-AFDF-AC47FAA8A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2DB1-E5EF-E94D-A3EC-77BDBA93173D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119425C-E908-D14A-BC84-34CFB8F18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40776B-7D9D-E648-96FF-100E45FBA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0899-DBC7-9F4A-8B37-C86B22E255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2538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7D8954-546B-8B4E-BA49-EFCDBB575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4D2BF3-7FAD-5B47-A042-9DE94D46E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9684DFA-CE7A-A340-840E-2A4D02A92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20BE4C6-5D26-1442-9AD2-0E329D05F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2DB1-E5EF-E94D-A3EC-77BDBA93173D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DFFE1B-1312-E144-A904-C77BA408D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D741F05-EC77-0F4D-8781-03EABBEC6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0899-DBC7-9F4A-8B37-C86B22E255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26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686AC2-E31C-644F-BF3A-145063FAE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FD07417-178B-F445-854F-D2764CD9DF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6CF8153-80DD-804F-B637-8D203BBB2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94BA3E-0D37-8B46-AA51-37CB6D6E3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2DB1-E5EF-E94D-A3EC-77BDBA93173D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52BC142-AB1F-0A41-B520-9CA4606CC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790E0C5-25A8-4F4D-8B49-F35A2EA1C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0899-DBC7-9F4A-8B37-C86B22E255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710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5FE930-429E-7147-B490-9A78D2E1C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C2E81B-6367-3241-ABF6-27AD496F4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A4CCD0-A09A-2F4A-8505-889F5E4047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B2DB1-E5EF-E94D-A3EC-77BDBA93173D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A06367-BD92-5B43-9DFF-20E6CACB4E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F31C42-283F-664A-BB27-B523A8C709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D0899-DBC7-9F4A-8B37-C86B22E255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880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vstup.ukma.edu.ua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vstup.ukma.edu.ua/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vstup.ukma.edu.ua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vstup.ukma.edu.ua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jpe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vstup.ukma.edu.ua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vstup.ukma.edu.ua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vstup.ukma.edu.ua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vstup.ukma.edu.ua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vstup.ukma.edu.ua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vstup.ukma.edu.ua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vstup.ukma.edu.ua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vstup.ukma.edu.ua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2DF990-03A2-B144-99BF-DB3B046481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R="25400" lvl="0">
              <a:spcAft>
                <a:spcPts val="5800"/>
              </a:spcAft>
              <a:buSzPts val="1100"/>
            </a:pPr>
            <a:r>
              <a:rPr lang="uk-UA" sz="3200" b="1" dirty="0">
                <a:latin typeface="Raleway"/>
                <a:ea typeface="Raleway"/>
                <a:cs typeface="Raleway"/>
                <a:sym typeface="Raleway"/>
              </a:rPr>
              <a:t>Кваліфікаційна</a:t>
            </a:r>
            <a:r>
              <a:rPr lang="ru-RU" sz="3200" b="1" dirty="0">
                <a:latin typeface="Raleway"/>
                <a:ea typeface="Raleway"/>
                <a:cs typeface="Raleway"/>
                <a:sym typeface="Raleway"/>
              </a:rPr>
              <a:t> робота на тему </a:t>
            </a:r>
            <a:br>
              <a:rPr lang="ru-RU" sz="3200" b="1" dirty="0">
                <a:latin typeface="Raleway"/>
                <a:ea typeface="Raleway"/>
                <a:cs typeface="Raleway"/>
                <a:sym typeface="Raleway"/>
              </a:rPr>
            </a:br>
            <a:br>
              <a:rPr lang="ru-RU" sz="3200" b="1" dirty="0">
                <a:latin typeface="Raleway"/>
                <a:ea typeface="Raleway"/>
                <a:cs typeface="Raleway"/>
                <a:sym typeface="Raleway"/>
              </a:rPr>
            </a:br>
            <a:r>
              <a:rPr lang="uk-UA" sz="3200" b="1" dirty="0">
                <a:latin typeface="Raleway"/>
                <a:ea typeface="Raleway"/>
                <a:cs typeface="Raleway"/>
                <a:sym typeface="Raleway"/>
              </a:rPr>
              <a:t>«Мобільний застосунок-компаньйон для походів у музей»</a:t>
            </a:r>
            <a:endParaRPr lang="ru-RU" sz="32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31BFE05-3332-0748-A246-35876AACE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06290" y="4400550"/>
            <a:ext cx="6926580" cy="2160270"/>
          </a:xfrm>
        </p:spPr>
        <p:txBody>
          <a:bodyPr>
            <a:normAutofit fontScale="32500" lnSpcReduction="20000"/>
          </a:bodyPr>
          <a:lstStyle/>
          <a:p>
            <a:pPr lvl="0">
              <a:buClr>
                <a:srgbClr val="000000"/>
              </a:buClr>
              <a:buSzPts val="1100"/>
            </a:pPr>
            <a:endParaRPr lang="uk-UA" dirty="0">
              <a:latin typeface="Raleway" panose="020B0604020202020204" charset="0"/>
              <a:cs typeface="Raleway" panose="020B0604020202020204" charset="0"/>
            </a:endParaRPr>
          </a:p>
          <a:p>
            <a:pPr lvl="0">
              <a:buClr>
                <a:srgbClr val="000000"/>
              </a:buClr>
              <a:buSzPts val="1100"/>
            </a:pPr>
            <a:r>
              <a:rPr lang="uk-UA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604020202020204" charset="0"/>
                <a:cs typeface="Raleway" panose="020B0604020202020204" charset="0"/>
              </a:rPr>
              <a:t>Савенка </a:t>
            </a:r>
            <a:r>
              <a:rPr lang="uk-UA" sz="8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604020202020204" charset="0"/>
                <a:cs typeface="Raleway" panose="020B0604020202020204" charset="0"/>
              </a:rPr>
              <a:t>Нікіти</a:t>
            </a:r>
            <a:r>
              <a:rPr lang="uk-UA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604020202020204" charset="0"/>
                <a:cs typeface="Raleway" panose="020B0604020202020204" charset="0"/>
              </a:rPr>
              <a:t> Валерійовича</a:t>
            </a:r>
          </a:p>
          <a:p>
            <a:pPr lvl="0">
              <a:buClr>
                <a:srgbClr val="000000"/>
              </a:buClr>
              <a:buSzPts val="1100"/>
            </a:pPr>
            <a:r>
              <a:rPr lang="uk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604020202020204" charset="0"/>
                <a:cs typeface="Raleway" panose="020B0604020202020204" charset="0"/>
              </a:rPr>
              <a:t>студента бакалаврату 4 р.н., НаУКМА, «Прикладна математика»</a:t>
            </a:r>
          </a:p>
          <a:p>
            <a:pPr lvl="0">
              <a:buClr>
                <a:srgbClr val="000000"/>
              </a:buClr>
              <a:buSzPts val="1100"/>
            </a:pPr>
            <a:r>
              <a:rPr lang="uk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604020202020204" charset="0"/>
                <a:cs typeface="Raleway" panose="020B0604020202020204" charset="0"/>
              </a:rPr>
              <a:t>Науковий керівник – Кашпіровський Олексій Іванович</a:t>
            </a:r>
          </a:p>
        </p:txBody>
      </p:sp>
      <p:pic>
        <p:nvPicPr>
          <p:cNvPr id="1028" name="Picture 4" descr="/var/folders/ny/9__twch92ks75bh311_q1gv80000gn/T/com.microsoft.Powerpoint/WebArchiveCopyPasteTempFiles/logo_with_text.png">
            <a:hlinkClick r:id="rId2"/>
            <a:extLst>
              <a:ext uri="{FF2B5EF4-FFF2-40B4-BE49-F238E27FC236}">
                <a16:creationId xmlns:a16="http://schemas.microsoft.com/office/drawing/2014/main" id="{A8E2B52D-0132-B547-BBAA-347E2E804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8" y="150275"/>
            <a:ext cx="4679950" cy="65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72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/var/folders/ny/9__twch92ks75bh311_q1gv80000gn/T/com.microsoft.Powerpoint/WebArchiveCopyPasteTempFiles/logo_with_text.png">
            <a:hlinkClick r:id="rId2"/>
            <a:extLst>
              <a:ext uri="{FF2B5EF4-FFF2-40B4-BE49-F238E27FC236}">
                <a16:creationId xmlns:a16="http://schemas.microsoft.com/office/drawing/2014/main" id="{57238C5B-0CEA-4449-A55F-8CBFB6F51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8" y="150275"/>
            <a:ext cx="4679950" cy="65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C6DD2CD-E7F3-7643-A782-BFF95B5B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5850"/>
            <a:ext cx="10515600" cy="604838"/>
          </a:xfrm>
        </p:spPr>
        <p:txBody>
          <a:bodyPr>
            <a:normAutofit/>
          </a:bodyPr>
          <a:lstStyle/>
          <a:p>
            <a:r>
              <a:rPr lang="ru-RU" sz="3200" b="1" dirty="0" err="1">
                <a:solidFill>
                  <a:schemeClr val="accent1"/>
                </a:solidFill>
                <a:latin typeface="Raleway"/>
                <a:sym typeface="Raleway"/>
              </a:rPr>
              <a:t>Косинусна</a:t>
            </a:r>
            <a:r>
              <a:rPr lang="ru-RU" sz="3200" b="1" dirty="0">
                <a:solidFill>
                  <a:schemeClr val="accent1"/>
                </a:solidFill>
                <a:latin typeface="Raleway"/>
                <a:sym typeface="Raleway"/>
              </a:rPr>
              <a:t> </a:t>
            </a:r>
            <a:r>
              <a:rPr lang="ru-RU" sz="3200" b="1" dirty="0" err="1">
                <a:solidFill>
                  <a:schemeClr val="accent1"/>
                </a:solidFill>
                <a:latin typeface="Raleway"/>
                <a:sym typeface="Raleway"/>
              </a:rPr>
              <a:t>схожість</a:t>
            </a:r>
            <a:endParaRPr lang="ru-RU" sz="3200" dirty="0">
              <a:solidFill>
                <a:schemeClr val="accent1"/>
              </a:solidFill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3632187F-9F61-CD43-8E52-DC72FBA622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3694" y="1"/>
            <a:ext cx="5028128" cy="669509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DFA9B93A-C6DD-8F4A-B219-ED4DFDD4F8B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71572" y="2505483"/>
            <a:ext cx="6201103" cy="160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596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E534435-FEA2-5C43-9D5C-8B0C157DE732}"/>
              </a:ext>
            </a:extLst>
          </p:cNvPr>
          <p:cNvSpPr txBox="1">
            <a:spLocks/>
          </p:cNvSpPr>
          <p:nvPr/>
        </p:nvSpPr>
        <p:spPr>
          <a:xfrm>
            <a:off x="0" y="150276"/>
            <a:ext cx="11353800" cy="154041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accent1"/>
                </a:solidFill>
                <a:latin typeface="Raleway"/>
                <a:sym typeface="Raleway"/>
              </a:rPr>
              <a:t>Приклад </a:t>
            </a:r>
            <a:r>
              <a:rPr lang="ru-RU" sz="3200" b="1" dirty="0" err="1">
                <a:solidFill>
                  <a:schemeClr val="accent1"/>
                </a:solidFill>
                <a:latin typeface="Raleway"/>
                <a:sym typeface="Raleway"/>
              </a:rPr>
              <a:t>застосування</a:t>
            </a:r>
            <a:r>
              <a:rPr lang="ru-RU" sz="3200" b="1" dirty="0">
                <a:solidFill>
                  <a:schemeClr val="accent1"/>
                </a:solidFill>
                <a:latin typeface="Raleway"/>
                <a:sym typeface="Raleway"/>
              </a:rPr>
              <a:t> у </a:t>
            </a:r>
            <a:r>
              <a:rPr lang="ru-RU" sz="3200" b="1" dirty="0" err="1">
                <a:solidFill>
                  <a:schemeClr val="accent1"/>
                </a:solidFill>
                <a:latin typeface="Raleway"/>
                <a:sym typeface="Raleway"/>
              </a:rPr>
              <a:t>додатку</a:t>
            </a:r>
            <a:endParaRPr lang="ru-RU" sz="3200" dirty="0">
              <a:solidFill>
                <a:schemeClr val="accent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D8E4D43-A3CA-AC4C-87BC-3A6B956372B8}"/>
              </a:ext>
            </a:extLst>
          </p:cNvPr>
          <p:cNvSpPr/>
          <p:nvPr/>
        </p:nvSpPr>
        <p:spPr>
          <a:xfrm>
            <a:off x="7280910" y="150276"/>
            <a:ext cx="4674870" cy="1027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uk-UA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 основі обчислення </a:t>
            </a:r>
            <a:r>
              <a:rPr lang="uk-UA" sz="1400" kern="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косинусної</a:t>
            </a:r>
            <a:r>
              <a:rPr lang="uk-UA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схожості, якщо її значення перевищує 0.2, колекція переміщується з “Всі колекції” в “Обрані колекції”</a:t>
            </a:r>
            <a:endParaRPr lang="ru-RU" sz="1400" kern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 descr="Изображение выглядит как снимок экрана, текст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7684C485-63CF-044B-BA40-107EEEF1562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47" y="1177480"/>
            <a:ext cx="2681923" cy="5680520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, снимок экрана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17097C9B-54A9-574A-B9AE-F44F100901E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567" y="685800"/>
            <a:ext cx="2844165" cy="6172200"/>
          </a:xfrm>
          <a:prstGeom prst="rect">
            <a:avLst/>
          </a:prstGeom>
        </p:spPr>
      </p:pic>
      <p:pic>
        <p:nvPicPr>
          <p:cNvPr id="8" name="Рисунок 7" descr="Изображение выглядит как текст, снимок экрана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64A88AA8-FDA8-F84E-8B51-8BE6AA1EA40A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375" y="1280160"/>
            <a:ext cx="2808605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026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/var/folders/ny/9__twch92ks75bh311_q1gv80000gn/T/com.microsoft.Powerpoint/WebArchiveCopyPasteTempFiles/logo_with_text.png">
            <a:hlinkClick r:id="rId2"/>
            <a:extLst>
              <a:ext uri="{FF2B5EF4-FFF2-40B4-BE49-F238E27FC236}">
                <a16:creationId xmlns:a16="http://schemas.microsoft.com/office/drawing/2014/main" id="{176DDC51-FB6A-E946-B191-8EE3E220A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8" y="150275"/>
            <a:ext cx="4679950" cy="65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8539F4C1-3176-E946-AAD3-0EE8012B7A92}"/>
              </a:ext>
            </a:extLst>
          </p:cNvPr>
          <p:cNvSpPr txBox="1">
            <a:spLocks/>
          </p:cNvSpPr>
          <p:nvPr/>
        </p:nvSpPr>
        <p:spPr>
          <a:xfrm>
            <a:off x="838200" y="1085850"/>
            <a:ext cx="10515600" cy="6048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accent1"/>
                </a:solidFill>
                <a:latin typeface="Raleway"/>
                <a:sym typeface="Raleway"/>
              </a:rPr>
              <a:t>MSE (1)</a:t>
            </a:r>
            <a:endParaRPr lang="ru-RU" sz="32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E96E6B66-6F20-C74D-B849-9E1C5284169F}"/>
                  </a:ext>
                </a:extLst>
              </p:cNvPr>
              <p:cNvSpPr/>
              <p:nvPr/>
            </p:nvSpPr>
            <p:spPr>
              <a:xfrm>
                <a:off x="134938" y="1690688"/>
                <a:ext cx="4471352" cy="25558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sz="1400" kern="1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Mean Squared Error (MSE) </a:t>
                </a:r>
                <a:r>
                  <a:rPr lang="uk-UA" sz="1400" kern="1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обчислюється за формулою</a:t>
                </a:r>
                <a:r>
                  <a:rPr lang="en-US" sz="1400" kern="1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ru-RU" sz="1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𝑀𝑆𝐸</m:t>
                      </m:r>
                      <m:r>
                        <a:rPr lang="en-US" sz="1400" i="1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4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ru-RU" sz="14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4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14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14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ru-RU" sz="1400" i="1" kern="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 kern="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ƒ</m:t>
                              </m:r>
                            </m:e>
                            <m:sub>
                              <m:r>
                                <a:rPr lang="en-US" sz="1400" i="1" kern="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1400" i="1" kern="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 kern="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400" i="1" kern="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ru-RU" sz="1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uk-UA" sz="1400" kern="1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де</a:t>
                </a:r>
                <a:r>
                  <a:rPr lang="en-US" sz="1400" kern="1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ru-RU" sz="1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spcAft>
                    <a:spcPts val="0"/>
                  </a:spcAft>
                  <a:buFont typeface="Symbol" pitchFamily="2" charset="2"/>
                  <a:buChar char=""/>
                </a:pPr>
                <a:r>
                  <a:rPr lang="uk-UA" sz="1400" kern="1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1400" kern="1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uk-UA" sz="1400" kern="1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кількість елементів у векторах</a:t>
                </a:r>
                <a:endParaRPr lang="ru-RU" sz="1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spcAft>
                    <a:spcPts val="0"/>
                  </a:spcAft>
                  <a:buFont typeface="Symbol" pitchFamily="2" charset="2"/>
                  <a:buChar char="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ƒ</m:t>
                        </m:r>
                      </m:e>
                      <m:sub>
                        <m:r>
                          <a:rPr lang="en-US" sz="14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en-US" sz="1400" kern="1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з</a:t>
                </a:r>
                <a:r>
                  <a:rPr lang="uk-UA" sz="1400" kern="1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начення</a:t>
                </a:r>
                <a:r>
                  <a:rPr lang="uk-UA" sz="1400" kern="1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uk-UA" sz="1400" kern="1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вектора</a:t>
                </a:r>
                <a:r>
                  <a:rPr lang="uk-UA" sz="1400" kern="1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користувача</a:t>
                </a:r>
                <a:endParaRPr lang="ru-RU" sz="1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spcAft>
                    <a:spcPts val="0"/>
                  </a:spcAft>
                  <a:buFont typeface="Symbol" pitchFamily="2" charset="2"/>
                  <a:buChar char="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4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uk-UA" sz="1400" kern="1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значення </a:t>
                </a:r>
                <a:r>
                  <a:rPr lang="uk-UA" sz="1400" kern="1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вектора</a:t>
                </a:r>
                <a:r>
                  <a:rPr lang="uk-UA" sz="1400" kern="1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музею</a:t>
                </a:r>
                <a:endParaRPr lang="ru-RU" sz="1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E96E6B66-6F20-C74D-B849-9E1C528416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38" y="1690688"/>
                <a:ext cx="4471352" cy="2555828"/>
              </a:xfrm>
              <a:prstGeom prst="rect">
                <a:avLst/>
              </a:prstGeom>
              <a:blipFill>
                <a:blip r:embed="rId4"/>
                <a:stretch>
                  <a:fillRect l="-283" t="-1980" b="-14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704A9911-88C6-524B-B8E9-C784A84F23E9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47014" y="4623117"/>
            <a:ext cx="5776595" cy="133191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C82F66B-6BD9-3847-8F07-D54D04A441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0662" y="0"/>
            <a:ext cx="6026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024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Изображение выглядит как текст, снимок экран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30E15438-074B-4848-BDAC-B768919D9B6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790" y="476908"/>
            <a:ext cx="2893060" cy="5839460"/>
          </a:xfrm>
          <a:prstGeom prst="rect">
            <a:avLst/>
          </a:prstGeom>
        </p:spPr>
      </p:pic>
      <p:pic>
        <p:nvPicPr>
          <p:cNvPr id="3" name="Picture 4" descr="/var/folders/ny/9__twch92ks75bh311_q1gv80000gn/T/com.microsoft.Powerpoint/WebArchiveCopyPasteTempFiles/logo_with_text.png">
            <a:hlinkClick r:id="rId3"/>
            <a:extLst>
              <a:ext uri="{FF2B5EF4-FFF2-40B4-BE49-F238E27FC236}">
                <a16:creationId xmlns:a16="http://schemas.microsoft.com/office/drawing/2014/main" id="{365A987A-7A3D-2440-800D-DE05D3384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8" y="150275"/>
            <a:ext cx="4679950" cy="65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6882D3D-7FD2-F847-89FC-654190EBFA69}"/>
              </a:ext>
            </a:extLst>
          </p:cNvPr>
          <p:cNvSpPr txBox="1">
            <a:spLocks/>
          </p:cNvSpPr>
          <p:nvPr/>
        </p:nvSpPr>
        <p:spPr>
          <a:xfrm>
            <a:off x="838200" y="1085850"/>
            <a:ext cx="10515600" cy="6048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accent1"/>
                </a:solidFill>
                <a:latin typeface="Raleway"/>
                <a:sym typeface="Raleway"/>
              </a:rPr>
              <a:t>MSE (2)</a:t>
            </a:r>
            <a:endParaRPr lang="ru-RU" sz="3200" dirty="0">
              <a:solidFill>
                <a:schemeClr val="accent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70074D4-B958-CD45-90A6-78578E8B65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5251" y="505278"/>
            <a:ext cx="2678549" cy="581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783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AC2CA99F-771F-8D46-AA84-8A1172228C9B}"/>
              </a:ext>
            </a:extLst>
          </p:cNvPr>
          <p:cNvSpPr txBox="1">
            <a:spLocks/>
          </p:cNvSpPr>
          <p:nvPr/>
        </p:nvSpPr>
        <p:spPr>
          <a:xfrm>
            <a:off x="3680460" y="2434589"/>
            <a:ext cx="6987540" cy="10753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25400">
              <a:spcAft>
                <a:spcPts val="5800"/>
              </a:spcAft>
              <a:buSzPts val="1100"/>
            </a:pPr>
            <a:r>
              <a:rPr lang="uk-UA" sz="4000" b="1" dirty="0">
                <a:latin typeface="Raleway"/>
                <a:ea typeface="Raleway"/>
                <a:cs typeface="Raleway"/>
                <a:sym typeface="Raleway"/>
              </a:rPr>
              <a:t>ДЯКУЮ ЗА УВАГУ!</a:t>
            </a:r>
            <a:endParaRPr lang="ru-RU" sz="4000" dirty="0"/>
          </a:p>
        </p:txBody>
      </p:sp>
      <p:pic>
        <p:nvPicPr>
          <p:cNvPr id="6" name="Picture 4" descr="/var/folders/ny/9__twch92ks75bh311_q1gv80000gn/T/com.microsoft.Powerpoint/WebArchiveCopyPasteTempFiles/logo_with_text.png">
            <a:hlinkClick r:id="rId2"/>
            <a:extLst>
              <a:ext uri="{FF2B5EF4-FFF2-40B4-BE49-F238E27FC236}">
                <a16:creationId xmlns:a16="http://schemas.microsoft.com/office/drawing/2014/main" id="{8E074943-A8D5-2B40-BC7A-6FEAA6D1A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8" y="150275"/>
            <a:ext cx="4679950" cy="65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2567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17C6DB-FA65-E449-9B77-FEAA45F3F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3541"/>
            <a:ext cx="10515600" cy="887147"/>
          </a:xfrm>
        </p:spPr>
        <p:txBody>
          <a:bodyPr>
            <a:normAutofit/>
          </a:bodyPr>
          <a:lstStyle/>
          <a:p>
            <a:r>
              <a:rPr lang="uk-UA" sz="3200" b="1" dirty="0">
                <a:latin typeface="Raleway"/>
                <a:ea typeface="Raleway"/>
                <a:cs typeface="Raleway"/>
                <a:sym typeface="Raleway"/>
              </a:rPr>
              <a:t>Мета та задачі дослідження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A3F9F2-B3F5-4847-ACF1-603ECA920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uk-UA" sz="2600" b="1" dirty="0">
                <a:solidFill>
                  <a:schemeClr val="accent1"/>
                </a:solidFill>
              </a:rPr>
              <a:t>Метою</a:t>
            </a:r>
            <a:r>
              <a:rPr lang="uk-UA" sz="2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uk-UA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роботи є розробка мобільного застосунка-компаньйона для відвідувачів музеїв, який надає персоналізовані рекомендації, використовуючи математичні методи аналізу даних.</a:t>
            </a:r>
            <a:endParaRPr lang="ru-RU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uk-UA" sz="2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uk-UA" sz="2600" b="1" dirty="0">
                <a:solidFill>
                  <a:schemeClr val="accent1"/>
                </a:solidFill>
              </a:rPr>
              <a:t>Задачі</a:t>
            </a:r>
            <a:r>
              <a:rPr lang="uk-UA" sz="2600" dirty="0">
                <a:solidFill>
                  <a:schemeClr val="accent1"/>
                </a:solidFill>
              </a:rPr>
              <a:t> </a:t>
            </a:r>
            <a:r>
              <a:rPr lang="uk-UA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для дослідження:</a:t>
            </a:r>
            <a:endParaRPr lang="ru-RU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0" indent="0">
              <a:buNone/>
            </a:pPr>
            <a:r>
              <a:rPr lang="uk-UA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Використати TF-IDF для обробки текстової інформації та оцінки значимості термінів у контексті інтересів користувача.</a:t>
            </a:r>
            <a:endParaRPr lang="ru-RU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0" indent="0">
              <a:buNone/>
            </a:pPr>
            <a:r>
              <a:rPr lang="uk-UA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Застосувати формулу </a:t>
            </a:r>
            <a:r>
              <a:rPr lang="uk-UA" sz="2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косинусної</a:t>
            </a:r>
            <a:r>
              <a:rPr lang="uk-UA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схожості для порівняння векторів ключових слів профілю користувача та об’єктів музею.</a:t>
            </a:r>
            <a:endParaRPr lang="ru-RU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0" indent="0">
              <a:buNone/>
            </a:pPr>
            <a:r>
              <a:rPr lang="uk-UA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 Використати формулу </a:t>
            </a:r>
            <a:r>
              <a:rPr lang="uk-UA" sz="2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Mean</a:t>
            </a:r>
            <a:r>
              <a:rPr lang="uk-UA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uk-UA" sz="2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Squared</a:t>
            </a:r>
            <a:r>
              <a:rPr lang="uk-UA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uk-UA" sz="2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Error</a:t>
            </a:r>
            <a:r>
              <a:rPr lang="uk-UA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(MSE) для аналізу результатів опитувань і визначення відповідності рекомендацій інтересам користувача.</a:t>
            </a:r>
            <a:endParaRPr lang="ru-RU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ru-RU" dirty="0"/>
          </a:p>
        </p:txBody>
      </p:sp>
      <p:pic>
        <p:nvPicPr>
          <p:cNvPr id="4" name="Picture 4" descr="/var/folders/ny/9__twch92ks75bh311_q1gv80000gn/T/com.microsoft.Powerpoint/WebArchiveCopyPasteTempFiles/logo_with_text.png">
            <a:hlinkClick r:id="rId2"/>
            <a:extLst>
              <a:ext uri="{FF2B5EF4-FFF2-40B4-BE49-F238E27FC236}">
                <a16:creationId xmlns:a16="http://schemas.microsoft.com/office/drawing/2014/main" id="{5BF72CCE-CCBC-194D-AE85-33C7242F9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8" y="150275"/>
            <a:ext cx="4679950" cy="65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234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4087C5-82F7-DA4E-A089-30A5543A6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5850"/>
            <a:ext cx="10515600" cy="60483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Raleway"/>
                <a:sym typeface="Raleway"/>
              </a:rPr>
              <a:t>TF-IDF</a:t>
            </a:r>
            <a:r>
              <a:rPr lang="ru-RU" sz="3200" b="1" dirty="0">
                <a:solidFill>
                  <a:schemeClr val="accent1"/>
                </a:solidFill>
                <a:latin typeface="Raleway"/>
                <a:sym typeface="Raleway"/>
              </a:rPr>
              <a:t> (1)</a:t>
            </a:r>
            <a:endParaRPr lang="ru-RU" sz="32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7E89310-08DA-824A-8A94-57F9013B5FC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336332" y="2112579"/>
                <a:ext cx="5517928" cy="406438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𝑇𝐹</m:t>
                        </m:r>
                      </m:e>
                      <m:sub>
                        <m:r>
                          <a:rPr lang="uk-UA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uk-UA" sz="20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ru-RU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ru-RU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r>
                  <a:rPr lang="en-US" sz="20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uk-UA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(1)</a:t>
                </a:r>
                <a:r>
                  <a:rPr lang="ru-RU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д</a:t>
                </a:r>
                <a:r>
                  <a:rPr lang="uk-UA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е</a:t>
                </a:r>
                <a:r>
                  <a:rPr lang="ru-RU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:</a:t>
                </a:r>
              </a:p>
              <a:p>
                <a:pPr marL="0" indent="0">
                  <a:buNone/>
                </a:pPr>
                <a:endParaRPr lang="ru-RU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𝑇𝐹</m:t>
                        </m:r>
                      </m:e>
                      <m:sub>
                        <m:r>
                          <a:rPr lang="uk-UA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uk-UA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– частота терміну </a:t>
                </a:r>
                <a14:m>
                  <m:oMath xmlns:m="http://schemas.openxmlformats.org/officeDocument/2006/math">
                    <m:r>
                      <a:rPr lang="uk-UA" sz="20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uk-UA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в документі</a:t>
                </a:r>
                <a:endParaRPr lang="ru-RU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uk-UA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uk-UA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ru-RU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–</a:t>
                </a:r>
                <a:r>
                  <a:rPr lang="uk-UA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кількість разів, коли термін </a:t>
                </a:r>
                <a14:m>
                  <m:oMath xmlns:m="http://schemas.openxmlformats.org/officeDocument/2006/math">
                    <m:r>
                      <a:rPr lang="uk-UA" sz="20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uk-UA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з’являється в документі</a:t>
                </a:r>
                <a:endParaRPr lang="ru-RU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lvl="0"/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ru-RU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ru-RU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ru-RU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– </a:t>
                </a:r>
                <a:r>
                  <a:rPr lang="uk-UA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сума всіх термінів в документі</a:t>
                </a:r>
                <a:endParaRPr lang="ru-RU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7E89310-08DA-824A-8A94-57F9013B5F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36332" y="2112579"/>
                <a:ext cx="5517928" cy="4064383"/>
              </a:xfrm>
              <a:blipFill>
                <a:blip r:embed="rId2"/>
                <a:stretch>
                  <a:fillRect l="-2294" t="-3738" r="-2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2FE3A74-82B9-DF43-A03F-F44653713FD1}"/>
              </a:ext>
            </a:extLst>
          </p:cNvPr>
          <p:cNvSpPr/>
          <p:nvPr/>
        </p:nvSpPr>
        <p:spPr>
          <a:xfrm flipH="1">
            <a:off x="5927833" y="3026978"/>
            <a:ext cx="5087007" cy="458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9" name="Picture 4" descr="/var/folders/ny/9__twch92ks75bh311_q1gv80000gn/T/com.microsoft.Powerpoint/WebArchiveCopyPasteTempFiles/logo_with_text.png">
            <a:hlinkClick r:id="rId3"/>
            <a:extLst>
              <a:ext uri="{FF2B5EF4-FFF2-40B4-BE49-F238E27FC236}">
                <a16:creationId xmlns:a16="http://schemas.microsoft.com/office/drawing/2014/main" id="{F496A485-FCE7-8C4C-9730-7C21A4EDB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8" y="150275"/>
            <a:ext cx="4679950" cy="65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BAC45A49-D50C-6240-901D-00F91333B2EA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927833" y="1837433"/>
            <a:ext cx="6011919" cy="28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611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22384B7C-43F9-A64A-9122-C47A02D17EB3}"/>
                  </a:ext>
                </a:extLst>
              </p:cNvPr>
              <p:cNvSpPr/>
              <p:nvPr/>
            </p:nvSpPr>
            <p:spPr>
              <a:xfrm>
                <a:off x="462456" y="2091559"/>
                <a:ext cx="5980385" cy="22059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𝐼𝐷𝐹</m:t>
                        </m:r>
                      </m:e>
                      <m:sub>
                        <m:r>
                          <a:rPr lang="uk-UA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uk-UA" sz="20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= </a:t>
                </a:r>
                <a:r>
                  <a:rPr lang="en-US" sz="20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log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ru-RU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ru-RU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ru-RU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ru-RU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: </m:t>
                                </m:r>
                                <m:sSub>
                                  <m:sSubPr>
                                    <m:ctrlPr>
                                      <a:rPr lang="ru-RU" sz="20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ru-RU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∈ </m:t>
                                </m:r>
                                <m:sSub>
                                  <m:sSubPr>
                                    <m:ctrlPr>
                                      <a:rPr lang="ru-RU" sz="20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den>
                    </m:f>
                  </m:oMath>
                </a14:m>
                <a:r>
                  <a:rPr lang="uk-UA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(</a:t>
                </a:r>
                <a:r>
                  <a:rPr lang="ru-RU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</a:t>
                </a:r>
                <a:r>
                  <a:rPr lang="uk-UA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), де</a:t>
                </a:r>
                <a:r>
                  <a:rPr lang="ru-RU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:</a:t>
                </a:r>
              </a:p>
              <a:p>
                <a:endParaRPr lang="ru-RU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𝐼𝐷𝐹</m:t>
                        </m:r>
                      </m:e>
                      <m:sub>
                        <m:r>
                          <a:rPr lang="uk-UA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uk-UA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– зворотна частота документа для терміну</a:t>
                </a:r>
                <a:r>
                  <a:rPr lang="uk-UA" sz="20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endParaRPr lang="ru-RU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lvl="0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–</a:t>
                </a:r>
                <a:r>
                  <a:rPr lang="uk-UA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загальна кількість документів у корпусі</a:t>
                </a:r>
                <a:endParaRPr lang="ru-RU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lvl="0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ru-RU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ru-RU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: </m:t>
                            </m:r>
                            <m:sSub>
                              <m:sSubPr>
                                <m:ctrlPr>
                                  <a:rPr lang="ru-RU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ru-RU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∈ </m:t>
                            </m:r>
                            <m:sSub>
                              <m:sSubPr>
                                <m:ctrlPr>
                                  <a:rPr lang="ru-RU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ru-RU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– </a:t>
                </a:r>
                <a:r>
                  <a:rPr lang="uk-UA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кількість документів, що містять термін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22384B7C-43F9-A64A-9122-C47A02D17E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56" y="2091559"/>
                <a:ext cx="5980385" cy="2205989"/>
              </a:xfrm>
              <a:prstGeom prst="rect">
                <a:avLst/>
              </a:prstGeom>
              <a:blipFill>
                <a:blip r:embed="rId2"/>
                <a:stretch>
                  <a:fillRect l="-1062" b="-40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4" descr="/var/folders/ny/9__twch92ks75bh311_q1gv80000gn/T/com.microsoft.Powerpoint/WebArchiveCopyPasteTempFiles/logo_with_text.png">
            <a:hlinkClick r:id="rId3"/>
            <a:extLst>
              <a:ext uri="{FF2B5EF4-FFF2-40B4-BE49-F238E27FC236}">
                <a16:creationId xmlns:a16="http://schemas.microsoft.com/office/drawing/2014/main" id="{5100CA41-87DE-4747-BF62-5746EAA12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8" y="150275"/>
            <a:ext cx="4679950" cy="65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97237AD-5886-9340-A6B3-40627E75E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5850"/>
            <a:ext cx="10515600" cy="60483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Raleway"/>
                <a:sym typeface="Raleway"/>
              </a:rPr>
              <a:t>TF-IDF</a:t>
            </a:r>
            <a:r>
              <a:rPr lang="ru-RU" sz="3200" b="1" dirty="0">
                <a:solidFill>
                  <a:schemeClr val="accent1"/>
                </a:solidFill>
                <a:latin typeface="Raleway"/>
                <a:sym typeface="Raleway"/>
              </a:rPr>
              <a:t> (2)</a:t>
            </a:r>
            <a:endParaRPr lang="ru-RU" sz="3200" i="1" dirty="0">
              <a:solidFill>
                <a:schemeClr val="accent1"/>
              </a:solidFill>
            </a:endParaRPr>
          </a:p>
        </p:txBody>
      </p:sp>
      <p:pic>
        <p:nvPicPr>
          <p:cNvPr id="10" name="Рисунок 9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76F09296-FAD4-8445-8BDE-5C0B97051BA5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215182" y="2396360"/>
            <a:ext cx="5840183" cy="206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879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62816E19-F3DD-2840-8C10-A06DE8B52E11}"/>
                  </a:ext>
                </a:extLst>
              </p:cNvPr>
              <p:cNvSpPr/>
              <p:nvPr/>
            </p:nvSpPr>
            <p:spPr>
              <a:xfrm>
                <a:off x="515007" y="2102069"/>
                <a:ext cx="4814231" cy="18836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uk-UA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Вага TF-IDF обчислюється шляхом множення двох мірок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TF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uk-UA" sz="2000" i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uk-UA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IDF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uk-UA" sz="2000" i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uk-UA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), отже, чим більша вага, тим важливіше відповідне слово в корпусі.</a:t>
                </a:r>
                <a:endParaRPr lang="ru-RU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62816E19-F3DD-2840-8C10-A06DE8B52E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07" y="2102069"/>
                <a:ext cx="4814231" cy="1883657"/>
              </a:xfrm>
              <a:prstGeom prst="rect">
                <a:avLst/>
              </a:prstGeom>
              <a:blipFill>
                <a:blip r:embed="rId2"/>
                <a:stretch>
                  <a:fillRect l="-1316" b="-469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4" descr="/var/folders/ny/9__twch92ks75bh311_q1gv80000gn/T/com.microsoft.Powerpoint/WebArchiveCopyPasteTempFiles/logo_with_text.png">
            <a:hlinkClick r:id="rId3"/>
            <a:extLst>
              <a:ext uri="{FF2B5EF4-FFF2-40B4-BE49-F238E27FC236}">
                <a16:creationId xmlns:a16="http://schemas.microsoft.com/office/drawing/2014/main" id="{BFC0FD54-F2DC-B546-AD70-392B49700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8" y="150275"/>
            <a:ext cx="4679950" cy="65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5ED4CD1D-50FA-8742-BAFC-972B71A2C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5850"/>
            <a:ext cx="10515600" cy="60483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Raleway"/>
                <a:sym typeface="Raleway"/>
              </a:rPr>
              <a:t>TF-IDF</a:t>
            </a:r>
            <a:r>
              <a:rPr lang="ru-RU" sz="3200" b="1" dirty="0">
                <a:solidFill>
                  <a:schemeClr val="accent1"/>
                </a:solidFill>
                <a:latin typeface="Raleway"/>
                <a:sym typeface="Raleway"/>
              </a:rPr>
              <a:t> (3)</a:t>
            </a:r>
            <a:endParaRPr lang="ru-RU" sz="3200" dirty="0">
              <a:solidFill>
                <a:schemeClr val="accent1"/>
              </a:solidFill>
            </a:endParaRPr>
          </a:p>
        </p:txBody>
      </p:sp>
      <p:pic>
        <p:nvPicPr>
          <p:cNvPr id="8" name="Рисунок 7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9F86B6DF-2EFC-974C-857A-6482BADB8AA1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586413" y="835158"/>
            <a:ext cx="6269956" cy="1711059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2CD4E9CC-E40F-F14A-A3B4-E9F2B3C84685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5586413" y="3123248"/>
            <a:ext cx="6412831" cy="316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282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/var/folders/ny/9__twch92ks75bh311_q1gv80000gn/T/com.microsoft.Powerpoint/WebArchiveCopyPasteTempFiles/logo_with_text.png">
            <a:hlinkClick r:id="rId2"/>
            <a:extLst>
              <a:ext uri="{FF2B5EF4-FFF2-40B4-BE49-F238E27FC236}">
                <a16:creationId xmlns:a16="http://schemas.microsoft.com/office/drawing/2014/main" id="{0800DAFE-D4C0-DF41-8323-F02147647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8" y="150275"/>
            <a:ext cx="4679950" cy="65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27BEB7F3-9CD5-D94B-8B41-5ED7B1AA2D07}"/>
              </a:ext>
            </a:extLst>
          </p:cNvPr>
          <p:cNvSpPr txBox="1">
            <a:spLocks/>
          </p:cNvSpPr>
          <p:nvPr/>
        </p:nvSpPr>
        <p:spPr>
          <a:xfrm>
            <a:off x="6206490" y="571500"/>
            <a:ext cx="5147310" cy="1119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3200" b="1" dirty="0">
                <a:latin typeface="Raleway"/>
                <a:sym typeface="Raleway"/>
              </a:rPr>
              <a:t>Приклад обчислення </a:t>
            </a:r>
            <a:r>
              <a:rPr lang="en-US" sz="3200" b="1" dirty="0">
                <a:latin typeface="Raleway"/>
                <a:sym typeface="Raleway"/>
              </a:rPr>
              <a:t>TF-IDF</a:t>
            </a:r>
            <a:r>
              <a:rPr lang="ru-RU" sz="3200" b="1" dirty="0">
                <a:latin typeface="Raleway"/>
                <a:sym typeface="Raleway"/>
              </a:rPr>
              <a:t> </a:t>
            </a:r>
            <a:endParaRPr lang="ru-RU" sz="32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F8A66D0-EAB8-8841-AEB7-74E99FB4AA4F}"/>
              </a:ext>
            </a:extLst>
          </p:cNvPr>
          <p:cNvSpPr/>
          <p:nvPr/>
        </p:nvSpPr>
        <p:spPr>
          <a:xfrm>
            <a:off x="273269" y="1849822"/>
            <a:ext cx="8870731" cy="1992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uk-UA" sz="1400" dirty="0">
                <a:solidFill>
                  <a:schemeClr val="accent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Інтереси користувача</a:t>
            </a:r>
            <a:r>
              <a:rPr lang="en-US" sz="1400" dirty="0">
                <a:solidFill>
                  <a:schemeClr val="accent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sz="14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itchFamily="2" charset="2"/>
              <a:buChar char=""/>
            </a:pP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І</a:t>
            </a:r>
            <a:r>
              <a:rPr lang="uk-UA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нтереси</a:t>
            </a:r>
            <a:r>
              <a:rPr lang="uk-UA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користувача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“</a:t>
            </a:r>
            <a:r>
              <a:rPr lang="uk-UA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історія мистецтво культура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”</a:t>
            </a:r>
            <a:endParaRPr lang="ru-RU" sz="14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itchFamily="2" charset="2"/>
              <a:buChar char=""/>
            </a:pPr>
            <a:r>
              <a:rPr lang="uk-UA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Кількість термінів у інтересах користувача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uk-UA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3</a:t>
            </a:r>
            <a:endParaRPr lang="ru-RU" sz="14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uk-UA" sz="1400" dirty="0">
                <a:solidFill>
                  <a:schemeClr val="accent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Опис експонату</a:t>
            </a:r>
            <a:r>
              <a:rPr lang="en-US" sz="1400" dirty="0">
                <a:solidFill>
                  <a:schemeClr val="accent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sz="14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itchFamily="2" charset="2"/>
              <a:buChar char=""/>
            </a:pP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Опис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експонату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"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стародавня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історія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археологічні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артефакти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ru-RU" sz="14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itchFamily="2" charset="2"/>
              <a:buChar char=""/>
            </a:pP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Кількість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термінів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в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описі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експонату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4</a:t>
            </a:r>
            <a:endParaRPr lang="ru-RU" sz="14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7D4D740B-3CAB-D845-AC11-D6D97FA40D13}"/>
                  </a:ext>
                </a:extLst>
              </p:cNvPr>
              <p:cNvSpPr/>
              <p:nvPr/>
            </p:nvSpPr>
            <p:spPr>
              <a:xfrm>
                <a:off x="6085490" y="1492469"/>
                <a:ext cx="5938344" cy="52583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sz="1200" b="1" kern="100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TF </a:t>
                </a:r>
                <a:r>
                  <a:rPr lang="uk-UA" sz="1200" b="1" kern="100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для інтересів користувача</a:t>
                </a:r>
                <a:r>
                  <a:rPr lang="en-US" sz="1200" b="1" kern="100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ru-RU" sz="1200" b="1" kern="100" dirty="0">
                  <a:solidFill>
                    <a:schemeClr val="accent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spcAft>
                    <a:spcPts val="0"/>
                  </a:spcAft>
                  <a:buFont typeface="Symbol" pitchFamily="2" charset="2"/>
                  <a:buChar char=""/>
                </a:pPr>
                <a:r>
                  <a:rPr lang="uk-UA" sz="12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Термін </a:t>
                </a:r>
                <a:r>
                  <a:rPr lang="en-US" sz="12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“</a:t>
                </a:r>
                <a:r>
                  <a:rPr lang="uk-UA" sz="12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історія</a:t>
                </a:r>
                <a:r>
                  <a:rPr lang="en-US" sz="12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”: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 kern="1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i="1" kern="1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𝑇𝐹</m:t>
                        </m:r>
                      </m:e>
                      <m:sub>
                        <m:r>
                          <a:rPr lang="uk-UA" sz="1200" i="1" kern="1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історія</m:t>
                        </m:r>
                      </m:sub>
                    </m:sSub>
                    <m:r>
                      <a:rPr lang="en-US" sz="1200" i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sz="1200" i="1" kern="1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200" i="1" kern="1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200" i="1" kern="1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12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ru-RU" sz="1200" kern="1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spcAft>
                    <a:spcPts val="0"/>
                  </a:spcAft>
                  <a:buFont typeface="Symbol" pitchFamily="2" charset="2"/>
                  <a:buChar char=""/>
                </a:pPr>
                <a:r>
                  <a:rPr lang="uk-UA" sz="12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Термін </a:t>
                </a:r>
                <a:r>
                  <a:rPr lang="en-US" sz="12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“</a:t>
                </a:r>
                <a:r>
                  <a:rPr lang="uk-UA" sz="12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мистецтво</a:t>
                </a:r>
                <a:r>
                  <a:rPr lang="en-US" sz="12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”: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 kern="1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i="1" kern="1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𝑇𝐹</m:t>
                        </m:r>
                      </m:e>
                      <m:sub>
                        <m:r>
                          <a:rPr lang="uk-UA" sz="1200" kern="1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мистецтво </m:t>
                        </m:r>
                      </m:sub>
                    </m:sSub>
                    <m:r>
                      <a:rPr lang="en-US" sz="1200" i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sz="1200" i="1" kern="1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200" i="1" kern="1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200" i="1" kern="1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ru-RU" sz="1200" kern="1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spcAft>
                    <a:spcPts val="0"/>
                  </a:spcAft>
                  <a:buFont typeface="Symbol" pitchFamily="2" charset="2"/>
                  <a:buChar char=""/>
                </a:pPr>
                <a:r>
                  <a:rPr lang="uk-UA" sz="12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Термін </a:t>
                </a:r>
                <a:r>
                  <a:rPr lang="en-US" sz="12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“</a:t>
                </a:r>
                <a:r>
                  <a:rPr lang="uk-UA" sz="12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культура</a:t>
                </a:r>
                <a:r>
                  <a:rPr lang="en-US" sz="12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”: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 kern="1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i="1" kern="1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𝑇𝐹</m:t>
                        </m:r>
                      </m:e>
                      <m:sub>
                        <m:r>
                          <a:rPr lang="uk-UA" sz="1200" kern="1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культура</m:t>
                        </m:r>
                      </m:sub>
                    </m:sSub>
                    <m:r>
                      <a:rPr lang="en-US" sz="1200" i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sz="1200" i="1" kern="1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200" i="1" kern="1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200" i="1" kern="1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ru-RU" sz="1200" kern="1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sz="1200" b="1" kern="100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IDF </a:t>
                </a:r>
                <a:r>
                  <a:rPr lang="uk-UA" sz="1200" b="1" kern="100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для термінів (припустимо, у нас є 10 документів у колекції)</a:t>
                </a:r>
                <a:r>
                  <a:rPr lang="ru-RU" sz="1200" b="1" kern="100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ru-RU" sz="1200" b="1" kern="100" dirty="0">
                  <a:solidFill>
                    <a:schemeClr val="accent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spcAft>
                    <a:spcPts val="0"/>
                  </a:spcAft>
                  <a:buFont typeface="Symbol" pitchFamily="2" charset="2"/>
                  <a:buChar char=""/>
                </a:pPr>
                <a:r>
                  <a:rPr lang="ru-RU" sz="12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Т</a:t>
                </a:r>
                <a:r>
                  <a:rPr lang="uk-UA" sz="1200" kern="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ермін</a:t>
                </a:r>
                <a:r>
                  <a:rPr lang="uk-UA" sz="12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2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“</a:t>
                </a:r>
                <a:r>
                  <a:rPr lang="uk-UA" sz="12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історія</a:t>
                </a:r>
                <a:r>
                  <a:rPr lang="ru-RU" sz="12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”</a:t>
                </a:r>
                <a:r>
                  <a:rPr lang="uk-UA" sz="12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зустрічається у 5 документах</a:t>
                </a:r>
                <a:r>
                  <a:rPr lang="ru-RU" sz="12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 kern="1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i="1" kern="1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𝐼𝐷𝐹</m:t>
                        </m:r>
                      </m:e>
                      <m:sub>
                        <m:r>
                          <a:rPr lang="uk-UA" sz="1200" i="1" kern="1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історія</m:t>
                        </m:r>
                      </m:sub>
                    </m:sSub>
                    <m:r>
                      <a:rPr lang="ru-RU" sz="1200" i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ru-RU" sz="1200" i="1" kern="1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ru-RU" sz="1200" kern="1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ru-RU" sz="1200" i="1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ru-RU" sz="1200" i="1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num>
                          <m:den>
                            <m:r>
                              <a:rPr lang="ru-RU" sz="1200" i="1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ru-RU" sz="1200" i="1" kern="1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ru-RU" sz="1200" i="1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ru-RU" sz="12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ru-RU" sz="1200" i="1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func>
                      </m:e>
                    </m:func>
                    <m:r>
                      <a:rPr lang="ru-RU" sz="1200" i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=0.693</m:t>
                    </m:r>
                  </m:oMath>
                </a14:m>
                <a:r>
                  <a:rPr lang="ru-RU" sz="12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ru-RU" sz="1200" kern="1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spcAft>
                    <a:spcPts val="0"/>
                  </a:spcAft>
                  <a:buFont typeface="Symbol" pitchFamily="2" charset="2"/>
                  <a:buChar char=""/>
                </a:pPr>
                <a:r>
                  <a:rPr lang="ru-RU" sz="12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Т</a:t>
                </a:r>
                <a:r>
                  <a:rPr lang="uk-UA" sz="1200" kern="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ермін</a:t>
                </a:r>
                <a:r>
                  <a:rPr lang="uk-UA" sz="12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2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“</a:t>
                </a:r>
                <a:r>
                  <a:rPr lang="uk-UA" sz="12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мистецтво</a:t>
                </a:r>
                <a:r>
                  <a:rPr lang="ru-RU" sz="12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”</a:t>
                </a:r>
                <a:r>
                  <a:rPr lang="uk-UA" sz="12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зустрічається у </a:t>
                </a:r>
                <a:r>
                  <a:rPr lang="ru-RU" sz="12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uk-UA" sz="12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документах</a:t>
                </a:r>
                <a:r>
                  <a:rPr lang="ru-RU" sz="12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 kern="1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i="1" kern="1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𝐼𝐷𝐹</m:t>
                        </m:r>
                      </m:e>
                      <m:sub>
                        <m:r>
                          <a:rPr lang="uk-UA" sz="1200" i="1" kern="1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мистецтво</m:t>
                        </m:r>
                      </m:sub>
                    </m:sSub>
                    <m:r>
                      <a:rPr lang="ru-RU" sz="1200" i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ru-RU" sz="1200" i="1" kern="1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ru-RU" sz="1200" kern="1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ru-RU" sz="1200" i="1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ru-RU" sz="1200" i="1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num>
                          <m:den>
                            <m:r>
                              <a:rPr lang="ru-RU" sz="1200" i="1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ru-RU" sz="1200" i="1" kern="1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ru-RU" sz="1200" i="1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ru-RU" sz="12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ru-RU" sz="1200" i="1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e>
                        </m:func>
                      </m:e>
                    </m:func>
                    <m:r>
                      <a:rPr lang="ru-RU" sz="1200" i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=1.609</m:t>
                    </m:r>
                  </m:oMath>
                </a14:m>
                <a:r>
                  <a:rPr lang="ru-RU" sz="12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ru-RU" sz="1200" kern="1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spcAft>
                    <a:spcPts val="0"/>
                  </a:spcAft>
                  <a:buFont typeface="Symbol" pitchFamily="2" charset="2"/>
                  <a:buChar char=""/>
                </a:pPr>
                <a:r>
                  <a:rPr lang="ru-RU" sz="12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Т</a:t>
                </a:r>
                <a:r>
                  <a:rPr lang="uk-UA" sz="1200" kern="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ермін</a:t>
                </a:r>
                <a:r>
                  <a:rPr lang="uk-UA" sz="12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2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“</a:t>
                </a:r>
                <a:r>
                  <a:rPr lang="uk-UA" sz="12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культура</a:t>
                </a:r>
                <a:r>
                  <a:rPr lang="ru-RU" sz="12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”</a:t>
                </a:r>
                <a:r>
                  <a:rPr lang="uk-UA" sz="12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зустрічається у </a:t>
                </a:r>
                <a:r>
                  <a:rPr lang="ru-RU" sz="12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uk-UA" sz="12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документах</a:t>
                </a:r>
                <a:r>
                  <a:rPr lang="ru-RU" sz="12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 kern="1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i="1" kern="1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𝐼𝐷𝐹</m:t>
                        </m:r>
                      </m:e>
                      <m:sub>
                        <m:r>
                          <a:rPr lang="uk-UA" sz="1200" i="1" kern="1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культура</m:t>
                        </m:r>
                      </m:sub>
                    </m:sSub>
                    <m:r>
                      <a:rPr lang="ru-RU" sz="1200" i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ru-RU" sz="1200" i="1" kern="1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ru-RU" sz="1200" kern="1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ru-RU" sz="1200" i="1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ru-RU" sz="1200" i="1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num>
                          <m:den>
                            <m:r>
                              <a:rPr lang="ru-RU" sz="1200" i="1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ru-RU" sz="1200" i="1" kern="1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=1.204</m:t>
                        </m:r>
                      </m:e>
                    </m:func>
                  </m:oMath>
                </a14:m>
                <a:r>
                  <a:rPr lang="ru-RU" sz="1200" kern="1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ru-RU" sz="12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sz="1200" b="1" kern="100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TF</a:t>
                </a:r>
                <a:r>
                  <a:rPr lang="ru-RU" sz="1200" b="1" kern="100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sz="1200" b="1" kern="100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IDF </a:t>
                </a:r>
                <a:r>
                  <a:rPr lang="uk-UA" sz="1200" b="1" kern="100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для інтересів користувача</a:t>
                </a:r>
                <a:r>
                  <a:rPr lang="ru-RU" sz="1200" b="1" kern="100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ru-RU" sz="1200" b="1" kern="100" dirty="0">
                  <a:solidFill>
                    <a:schemeClr val="accent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spcAft>
                    <a:spcPts val="0"/>
                  </a:spcAft>
                  <a:buFont typeface="Symbol" pitchFamily="2" charset="2"/>
                  <a:buChar char=""/>
                </a:pPr>
                <a:r>
                  <a:rPr lang="ru-RU" sz="1200" kern="1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Т</a:t>
                </a:r>
                <a:r>
                  <a:rPr lang="uk-UA" sz="12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ермін </a:t>
                </a:r>
                <a:r>
                  <a:rPr lang="ru-RU" sz="12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“</a:t>
                </a:r>
                <a:r>
                  <a:rPr lang="uk-UA" sz="12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історія</a:t>
                </a:r>
                <a:r>
                  <a:rPr lang="ru-RU" sz="12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”: </a:t>
                </a:r>
                <a:r>
                  <a:rPr lang="en-US" sz="12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TF</a:t>
                </a:r>
                <a:r>
                  <a:rPr lang="ru-RU" sz="12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 kern="1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i="1" kern="1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𝐼𝐷𝐹</m:t>
                        </m:r>
                      </m:e>
                      <m:sub>
                        <m:r>
                          <a:rPr lang="uk-UA" sz="1200" i="1" kern="1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історія</m:t>
                        </m:r>
                      </m:sub>
                    </m:sSub>
                    <m:r>
                      <a:rPr lang="ru-RU" sz="1200" i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ru-RU" sz="1200" i="1" kern="1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i="1" kern="1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𝑇𝐹</m:t>
                        </m:r>
                      </m:e>
                      <m:sub>
                        <m:r>
                          <a:rPr lang="uk-UA" sz="1200" i="1" kern="1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історія</m:t>
                        </m:r>
                      </m:sub>
                    </m:sSub>
                    <m:r>
                      <a:rPr lang="en-US" sz="1200" i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ru-RU" sz="1200" i="1" kern="1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i="1" kern="1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𝐼𝐷𝐹</m:t>
                        </m:r>
                      </m:e>
                      <m:sub>
                        <m:r>
                          <a:rPr lang="uk-UA" sz="1200" i="1" kern="1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історія</m:t>
                        </m:r>
                      </m:sub>
                    </m:sSub>
                    <m:r>
                      <a:rPr lang="en-US" sz="1200" i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=</m:t>
                    </m:r>
                    <m:f>
                      <m:fPr>
                        <m:ctrlPr>
                          <a:rPr lang="ru-RU" sz="1200" i="1" kern="1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200" i="1" kern="1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200" i="1" kern="1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en-US" sz="1200" i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×0.693=0.231</m:t>
                    </m:r>
                  </m:oMath>
                </a14:m>
                <a:endParaRPr lang="ru-RU" sz="1200" kern="1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spcAft>
                    <a:spcPts val="0"/>
                  </a:spcAft>
                  <a:buFont typeface="Symbol" pitchFamily="2" charset="2"/>
                  <a:buChar char=""/>
                </a:pPr>
                <a:r>
                  <a:rPr lang="ru-RU" sz="12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Т</a:t>
                </a:r>
                <a:r>
                  <a:rPr lang="uk-UA" sz="1200" kern="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ермін</a:t>
                </a:r>
                <a:r>
                  <a:rPr lang="uk-UA" sz="12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2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“</a:t>
                </a:r>
                <a:r>
                  <a:rPr lang="uk-UA" sz="12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мистецтво</a:t>
                </a:r>
                <a:r>
                  <a:rPr lang="ru-RU" sz="12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”: </a:t>
                </a:r>
                <a:r>
                  <a:rPr lang="en-US" sz="12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TF</a:t>
                </a:r>
                <a:r>
                  <a:rPr lang="ru-RU" sz="12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 kern="1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i="1" kern="1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𝐼𝐷𝐹</m:t>
                        </m:r>
                      </m:e>
                      <m:sub>
                        <m:r>
                          <a:rPr lang="uk-UA" sz="1200" i="1" kern="1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мистецтво</m:t>
                        </m:r>
                      </m:sub>
                    </m:sSub>
                    <m:r>
                      <a:rPr lang="ru-RU" sz="1200" i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ru-RU" sz="1200" i="1" kern="1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i="1" kern="1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𝑇𝐹</m:t>
                        </m:r>
                      </m:e>
                      <m:sub>
                        <m:r>
                          <a:rPr lang="uk-UA" sz="1200" i="1" kern="1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мистецтво</m:t>
                        </m:r>
                      </m:sub>
                    </m:sSub>
                    <m:r>
                      <a:rPr lang="ru-RU" sz="1200" i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ru-RU" sz="1200" i="1" kern="1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i="1" kern="1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𝐼𝐷𝐹</m:t>
                        </m:r>
                      </m:e>
                      <m:sub>
                        <m:r>
                          <a:rPr lang="uk-UA" sz="1200" i="1" kern="1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мистецтво</m:t>
                        </m:r>
                      </m:sub>
                    </m:sSub>
                    <m:r>
                      <a:rPr lang="ru-RU" sz="1200" i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=</m:t>
                    </m:r>
                    <m:f>
                      <m:fPr>
                        <m:ctrlPr>
                          <a:rPr lang="ru-RU" sz="1200" i="1" kern="1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sz="1200" i="1" kern="1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ru-RU" sz="1200" i="1" kern="1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ru-RU" sz="1200" i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×1</m:t>
                    </m:r>
                    <m:r>
                      <a:rPr lang="en-US" sz="1200" i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.609</m:t>
                    </m:r>
                    <m:r>
                      <a:rPr lang="ru-RU" sz="1200" i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=0.536</m:t>
                    </m:r>
                  </m:oMath>
                </a14:m>
                <a:endParaRPr lang="ru-RU" sz="1200" kern="1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spcAft>
                    <a:spcPts val="0"/>
                  </a:spcAft>
                  <a:buFont typeface="Symbol" pitchFamily="2" charset="2"/>
                  <a:buChar char=""/>
                </a:pPr>
                <a:r>
                  <a:rPr lang="ru-RU" sz="12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Т</a:t>
                </a:r>
                <a:r>
                  <a:rPr lang="uk-UA" sz="1200" kern="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ермін</a:t>
                </a:r>
                <a:r>
                  <a:rPr lang="uk-UA" sz="12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2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“</a:t>
                </a:r>
                <a:r>
                  <a:rPr lang="uk-UA" sz="12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культура</a:t>
                </a:r>
                <a:r>
                  <a:rPr lang="ru-RU" sz="12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”: </a:t>
                </a:r>
                <a:r>
                  <a:rPr lang="en-US" sz="12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TF</a:t>
                </a:r>
                <a:r>
                  <a:rPr lang="ru-RU" sz="12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 kern="1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i="1" kern="1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𝐼𝐷𝐹</m:t>
                        </m:r>
                      </m:e>
                      <m:sub>
                        <m:r>
                          <a:rPr lang="uk-UA" sz="1200" i="1" kern="1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культура</m:t>
                        </m:r>
                      </m:sub>
                    </m:sSub>
                    <m:r>
                      <a:rPr lang="ru-RU" sz="1200" i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ru-RU" sz="1200" i="1" kern="1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i="1" kern="1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𝑇𝐹</m:t>
                        </m:r>
                      </m:e>
                      <m:sub>
                        <m:r>
                          <a:rPr lang="uk-UA" sz="1200" i="1" kern="1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культура</m:t>
                        </m:r>
                      </m:sub>
                    </m:sSub>
                    <m:r>
                      <a:rPr lang="ru-RU" sz="1200" i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ru-RU" sz="1200" i="1" kern="1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i="1" kern="1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𝐼𝐷𝐹</m:t>
                        </m:r>
                      </m:e>
                      <m:sub>
                        <m:r>
                          <a:rPr lang="uk-UA" sz="1200" i="1" kern="1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культура</m:t>
                        </m:r>
                      </m:sub>
                    </m:sSub>
                    <m:r>
                      <a:rPr lang="ru-RU" sz="1200" i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=</m:t>
                    </m:r>
                    <m:f>
                      <m:fPr>
                        <m:ctrlPr>
                          <a:rPr lang="ru-RU" sz="1200" i="1" kern="1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sz="1200" i="1" kern="1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ru-RU" sz="1200" i="1" kern="1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ru-RU" sz="1200" i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×1.204=0.401</m:t>
                    </m:r>
                  </m:oMath>
                </a14:m>
                <a:endParaRPr lang="ru-RU" sz="1200" kern="1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uk-UA" sz="12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ru-RU" sz="1200" kern="1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7D4D740B-3CAB-D845-AC11-D6D97FA40D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5490" y="1492469"/>
                <a:ext cx="5938344" cy="52583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1303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6D6DC2-063F-F248-BD87-298D99B13D29}"/>
              </a:ext>
            </a:extLst>
          </p:cNvPr>
          <p:cNvSpPr txBox="1">
            <a:spLocks/>
          </p:cNvSpPr>
          <p:nvPr/>
        </p:nvSpPr>
        <p:spPr>
          <a:xfrm>
            <a:off x="6206490" y="571500"/>
            <a:ext cx="5147310" cy="1119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3200" b="1" dirty="0">
                <a:latin typeface="Raleway"/>
                <a:sym typeface="Raleway"/>
              </a:rPr>
              <a:t>Список стоп-слів</a:t>
            </a:r>
            <a:endParaRPr lang="ru-RU" sz="3200" dirty="0"/>
          </a:p>
        </p:txBody>
      </p:sp>
      <p:pic>
        <p:nvPicPr>
          <p:cNvPr id="3" name="Picture 4" descr="/var/folders/ny/9__twch92ks75bh311_q1gv80000gn/T/com.microsoft.Powerpoint/WebArchiveCopyPasteTempFiles/logo_with_text.png">
            <a:hlinkClick r:id="rId2"/>
            <a:extLst>
              <a:ext uri="{FF2B5EF4-FFF2-40B4-BE49-F238E27FC236}">
                <a16:creationId xmlns:a16="http://schemas.microsoft.com/office/drawing/2014/main" id="{2E66568F-0AC0-674B-8D87-AE9D477F4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8" y="150275"/>
            <a:ext cx="4679950" cy="65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CD689AC-4114-C14A-AAAF-AFCC290E59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973" y="2132330"/>
            <a:ext cx="11152020" cy="280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820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 descr="Изображение выглядит как текст, снимок экрана, Шрифт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9812D61D-DB6D-4640-A168-07DE4B19529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936" y="819806"/>
            <a:ext cx="2700338" cy="5726430"/>
          </a:xfrm>
          <a:prstGeom prst="rect">
            <a:avLst/>
          </a:prstGeom>
        </p:spPr>
      </p:pic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5E7C71C0-BBCA-FB45-BA83-481DD60E1EA9}"/>
              </a:ext>
            </a:extLst>
          </p:cNvPr>
          <p:cNvSpPr/>
          <p:nvPr/>
        </p:nvSpPr>
        <p:spPr>
          <a:xfrm>
            <a:off x="6411311" y="1261241"/>
            <a:ext cx="2606566" cy="3371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uk-UA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Ключові слова першого експонату:</a:t>
            </a:r>
            <a:endParaRPr lang="ru-RU" sz="1600" kern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itchFamily="2" charset="2"/>
              <a:buChar char=""/>
            </a:pPr>
            <a:r>
              <a:rPr lang="uk-UA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"фортеці": 1.71</a:t>
            </a:r>
            <a:endParaRPr lang="ru-RU" sz="1600" kern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itchFamily="2" charset="2"/>
              <a:buChar char=""/>
            </a:pPr>
            <a:r>
              <a:rPr lang="uk-UA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kern="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україни</a:t>
            </a:r>
            <a:r>
              <a:rPr lang="uk-UA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 6.28</a:t>
            </a:r>
            <a:endParaRPr lang="ru-RU" sz="1600" kern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itchFamily="2" charset="2"/>
              <a:buChar char=""/>
            </a:pPr>
            <a:r>
              <a:rPr lang="uk-UA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"київська": 7.28</a:t>
            </a:r>
            <a:endParaRPr lang="ru-RU" sz="1600" kern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itchFamily="2" charset="2"/>
              <a:buChar char=""/>
            </a:pPr>
            <a:r>
              <a:rPr lang="uk-UA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"2021": 9.82</a:t>
            </a:r>
            <a:endParaRPr lang="ru-RU" sz="1600" kern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itchFamily="2" charset="2"/>
              <a:buChar char=""/>
            </a:pPr>
            <a:r>
              <a:rPr lang="uk-UA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"тлі": 2.14</a:t>
            </a:r>
            <a:endParaRPr lang="ru-RU" sz="1600" kern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itchFamily="2" charset="2"/>
              <a:buChar char=""/>
            </a:pPr>
            <a:r>
              <a:rPr lang="uk-UA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"монета": 2.5</a:t>
            </a:r>
            <a:endParaRPr lang="ru-RU" sz="1600" kern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09954BB1-0941-1143-9A70-DB4CA1F91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3597374" y="0"/>
            <a:ext cx="5000087" cy="819806"/>
          </a:xfrm>
        </p:spPr>
        <p:txBody>
          <a:bodyPr>
            <a:normAutofit/>
          </a:bodyPr>
          <a:lstStyle/>
          <a:p>
            <a:r>
              <a:rPr lang="uk-UA" sz="2000" b="1" dirty="0">
                <a:solidFill>
                  <a:schemeClr val="accent1"/>
                </a:solidFill>
                <a:latin typeface="Raleway"/>
                <a:sym typeface="Raleway"/>
              </a:rPr>
              <a:t>Приклад застосування у додатку</a:t>
            </a:r>
            <a:endParaRPr lang="ru-RU" sz="2000" dirty="0">
              <a:solidFill>
                <a:schemeClr val="accent1"/>
              </a:solidFill>
            </a:endParaRPr>
          </a:p>
        </p:txBody>
      </p:sp>
      <p:pic>
        <p:nvPicPr>
          <p:cNvPr id="22" name="Объект 7" descr="Изображение выглядит как текст, снимок экрана, программное обеспечение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07F62211-89E7-7245-8276-5933079BBCBF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095" y="819806"/>
            <a:ext cx="2763801" cy="5726430"/>
          </a:xfrm>
          <a:prstGeom prst="rect">
            <a:avLst/>
          </a:prstGeom>
        </p:spPr>
      </p:pic>
      <p:sp>
        <p:nvSpPr>
          <p:cNvPr id="23" name="Текст 2">
            <a:extLst>
              <a:ext uri="{FF2B5EF4-FFF2-40B4-BE49-F238E27FC236}">
                <a16:creationId xmlns:a16="http://schemas.microsoft.com/office/drawing/2014/main" id="{178BC140-2A1D-864F-A7C7-2F3F207FA1CC}"/>
              </a:ext>
            </a:extLst>
          </p:cNvPr>
          <p:cNvSpPr txBox="1">
            <a:spLocks/>
          </p:cNvSpPr>
          <p:nvPr/>
        </p:nvSpPr>
        <p:spPr>
          <a:xfrm>
            <a:off x="304801" y="1397876"/>
            <a:ext cx="2680138" cy="2888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uk-UA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Інтереси користувача:</a:t>
            </a:r>
          </a:p>
          <a:p>
            <a:r>
              <a:rPr lang="uk-UA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"монета",</a:t>
            </a:r>
          </a:p>
          <a:p>
            <a:r>
              <a:rPr lang="uk-UA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"літак",</a:t>
            </a:r>
          </a:p>
          <a:p>
            <a:r>
              <a:rPr lang="uk-UA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"історія",</a:t>
            </a:r>
          </a:p>
          <a:p>
            <a:r>
              <a:rPr lang="uk-UA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"археологія"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4698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9A573EE3-E96E-174F-B2B4-35A1B3103EC3}"/>
                  </a:ext>
                </a:extLst>
              </p:cNvPr>
              <p:cNvSpPr/>
              <p:nvPr/>
            </p:nvSpPr>
            <p:spPr>
              <a:xfrm>
                <a:off x="588579" y="2291255"/>
                <a:ext cx="10269921" cy="21636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b="1" i="1" kern="10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kern="1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𝒗</m:t>
                        </m:r>
                      </m:e>
                      <m:sub>
                        <m:r>
                          <a:rPr lang="uk-UA" b="1" i="1" kern="1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користувач</m:t>
                        </m:r>
                      </m:sub>
                    </m:sSub>
                  </m:oMath>
                </a14:m>
                <a:r>
                  <a:rPr lang="uk-UA" b="1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uk-UA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ru-RU" i="1" kern="1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uk-UA" i="1" kern="1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1,</m:t>
                        </m:r>
                        <m:r>
                          <a:rPr lang="en-US" i="1" kern="1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1,1,1</m:t>
                        </m:r>
                      </m:e>
                    </m:d>
                  </m:oMath>
                </a14:m>
                <a:endParaRPr lang="ru-RU" sz="1600" kern="1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uk-UA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Вектор для першого експонату об’єднано з вектором інтересів користувача, де терміни, яких немає, мають значення 0:</a:t>
                </a:r>
                <a:endParaRPr lang="ru-RU" sz="1600" kern="1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b="1" i="1" kern="1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kern="1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𝒗</m:t>
                        </m:r>
                      </m:e>
                      <m:sub>
                        <m:r>
                          <a:rPr lang="uk-UA" b="1" i="1" kern="1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експонат </m:t>
                        </m:r>
                        <m:r>
                          <a:rPr lang="uk-UA" b="1" i="1" kern="1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uk-UA" b="1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uk-UA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14:m>
                  <m:oMath xmlns:m="http://schemas.openxmlformats.org/officeDocument/2006/math">
                    <m:r>
                      <a:rPr lang="uk-UA" i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2.5, 0, 0, 0, 0, 1.71, 6.28, 7.28, 9.82, 2.14]</m:t>
                    </m:r>
                  </m:oMath>
                </a14:m>
                <a:endParaRPr lang="ru-RU" sz="1600" kern="1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uk-UA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ru-RU" sz="1600" kern="1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9A573EE3-E96E-174F-B2B4-35A1B3103E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579" y="2291255"/>
                <a:ext cx="10269921" cy="2163669"/>
              </a:xfrm>
              <a:prstGeom prst="rect">
                <a:avLst/>
              </a:prstGeom>
              <a:blipFill>
                <a:blip r:embed="rId2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/var/folders/ny/9__twch92ks75bh311_q1gv80000gn/T/com.microsoft.Powerpoint/WebArchiveCopyPasteTempFiles/logo_with_text.png">
            <a:hlinkClick r:id="rId3"/>
            <a:extLst>
              <a:ext uri="{FF2B5EF4-FFF2-40B4-BE49-F238E27FC236}">
                <a16:creationId xmlns:a16="http://schemas.microsoft.com/office/drawing/2014/main" id="{4CE72727-EFC5-554D-9936-F4EC4732B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8" y="150275"/>
            <a:ext cx="4679950" cy="65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5B2D34F-E846-9C4A-91F9-655C71EF351E}"/>
              </a:ext>
            </a:extLst>
          </p:cNvPr>
          <p:cNvSpPr/>
          <p:nvPr/>
        </p:nvSpPr>
        <p:spPr>
          <a:xfrm flipH="1">
            <a:off x="771525" y="1185863"/>
            <a:ext cx="6615112" cy="504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uk-UA" sz="2000" b="1" kern="100" dirty="0">
                <a:solidFill>
                  <a:schemeClr val="accent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Вектор інтересів користувача (бінарний)</a:t>
            </a:r>
            <a:endParaRPr lang="ru-RU" sz="2000" kern="1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7813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</TotalTime>
  <Words>589</Words>
  <Application>Microsoft Macintosh PowerPoint</Application>
  <PresentationFormat>Широкоэкранный</PresentationFormat>
  <Paragraphs>78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Raleway</vt:lpstr>
      <vt:lpstr>Symbol</vt:lpstr>
      <vt:lpstr>Times New Roman</vt:lpstr>
      <vt:lpstr>Тема Office</vt:lpstr>
      <vt:lpstr>Кваліфікаційна робота на тему   «Мобільний застосунок-компаньйон для походів у музей»</vt:lpstr>
      <vt:lpstr>Мета та задачі дослідження</vt:lpstr>
      <vt:lpstr>TF-IDF (1)</vt:lpstr>
      <vt:lpstr>TF-IDF (2)</vt:lpstr>
      <vt:lpstr>TF-IDF (3)</vt:lpstr>
      <vt:lpstr>Презентация PowerPoint</vt:lpstr>
      <vt:lpstr>Презентация PowerPoint</vt:lpstr>
      <vt:lpstr>Приклад застосування у додатку</vt:lpstr>
      <vt:lpstr>Презентация PowerPoint</vt:lpstr>
      <vt:lpstr>Косинусна схожість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Чорна Анна Костянтинівна</dc:creator>
  <cp:lastModifiedBy>Чорна Анна Костянтинівна</cp:lastModifiedBy>
  <cp:revision>19</cp:revision>
  <cp:lastPrinted>2024-05-15T11:13:24Z</cp:lastPrinted>
  <dcterms:created xsi:type="dcterms:W3CDTF">2024-05-14T17:46:16Z</dcterms:created>
  <dcterms:modified xsi:type="dcterms:W3CDTF">2024-05-27T17:26:52Z</dcterms:modified>
</cp:coreProperties>
</file>