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1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4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4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7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2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0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7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5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6/16/2024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2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7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1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78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y.uniri.hr/files/nastava/stranice_kolegija/Astronomija_i_astrofizika_II/Predavanja/AstrofizikaII-5_Pulsacije.pdf" TargetMode="External"/><Relationship Id="rId2" Type="http://schemas.openxmlformats.org/officeDocument/2006/relationships/hyperlink" Target="https://www.phy.uniri.hr/files/nastava/stranice_kolegija/Astronomija_i_astrofizika_I/AstrofizikaI_uvod_teleskopi_2015_1slide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ciklopedija.hr/clanak/astrofizika" TargetMode="External"/><Relationship Id="rId2" Type="http://schemas.openxmlformats.org/officeDocument/2006/relationships/hyperlink" Target="https://enciklopedija.hr/clanak/astronomij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id="{0C7B158A-BCDA-DCF8-3A7B-A40F2F354F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78" name="Rectangle 9">
            <a:extLst>
              <a:ext uri="{FF2B5EF4-FFF2-40B4-BE49-F238E27FC236}">
                <a16:creationId xmlns:a16="http://schemas.microsoft.com/office/drawing/2014/main" id="{912025B4-7337-735E-4DC9-E634D2011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045C8B2-1A01-AE1B-E998-36B5E4B8A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0" y="978408"/>
            <a:ext cx="4795819" cy="3969960"/>
          </a:xfrm>
        </p:spPr>
        <p:txBody>
          <a:bodyPr anchor="t">
            <a:normAutofit/>
          </a:bodyPr>
          <a:lstStyle/>
          <a:p>
            <a:r>
              <a:rPr lang="hr-HR" sz="6600"/>
              <a:t>Mjerenja u svermiru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CDACD-D191-E642-F686-FCB54B7E5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1019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48A0B36-63CC-5CD6-4064-AA868A1A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400" dirty="0"/>
              <a:t>Astronomija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C6B0C41-8727-7A5F-F127-A28D5850C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969264"/>
            <a:ext cx="5021182" cy="5138928"/>
          </a:xfrm>
        </p:spPr>
        <p:txBody>
          <a:bodyPr>
            <a:normAutofit fontScale="92500" lnSpcReduction="10000"/>
          </a:bodyPr>
          <a:lstStyle/>
          <a:p>
            <a:r>
              <a:rPr lang="hr-HR" sz="1800" b="1" dirty="0"/>
              <a:t>Etimologija</a:t>
            </a:r>
            <a:r>
              <a:rPr lang="hr-HR" sz="1800" dirty="0"/>
              <a:t>: grč. </a:t>
            </a:r>
            <a:r>
              <a:rPr lang="el-GR" sz="1800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 Plantin"/>
              </a:rPr>
              <a:t>ἀστρονομία</a:t>
            </a:r>
            <a:r>
              <a:rPr lang="hr-HR" sz="1800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 Plantin"/>
              </a:rPr>
              <a:t>:</a:t>
            </a:r>
            <a:r>
              <a:rPr lang="el-GR" sz="1800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 Plantin"/>
              </a:rPr>
              <a:t> </a:t>
            </a:r>
            <a:r>
              <a:rPr lang="hr-HR" sz="1800" dirty="0"/>
              <a:t>zvjezdoznanstvo</a:t>
            </a:r>
            <a:endParaRPr lang="hr-HR" sz="1800" b="1" dirty="0"/>
          </a:p>
          <a:p>
            <a:r>
              <a:rPr lang="hr-HR" sz="1800" b="1" dirty="0"/>
              <a:t>Definicija</a:t>
            </a:r>
            <a:r>
              <a:rPr lang="hr-HR" sz="1800" dirty="0"/>
              <a:t>: Znanost o svemirskim tijelima i pojavama u svemiru te o njegovu ustroju</a:t>
            </a:r>
          </a:p>
          <a:p>
            <a:r>
              <a:rPr lang="hr-HR" sz="1800" b="1" dirty="0"/>
              <a:t>Povijest</a:t>
            </a:r>
            <a:r>
              <a:rPr lang="hr-HR" sz="1800" dirty="0"/>
              <a:t>: Jedna od najstarijih ljudskih djelatnosti, razvila se iz praktičnih potreba: izradba kalendara, određivanje točnog vremena, orijentacija pri putovanju …</a:t>
            </a:r>
          </a:p>
          <a:p>
            <a:r>
              <a:rPr lang="hr-HR" sz="1800" b="1" dirty="0"/>
              <a:t>Proučavanje</a:t>
            </a:r>
            <a:r>
              <a:rPr lang="hr-HR" sz="1800" dirty="0"/>
              <a:t>: Opažanja i objašnjavanje pojava izvan Zemlje</a:t>
            </a:r>
          </a:p>
          <a:p>
            <a:r>
              <a:rPr lang="hr-HR" sz="1800" b="1" dirty="0"/>
              <a:t>Predmet istraživanja</a:t>
            </a:r>
            <a:r>
              <a:rPr lang="hr-HR" sz="1800" dirty="0"/>
              <a:t>: planeti, zvijezde, crne rupe, zvjezdani sustavi …</a:t>
            </a:r>
          </a:p>
          <a:p>
            <a:r>
              <a:rPr lang="hr-HR" sz="1800" b="1" dirty="0"/>
              <a:t>Astronomi</a:t>
            </a:r>
            <a:r>
              <a:rPr lang="hr-HR" sz="1800" dirty="0"/>
              <a:t>: Stručnjaci koji se bave astronomijom</a:t>
            </a:r>
          </a:p>
          <a:p>
            <a:r>
              <a:rPr lang="hr-HR" sz="1800" b="1" dirty="0"/>
              <a:t>Amateri</a:t>
            </a:r>
            <a:r>
              <a:rPr lang="hr-HR" sz="1800" dirty="0"/>
              <a:t>: Značajna uloga u otkrivanju i promatranju</a:t>
            </a:r>
          </a:p>
          <a:p>
            <a:r>
              <a:rPr lang="hr-HR" sz="1800" b="1" dirty="0"/>
              <a:t>Razlika od astrologije</a:t>
            </a:r>
            <a:r>
              <a:rPr lang="hr-HR" sz="1800" dirty="0"/>
              <a:t>: Astronomija je znanost, astrologija pseudoznanost</a:t>
            </a:r>
          </a:p>
        </p:txBody>
      </p:sp>
      <p:pic>
        <p:nvPicPr>
          <p:cNvPr id="2052" name="Picture 4" descr="ilustracija">
            <a:extLst>
              <a:ext uri="{FF2B5EF4-FFF2-40B4-BE49-F238E27FC236}">
                <a16:creationId xmlns:a16="http://schemas.microsoft.com/office/drawing/2014/main" id="{8A9622E4-CFD1-92B6-31E3-0C0F6CB89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17" y="2628838"/>
            <a:ext cx="4636035" cy="31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64206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0A6776C-9D4B-C5B4-32FE-74042DCBD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624" y="976160"/>
            <a:ext cx="5513832" cy="1463040"/>
          </a:xfrm>
        </p:spPr>
        <p:txBody>
          <a:bodyPr>
            <a:normAutofit/>
          </a:bodyPr>
          <a:lstStyle/>
          <a:p>
            <a:r>
              <a:rPr lang="hr-HR" sz="4400" dirty="0"/>
              <a:t>Astrofizika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7A68504-FA47-385F-536D-51EF75F0B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5624" y="2578608"/>
            <a:ext cx="5513832" cy="3767328"/>
          </a:xfrm>
        </p:spPr>
        <p:txBody>
          <a:bodyPr>
            <a:normAutofit/>
          </a:bodyPr>
          <a:lstStyle/>
          <a:p>
            <a:r>
              <a:rPr lang="hr-HR" sz="1800" b="1" dirty="0"/>
              <a:t>Definicija: </a:t>
            </a:r>
            <a:r>
              <a:rPr lang="hr-HR" sz="1800" dirty="0"/>
              <a:t>Grana astronomije koja se bavi proučavanjem fizike svemira.</a:t>
            </a:r>
          </a:p>
          <a:p>
            <a:r>
              <a:rPr lang="hr-HR" sz="1800" b="1" dirty="0"/>
              <a:t>Proučavanje: </a:t>
            </a:r>
            <a:r>
              <a:rPr lang="hr-HR" sz="1800" dirty="0"/>
              <a:t>fizičko stanje, kemijski sastav i procesi kroz koje prolazi međuzvjezdana tvar te prati razvoj svemirskih tijela</a:t>
            </a:r>
          </a:p>
          <a:p>
            <a:r>
              <a:rPr lang="hr-HR" sz="1800" b="1" dirty="0"/>
              <a:t>Fokus: </a:t>
            </a:r>
            <a:r>
              <a:rPr lang="hr-HR" sz="1800" dirty="0"/>
              <a:t>izvor energije i energijske pretvorbe u zvijezdama, galaktikama te u svemiru kao cjelini</a:t>
            </a:r>
          </a:p>
        </p:txBody>
      </p:sp>
      <p:pic>
        <p:nvPicPr>
          <p:cNvPr id="3074" name="Picture 2" descr="NASA Astrophysics - NASA Science">
            <a:extLst>
              <a:ext uri="{FF2B5EF4-FFF2-40B4-BE49-F238E27FC236}">
                <a16:creationId xmlns:a16="http://schemas.microsoft.com/office/drawing/2014/main" id="{6E05E943-3520-1D2C-4367-EE221CFEB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867" y="2032099"/>
            <a:ext cx="4959823" cy="278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62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9553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AD8625D-0429-0D9A-EA95-8B3AC452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400" dirty="0"/>
              <a:t>Dodatno: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084DE95-6B9A-FD39-E287-C1A1E3C5B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1700" dirty="0"/>
              <a:t>Za detaljnije informacije o temama astronomije, astrofizike i mjerenja u svemiru, posjetite sljedeće poveznice:</a:t>
            </a:r>
          </a:p>
          <a:p>
            <a:r>
              <a:rPr lang="hr-HR" sz="1700" dirty="0">
                <a:hlinkClick r:id="rId2"/>
              </a:rPr>
              <a:t>https://dariohrupec.org/en/tekstovi/od-astronomije-do-astrofizike/</a:t>
            </a:r>
          </a:p>
          <a:p>
            <a:r>
              <a:rPr lang="hr-HR" sz="1700" dirty="0">
                <a:hlinkClick r:id="rId2"/>
              </a:rPr>
              <a:t>https://www.phy.uniri.hr/files/nastava/stranice_kolegija/Astronomija_i_astrofizika_I/AstrofizikaI_uvod_teleskopi_2015_1slide.pdf</a:t>
            </a:r>
            <a:endParaRPr lang="hr-HR" sz="1700" dirty="0"/>
          </a:p>
          <a:p>
            <a:r>
              <a:rPr lang="hr-HR" sz="17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https://www.phy.uniri.hr/files/nastava/stranice_kolegija/Astronomija_i_astrofizika_II/Predavanja/AstrofizikaII-5_Pulsacije.pdf</a:t>
            </a:r>
            <a:endParaRPr lang="hr-HR" sz="17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21873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64F749C-92F7-5424-1FB4-EC61F903D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400" dirty="0"/>
              <a:t>Izvori informacija: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BF93353-542E-DE71-4EA0-DEEB4D59F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1700" dirty="0">
                <a:hlinkClick r:id="rId2"/>
              </a:rPr>
              <a:t>https://enciklopedija.hr/clanak/astronomija</a:t>
            </a:r>
            <a:endParaRPr lang="hr-HR" sz="1700" dirty="0"/>
          </a:p>
          <a:p>
            <a:r>
              <a:rPr lang="hr-HR" sz="1700" dirty="0">
                <a:hlinkClick r:id="rId3"/>
              </a:rPr>
              <a:t>https://enciklopedija.hr/clanak/astrofizika</a:t>
            </a:r>
            <a:endParaRPr lang="hr-HR" sz="1700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8799603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estaltVTI">
  <a:themeElements>
    <a:clrScheme name="AnalogousFromRegularSeedRightStep">
      <a:dk1>
        <a:srgbClr val="000000"/>
      </a:dk1>
      <a:lt1>
        <a:srgbClr val="FFFFFF"/>
      </a:lt1>
      <a:dk2>
        <a:srgbClr val="3E3423"/>
      </a:dk2>
      <a:lt2>
        <a:srgbClr val="E2E8E7"/>
      </a:lt2>
      <a:accent1>
        <a:srgbClr val="E52B4D"/>
      </a:accent1>
      <a:accent2>
        <a:srgbClr val="D34419"/>
      </a:accent2>
      <a:accent3>
        <a:srgbClr val="D69928"/>
      </a:accent3>
      <a:accent4>
        <a:srgbClr val="A1AB14"/>
      </a:accent4>
      <a:accent5>
        <a:srgbClr val="6EB522"/>
      </a:accent5>
      <a:accent6>
        <a:srgbClr val="27BD16"/>
      </a:accent6>
      <a:hlink>
        <a:srgbClr val="319380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263</Words>
  <Application>Microsoft Office PowerPoint</Application>
  <PresentationFormat>Široki zaslon</PresentationFormat>
  <Paragraphs>22</Paragraphs>
  <Slides>5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5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5</vt:i4>
      </vt:variant>
    </vt:vector>
  </HeadingPairs>
  <TitlesOfParts>
    <vt:vector size="11" baseType="lpstr">
      <vt:lpstr>A Plantin</vt:lpstr>
      <vt:lpstr>Aptos</vt:lpstr>
      <vt:lpstr>Arial</vt:lpstr>
      <vt:lpstr>Bierstadt</vt:lpstr>
      <vt:lpstr>Neue Haas Grotesk Text Pro</vt:lpstr>
      <vt:lpstr>GestaltVTI</vt:lpstr>
      <vt:lpstr>Mjerenja u svermiru</vt:lpstr>
      <vt:lpstr>Astronomija</vt:lpstr>
      <vt:lpstr>Astrofizika</vt:lpstr>
      <vt:lpstr>Dodatno:</vt:lpstr>
      <vt:lpstr>Izvori informacija: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Mjerenja u svermiru</dc:title>
  <dc:creator>Niko Josipović</dc:creator>
  <cp:lastModifiedBy>Niko Josipović</cp:lastModifiedBy>
  <cp:revision>37</cp:revision>
  <dcterms:created xsi:type="dcterms:W3CDTF">2024-06-16T21:47:26Z</dcterms:created>
  <dcterms:modified xsi:type="dcterms:W3CDTF">2024-06-16T22:40:27Z</dcterms:modified>
</cp:coreProperties>
</file>