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idjCoZo6uZxBDNN/ntzr3xF1k8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/>
          <p:nvPr>
            <p:ph type="title"/>
          </p:nvPr>
        </p:nvSpPr>
        <p:spPr>
          <a:xfrm>
            <a:off x="554630" y="1885659"/>
            <a:ext cx="8034739" cy="81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" type="body"/>
          </p:nvPr>
        </p:nvSpPr>
        <p:spPr>
          <a:xfrm>
            <a:off x="703099" y="810577"/>
            <a:ext cx="7737801" cy="3461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title"/>
          </p:nvPr>
        </p:nvSpPr>
        <p:spPr>
          <a:xfrm>
            <a:off x="554630" y="1885659"/>
            <a:ext cx="8034739" cy="81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554630" y="1885659"/>
            <a:ext cx="8034739" cy="81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321468" y="228600"/>
            <a:ext cx="236220" cy="236220"/>
          </a:xfrm>
          <a:custGeom>
            <a:rect b="b" l="l" r="r" t="t"/>
            <a:pathLst>
              <a:path extrusionOk="0" h="236220" w="236220">
                <a:moveTo>
                  <a:pt x="0" y="0"/>
                </a:moveTo>
                <a:lnTo>
                  <a:pt x="235799" y="0"/>
                </a:lnTo>
                <a:lnTo>
                  <a:pt x="235799" y="235799"/>
                </a:lnTo>
                <a:lnTo>
                  <a:pt x="0" y="2357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7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7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7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7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7"/>
          <p:cNvSpPr txBox="1"/>
          <p:nvPr>
            <p:ph type="title"/>
          </p:nvPr>
        </p:nvSpPr>
        <p:spPr>
          <a:xfrm>
            <a:off x="554630" y="1885659"/>
            <a:ext cx="8034739" cy="81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7"/>
          <p:cNvSpPr txBox="1"/>
          <p:nvPr>
            <p:ph idx="1" type="body"/>
          </p:nvPr>
        </p:nvSpPr>
        <p:spPr>
          <a:xfrm>
            <a:off x="703099" y="810577"/>
            <a:ext cx="7737801" cy="3461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http://www.keepcoding.i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keepcoding.i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keepcoding.io/" TargetMode="External"/><Relationship Id="rId4" Type="http://schemas.openxmlformats.org/officeDocument/2006/relationships/hyperlink" Target="https://www.anaconda.com/distribu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keepcoding.i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hyperlink" Target="https://elpais.com/tecnologia/2018/11/19/actualidad/1542630835_054987.html" TargetMode="External"/><Relationship Id="rId5" Type="http://schemas.openxmlformats.org/officeDocument/2006/relationships/hyperlink" Target="http://www.keepcoding.io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hyperlink" Target="http://www-bcf.usc.edu/%7Egareth/ISL/" TargetMode="External"/><Relationship Id="rId9" Type="http://schemas.openxmlformats.org/officeDocument/2006/relationships/hyperlink" Target="https://www.amazon.es/Hands-Machine-Learning-Scikit-Learn-TensorFlow/dp/1491962291" TargetMode="External"/><Relationship Id="rId5" Type="http://schemas.openxmlformats.org/officeDocument/2006/relationships/hyperlink" Target="https://web.stanford.edu/%7Ehastie/ElemStatLearn/" TargetMode="External"/><Relationship Id="rId6" Type="http://schemas.openxmlformats.org/officeDocument/2006/relationships/hyperlink" Target="http://www.keepcoding.io/" TargetMode="External"/><Relationship Id="rId7" Type="http://schemas.openxmlformats.org/officeDocument/2006/relationships/image" Target="../media/image5.jp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/>
          <p:nvPr/>
        </p:nvSpPr>
        <p:spPr>
          <a:xfrm>
            <a:off x="935831" y="2171700"/>
            <a:ext cx="328930" cy="328930"/>
          </a:xfrm>
          <a:custGeom>
            <a:rect b="b" l="l" r="r" t="t"/>
            <a:pathLst>
              <a:path extrusionOk="0" h="328930" w="328930">
                <a:moveTo>
                  <a:pt x="0" y="0"/>
                </a:moveTo>
                <a:lnTo>
                  <a:pt x="328499" y="0"/>
                </a:lnTo>
                <a:lnTo>
                  <a:pt x="328499" y="328499"/>
                </a:lnTo>
                <a:lnTo>
                  <a:pt x="0" y="3284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>
            <p:ph type="title"/>
          </p:nvPr>
        </p:nvSpPr>
        <p:spPr>
          <a:xfrm>
            <a:off x="554630" y="1885659"/>
            <a:ext cx="8034739" cy="118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49034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Machine Learning 101</a:t>
            </a:r>
            <a:br>
              <a:rPr lang="en-US"/>
            </a:br>
            <a:r>
              <a:rPr lang="en-US" sz="2400"/>
              <a:t>Presentación</a:t>
            </a:r>
            <a:endParaRPr sz="2400"/>
          </a:p>
        </p:txBody>
      </p:sp>
      <p:sp>
        <p:nvSpPr>
          <p:cNvPr id="54" name="Google Shape;54;p1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613568" y="128365"/>
            <a:ext cx="2018664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Presentación</a:t>
            </a:r>
            <a:endParaRPr sz="2700"/>
          </a:p>
        </p:txBody>
      </p:sp>
      <p:sp>
        <p:nvSpPr>
          <p:cNvPr id="60" name="Google Shape;60;p2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703092" y="810596"/>
            <a:ext cx="735510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82269" lvl="0" marL="394335" marR="298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Ing. Industrial, UC3M + MSc en IA Avanzada, UNED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4A4A4A"/>
              </a:buClr>
              <a:buSzPts val="2050"/>
              <a:buFont typeface="Arial"/>
              <a:buNone/>
            </a:pPr>
            <a:r>
              <a:t/>
            </a:r>
            <a:endParaRPr sz="2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2269" lvl="0" marL="3943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Actualmente Ingeniero de Software @Numan. Experiencia con:</a:t>
            </a:r>
            <a:endParaRPr/>
          </a:p>
          <a:p>
            <a:pPr indent="-382270" lvl="1" marL="851535" marR="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de ayuda a la terapia para niños autistas</a:t>
            </a:r>
            <a:endParaRPr/>
          </a:p>
          <a:p>
            <a:pPr indent="-382270" lvl="1" marL="851535" marR="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Robótica + Inteligencia Artificial</a:t>
            </a:r>
            <a:endParaRPr/>
          </a:p>
          <a:p>
            <a:pPr indent="-382270" lvl="1" marL="851535" marR="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Python, scikit-learn, numpy, pandas, matplotlib.</a:t>
            </a:r>
            <a:endParaRPr b="0" i="0" sz="20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2270" lvl="1" marL="851535" marR="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Buenas prácticas: Automatización de procesos y tests, control de versiones, etc. ML es software.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2269" lvl="0" marL="3943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Dos gatos: Sirius y James. Igual los oís :)</a:t>
            </a:r>
            <a:endParaRPr/>
          </a:p>
          <a:p>
            <a:pPr indent="-252730" lvl="1" marL="851535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613568" y="128365"/>
            <a:ext cx="284035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Requisitos previos</a:t>
            </a:r>
            <a:endParaRPr sz="2700"/>
          </a:p>
        </p:txBody>
      </p:sp>
      <p:sp>
        <p:nvSpPr>
          <p:cNvPr id="67" name="Google Shape;67;p3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703099" y="810577"/>
            <a:ext cx="7200265" cy="3303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82269" lvl="0" marL="3943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Probabilidad y estadística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51535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Propiedades de un estimador: sesgo, varianza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4A4A4A"/>
              </a:buClr>
              <a:buSzPts val="205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2269" lvl="0" marL="3943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Álgebra lineal: vectores y matrices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4A4A4A"/>
              </a:buClr>
              <a:buSzPts val="2050"/>
              <a:buFont typeface="Arial"/>
              <a:buNone/>
            </a:pPr>
            <a:r>
              <a:t/>
            </a:r>
            <a:endParaRPr sz="2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2269" lvl="0" marL="39433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Programación en </a:t>
            </a:r>
            <a:r>
              <a:rPr b="1" lang="en-US" sz="20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20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(3.6 o más): Anaconda + numpy 1.18.1 + scikit-learn 0.22.1 + pandas 1.0.3 + matplotlib 3.1.3 + seaborn 0.10.1 + graphviz 2.38</a:t>
            </a:r>
            <a:endParaRPr/>
          </a:p>
          <a:p>
            <a:pPr indent="-382270" lvl="1" marL="851535" marR="508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Para graphviz puede que necesitéis pydot, pydotplus y python-graphviz (buscando en Anaconda por graphviz aparecen todos)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2270" lvl="1" marL="851535" marR="508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Disponible en </a:t>
            </a:r>
            <a:r>
              <a:rPr b="0" i="0" lang="en-US" sz="1800" u="sng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https://www.anaconda.com/distribution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613568" y="128365"/>
            <a:ext cx="311150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Requisitos previos II</a:t>
            </a:r>
            <a:endParaRPr sz="2700"/>
          </a:p>
        </p:txBody>
      </p:sp>
      <p:sp>
        <p:nvSpPr>
          <p:cNvPr id="74" name="Google Shape;74;p4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 txBox="1"/>
          <p:nvPr/>
        </p:nvSpPr>
        <p:spPr>
          <a:xfrm>
            <a:off x="703098" y="810577"/>
            <a:ext cx="5773901" cy="3524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82269" lvl="0" marL="3943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Conocimientos básicos de </a:t>
            </a:r>
            <a:r>
              <a:rPr i="1" lang="en-US" sz="20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r>
              <a:rPr lang="en-US" sz="20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51535" marR="0" rtl="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Pre-procesamiento de variables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2" marL="1308735" marR="0" rtl="0" algn="l">
              <a:lnSpc>
                <a:spcPct val="118857"/>
              </a:lnSpc>
              <a:spcBef>
                <a:spcPts val="3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Tratamiento outliers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2" marL="1308735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Imputación de valores ausentes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2" marL="1308735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Codiﬁcación variables categóricas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2" marL="1308735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Transformación de variables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2" marL="1308735" marR="0" rtl="0" algn="l">
              <a:lnSpc>
                <a:spcPct val="118857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Escalado/normalización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1" marL="8515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Aprendizaje supervisado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2" marL="1308735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Regresión lineal y logística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1" marL="8515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Aprendizaje no supervisado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2" marL="1308735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Arial"/>
              <a:buChar char="■"/>
            </a:pPr>
            <a:r>
              <a:rPr b="0" i="0" lang="en-U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Clustering y reducción de la dimensionalidad (PCA)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613568" y="128365"/>
            <a:ext cx="308737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Mapa de conceptos</a:t>
            </a:r>
            <a:endParaRPr sz="2700"/>
          </a:p>
        </p:txBody>
      </p:sp>
      <p:sp>
        <p:nvSpPr>
          <p:cNvPr id="81" name="Google Shape;81;p5"/>
          <p:cNvSpPr/>
          <p:nvPr/>
        </p:nvSpPr>
        <p:spPr>
          <a:xfrm>
            <a:off x="222061" y="573950"/>
            <a:ext cx="8660881" cy="37011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1139825" y="4561345"/>
            <a:ext cx="44138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https://elpais.com/tecnologia/2018/11/19/actualidad/1542630835_054987.html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613578" y="128375"/>
            <a:ext cx="25035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Referencias</a:t>
            </a:r>
            <a:endParaRPr sz="2700"/>
          </a:p>
        </p:txBody>
      </p:sp>
      <p:sp>
        <p:nvSpPr>
          <p:cNvPr id="89" name="Google Shape;89;p6"/>
          <p:cNvSpPr/>
          <p:nvPr/>
        </p:nvSpPr>
        <p:spPr>
          <a:xfrm>
            <a:off x="6019800" y="896225"/>
            <a:ext cx="2286000" cy="327865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6"/>
          <p:cNvSpPr txBox="1"/>
          <p:nvPr/>
        </p:nvSpPr>
        <p:spPr>
          <a:xfrm>
            <a:off x="1181258" y="4247275"/>
            <a:ext cx="69342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Básico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6"/>
          <p:cNvSpPr txBox="1"/>
          <p:nvPr/>
        </p:nvSpPr>
        <p:spPr>
          <a:xfrm>
            <a:off x="6704331" y="4253156"/>
            <a:ext cx="991869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Avanzado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28567" y="896225"/>
            <a:ext cx="2503354" cy="3278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1143" y="896225"/>
            <a:ext cx="2318266" cy="327865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"/>
          <p:cNvSpPr txBox="1"/>
          <p:nvPr/>
        </p:nvSpPr>
        <p:spPr>
          <a:xfrm>
            <a:off x="3733534" y="4247275"/>
            <a:ext cx="69342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Básico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2019-10-18T14:07:56Z</dcterms:created>
  <dc:creator>Ruben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