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TzGORNXwG9yDzPwGNrUj4eLOh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ctrTitle"/>
          </p:nvPr>
        </p:nvSpPr>
        <p:spPr>
          <a:xfrm>
            <a:off x="613568" y="128365"/>
            <a:ext cx="7916862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4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4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4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4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Relationship Id="rId4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cikit-learn.org/stable/auto_examples/linear_model/plot_ridge_path.html#sphx-glr-auto-examples-linear-model-plot-ridge-path-py" TargetMode="External"/><Relationship Id="rId4" Type="http://schemas.openxmlformats.org/officeDocument/2006/relationships/image" Target="../media/image26.jpg"/><Relationship Id="rId5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hyperlink" Target="http://www.keepcod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Relationship Id="rId5" Type="http://schemas.openxmlformats.org/officeDocument/2006/relationships/hyperlink" Target="http://www.keepcoding.io/" TargetMode="External"/><Relationship Id="rId6" Type="http://schemas.openxmlformats.org/officeDocument/2006/relationships/hyperlink" Target="https://en.wikipedia.org/wiki/Elastic_net_regulariz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keepcod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keepcoding.i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hyperlink" Target="http://www.keepcod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101</a:t>
            </a:r>
            <a:endParaRPr/>
          </a:p>
          <a:p>
            <a:pPr indent="0" lvl="0" marL="148018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1800"/>
              <a:t>Regularización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613568" y="128365"/>
            <a:ext cx="395287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El problema de </a:t>
            </a: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overﬁtting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627850" y="810596"/>
            <a:ext cx="7590155" cy="252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abordar el sobreajuste? Dos estrategias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penalizar coeﬁcientes grandes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reducir la dimensionalidad del problema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7465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ambos casos, se busca reducir la complejidad del modelo (a costa de  aumentar el sesgo).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613568" y="128365"/>
            <a:ext cx="395287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El problema de </a:t>
            </a:r>
            <a:r>
              <a:rPr i="1" lang="en-US" sz="27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overﬁtting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627850" y="810596"/>
            <a:ext cx="547497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También aplica en clasiﬁcación: regresión logística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48343" y="1485900"/>
            <a:ext cx="7415630" cy="2440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60" name="Google Shape;160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1237296" y="1449132"/>
            <a:ext cx="61696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(revisited)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overﬁtting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</a:t>
            </a:r>
            <a:r>
              <a:rPr b="1"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613568" y="128365"/>
            <a:ext cx="170878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Motivación</a:t>
            </a:r>
            <a:endParaRPr sz="2700"/>
          </a:p>
        </p:txBody>
      </p:sp>
      <p:sp>
        <p:nvSpPr>
          <p:cNvPr id="167" name="Google Shape;167;p13"/>
          <p:cNvSpPr txBox="1"/>
          <p:nvPr/>
        </p:nvSpPr>
        <p:spPr>
          <a:xfrm>
            <a:off x="718374" y="811612"/>
            <a:ext cx="7635240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solución de mínimos cuadrados es inestable (coeﬁcientes de alto valor)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Solución: penalizar los coeﬁcientes de alto valor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¿Cómo? Modiﬁcando la función de coste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2080750" y="2425062"/>
            <a:ext cx="4152899" cy="676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5173150" y="2304100"/>
            <a:ext cx="1122680" cy="930910"/>
          </a:xfrm>
          <a:custGeom>
            <a:rect b="b" l="l" r="r" t="t"/>
            <a:pathLst>
              <a:path extrusionOk="0" h="930910" w="1122679">
                <a:moveTo>
                  <a:pt x="0" y="155153"/>
                </a:moveTo>
                <a:lnTo>
                  <a:pt x="7909" y="106112"/>
                </a:lnTo>
                <a:lnTo>
                  <a:pt x="29935" y="63521"/>
                </a:lnTo>
                <a:lnTo>
                  <a:pt x="63521" y="29935"/>
                </a:lnTo>
                <a:lnTo>
                  <a:pt x="106112" y="7909"/>
                </a:lnTo>
                <a:lnTo>
                  <a:pt x="155152" y="0"/>
                </a:lnTo>
                <a:lnTo>
                  <a:pt x="967146" y="0"/>
                </a:lnTo>
                <a:lnTo>
                  <a:pt x="1026521" y="11810"/>
                </a:lnTo>
                <a:lnTo>
                  <a:pt x="1076856" y="45443"/>
                </a:lnTo>
                <a:lnTo>
                  <a:pt x="1110489" y="95778"/>
                </a:lnTo>
                <a:lnTo>
                  <a:pt x="1122299" y="155153"/>
                </a:lnTo>
                <a:lnTo>
                  <a:pt x="1122299" y="775746"/>
                </a:lnTo>
                <a:lnTo>
                  <a:pt x="1114390" y="824787"/>
                </a:lnTo>
                <a:lnTo>
                  <a:pt x="1092364" y="867378"/>
                </a:lnTo>
                <a:lnTo>
                  <a:pt x="1058778" y="900964"/>
                </a:lnTo>
                <a:lnTo>
                  <a:pt x="1016187" y="922990"/>
                </a:lnTo>
                <a:lnTo>
                  <a:pt x="967146" y="930899"/>
                </a:lnTo>
                <a:lnTo>
                  <a:pt x="155152" y="930899"/>
                </a:lnTo>
                <a:lnTo>
                  <a:pt x="106112" y="922990"/>
                </a:lnTo>
                <a:lnTo>
                  <a:pt x="63521" y="900964"/>
                </a:lnTo>
                <a:lnTo>
                  <a:pt x="29935" y="867378"/>
                </a:lnTo>
                <a:lnTo>
                  <a:pt x="7909" y="824787"/>
                </a:lnTo>
                <a:lnTo>
                  <a:pt x="0" y="775746"/>
                </a:lnTo>
                <a:lnTo>
                  <a:pt x="0" y="155153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4441382" y="2887039"/>
            <a:ext cx="796925" cy="706120"/>
          </a:xfrm>
          <a:custGeom>
            <a:rect b="b" l="l" r="r" t="t"/>
            <a:pathLst>
              <a:path extrusionOk="0" h="706120" w="796925">
                <a:moveTo>
                  <a:pt x="796330" y="0"/>
                </a:moveTo>
                <a:lnTo>
                  <a:pt x="0" y="705793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409033" y="3581058"/>
            <a:ext cx="43180" cy="40640"/>
          </a:xfrm>
          <a:custGeom>
            <a:rect b="b" l="l" r="r" t="t"/>
            <a:pathLst>
              <a:path extrusionOk="0" h="40639" w="43179">
                <a:moveTo>
                  <a:pt x="0" y="40444"/>
                </a:moveTo>
                <a:lnTo>
                  <a:pt x="21913" y="0"/>
                </a:lnTo>
                <a:lnTo>
                  <a:pt x="42783" y="23547"/>
                </a:lnTo>
                <a:lnTo>
                  <a:pt x="0" y="4044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4409033" y="3581058"/>
            <a:ext cx="43180" cy="40640"/>
          </a:xfrm>
          <a:custGeom>
            <a:rect b="b" l="l" r="r" t="t"/>
            <a:pathLst>
              <a:path extrusionOk="0" h="40639" w="43179">
                <a:moveTo>
                  <a:pt x="21913" y="0"/>
                </a:moveTo>
                <a:lnTo>
                  <a:pt x="0" y="40444"/>
                </a:lnTo>
                <a:lnTo>
                  <a:pt x="42783" y="23547"/>
                </a:lnTo>
                <a:lnTo>
                  <a:pt x="21913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2051300" y="3675455"/>
            <a:ext cx="47040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parámetro de regularización (hay que ﬁjarlo a priori)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613579" y="128375"/>
            <a:ext cx="658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Parámetro de regularización</a:t>
            </a:r>
            <a:endParaRPr sz="2700"/>
          </a:p>
        </p:txBody>
      </p:sp>
      <p:sp>
        <p:nvSpPr>
          <p:cNvPr id="180" name="Google Shape;180;p14"/>
          <p:cNvSpPr txBox="1"/>
          <p:nvPr/>
        </p:nvSpPr>
        <p:spPr>
          <a:xfrm>
            <a:off x="718374" y="811612"/>
            <a:ext cx="7315200" cy="250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Compromiso entre magnitud de los coeﬁcientes y ajuste de la solución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	es muy grande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➝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todos los coeﬁcientes nulos (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underﬁtting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	es nulo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➝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hay regularización (posibilidad de sobreajuste)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 de ﬁjarse a priori (k-fold CV)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cumple que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1793187" y="1467531"/>
            <a:ext cx="190499" cy="152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799572" y="2027231"/>
            <a:ext cx="190499" cy="1523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2647962" y="3073395"/>
            <a:ext cx="742949" cy="2476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613579" y="128375"/>
            <a:ext cx="7011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Parámetro de regularización</a:t>
            </a:r>
            <a:endParaRPr sz="2700"/>
          </a:p>
        </p:txBody>
      </p:sp>
      <p:sp>
        <p:nvSpPr>
          <p:cNvPr id="190" name="Google Shape;190;p15"/>
          <p:cNvSpPr txBox="1"/>
          <p:nvPr/>
        </p:nvSpPr>
        <p:spPr>
          <a:xfrm>
            <a:off x="1444625" y="4548035"/>
            <a:ext cx="65754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lang="en-US" sz="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http://scikit-learn.org/stable/auto_examples/linear_model/plot_ridge_path.html#sphx-glr-auto-examples-linear-model-plot-ridge-path-py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2129114" y="766988"/>
            <a:ext cx="4725167" cy="36694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613568" y="128365"/>
            <a:ext cx="26035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Ridge regression</a:t>
            </a:r>
            <a:endParaRPr sz="2700"/>
          </a:p>
        </p:txBody>
      </p:sp>
      <p:sp>
        <p:nvSpPr>
          <p:cNvPr id="198" name="Google Shape;198;p16"/>
          <p:cNvSpPr txBox="1"/>
          <p:nvPr/>
        </p:nvSpPr>
        <p:spPr>
          <a:xfrm>
            <a:off x="718374" y="811612"/>
            <a:ext cx="21551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forma matricial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3082625" y="776195"/>
            <a:ext cx="3846799" cy="626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3021878" y="1687187"/>
            <a:ext cx="3054456" cy="4194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1681150" y="2432337"/>
            <a:ext cx="5476874" cy="15716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212" name="Google Shape;212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534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/>
              <a:t>Regresión lineal (revisited)</a:t>
            </a:r>
            <a:endParaRPr/>
          </a:p>
          <a:p>
            <a:pPr indent="-419733" lvl="0" marL="53403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/>
              <a:t>El problema de overﬁtting</a:t>
            </a:r>
            <a:endParaRPr/>
          </a:p>
          <a:p>
            <a:pPr indent="-419733" lvl="0" marL="53403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/>
              <a:t>Regularización: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/>
          </a:p>
          <a:p>
            <a:pPr indent="-419733" lvl="0" marL="53403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613568" y="128365"/>
            <a:ext cx="9398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Lasso</a:t>
            </a:r>
            <a:endParaRPr sz="2700"/>
          </a:p>
        </p:txBody>
      </p:sp>
      <p:sp>
        <p:nvSpPr>
          <p:cNvPr id="219" name="Google Shape;219;p18"/>
          <p:cNvSpPr/>
          <p:nvPr/>
        </p:nvSpPr>
        <p:spPr>
          <a:xfrm>
            <a:off x="3284200" y="2933672"/>
            <a:ext cx="3030599" cy="417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2121124" y="1191423"/>
            <a:ext cx="4809200" cy="8128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2649024" y="1953799"/>
            <a:ext cx="2704465" cy="287020"/>
          </a:xfrm>
          <a:custGeom>
            <a:rect b="b" l="l" r="r" t="t"/>
            <a:pathLst>
              <a:path extrusionOk="0" h="287019" w="2704465">
                <a:moveTo>
                  <a:pt x="2703899" y="0"/>
                </a:moveTo>
                <a:lnTo>
                  <a:pt x="2702021" y="55817"/>
                </a:lnTo>
                <a:lnTo>
                  <a:pt x="2696900" y="101399"/>
                </a:lnTo>
                <a:lnTo>
                  <a:pt x="2689303" y="132130"/>
                </a:lnTo>
                <a:lnTo>
                  <a:pt x="2680000" y="143399"/>
                </a:lnTo>
                <a:lnTo>
                  <a:pt x="1375849" y="143399"/>
                </a:lnTo>
                <a:lnTo>
                  <a:pt x="1366546" y="154669"/>
                </a:lnTo>
                <a:lnTo>
                  <a:pt x="1358949" y="185400"/>
                </a:lnTo>
                <a:lnTo>
                  <a:pt x="1353828" y="230982"/>
                </a:lnTo>
                <a:lnTo>
                  <a:pt x="1351949" y="286799"/>
                </a:lnTo>
                <a:lnTo>
                  <a:pt x="1350071" y="230982"/>
                </a:lnTo>
                <a:lnTo>
                  <a:pt x="1344950" y="185400"/>
                </a:lnTo>
                <a:lnTo>
                  <a:pt x="1337353" y="154669"/>
                </a:lnTo>
                <a:lnTo>
                  <a:pt x="1328050" y="143399"/>
                </a:lnTo>
                <a:lnTo>
                  <a:pt x="23898" y="143399"/>
                </a:lnTo>
                <a:lnTo>
                  <a:pt x="14596" y="132130"/>
                </a:lnTo>
                <a:lnTo>
                  <a:pt x="6999" y="101399"/>
                </a:lnTo>
                <a:lnTo>
                  <a:pt x="1878" y="5581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3289050" y="2201742"/>
            <a:ext cx="12217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5821824" y="1953799"/>
            <a:ext cx="1108710" cy="287020"/>
          </a:xfrm>
          <a:custGeom>
            <a:rect b="b" l="l" r="r" t="t"/>
            <a:pathLst>
              <a:path extrusionOk="0" h="287019" w="1108709">
                <a:moveTo>
                  <a:pt x="1108499" y="0"/>
                </a:moveTo>
                <a:lnTo>
                  <a:pt x="1106621" y="55817"/>
                </a:lnTo>
                <a:lnTo>
                  <a:pt x="1101500" y="101399"/>
                </a:lnTo>
                <a:lnTo>
                  <a:pt x="1093903" y="132130"/>
                </a:lnTo>
                <a:lnTo>
                  <a:pt x="1084600" y="143399"/>
                </a:lnTo>
                <a:lnTo>
                  <a:pt x="578149" y="143399"/>
                </a:lnTo>
                <a:lnTo>
                  <a:pt x="568846" y="154669"/>
                </a:lnTo>
                <a:lnTo>
                  <a:pt x="561249" y="185400"/>
                </a:lnTo>
                <a:lnTo>
                  <a:pt x="556128" y="230982"/>
                </a:lnTo>
                <a:lnTo>
                  <a:pt x="554249" y="286799"/>
                </a:lnTo>
                <a:lnTo>
                  <a:pt x="552371" y="230982"/>
                </a:lnTo>
                <a:lnTo>
                  <a:pt x="547250" y="185400"/>
                </a:lnTo>
                <a:lnTo>
                  <a:pt x="539653" y="154669"/>
                </a:lnTo>
                <a:lnTo>
                  <a:pt x="530350" y="143399"/>
                </a:lnTo>
                <a:lnTo>
                  <a:pt x="23899" y="143399"/>
                </a:lnTo>
                <a:lnTo>
                  <a:pt x="14596" y="132130"/>
                </a:lnTo>
                <a:lnTo>
                  <a:pt x="6999" y="101399"/>
                </a:lnTo>
                <a:lnTo>
                  <a:pt x="1878" y="5581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5722275" y="2201742"/>
            <a:ext cx="11366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613568" y="128365"/>
            <a:ext cx="236791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Lasso vs Ridge</a:t>
            </a:r>
            <a:endParaRPr sz="2700"/>
          </a:p>
        </p:txBody>
      </p:sp>
      <p:sp>
        <p:nvSpPr>
          <p:cNvPr id="231" name="Google Shape;231;p19"/>
          <p:cNvSpPr/>
          <p:nvPr/>
        </p:nvSpPr>
        <p:spPr>
          <a:xfrm>
            <a:off x="838200" y="802556"/>
            <a:ext cx="3733799" cy="266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4743450" y="802556"/>
            <a:ext cx="3733799" cy="266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3170675" y="3553497"/>
            <a:ext cx="3759200" cy="906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sklearn </a:t>
            </a:r>
            <a:r>
              <a:rPr b="1" lang="en-US" sz="1600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8857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diabetes = datasets.load_diabetes()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711325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diabetes.data  y = diabetes.target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61696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(revisited)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overﬁtting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ridge 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613568" y="128365"/>
            <a:ext cx="23863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The Lasso path</a:t>
            </a:r>
            <a:endParaRPr sz="2700"/>
          </a:p>
        </p:txBody>
      </p:sp>
      <p:sp>
        <p:nvSpPr>
          <p:cNvPr id="240" name="Google Shape;240;p20"/>
          <p:cNvSpPr/>
          <p:nvPr/>
        </p:nvSpPr>
        <p:spPr>
          <a:xfrm>
            <a:off x="5384650" y="1519247"/>
            <a:ext cx="3030599" cy="417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651674" y="1041356"/>
            <a:ext cx="6604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/>
        </p:nvSpPr>
        <p:spPr>
          <a:xfrm>
            <a:off x="757571" y="2114886"/>
            <a:ext cx="349377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457834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Afecta a todos los coeﬁcientes  (incluye todos o ninguno)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32766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Computacionalmente eﬁciente y  previene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overﬁtting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 punto de partida para analizar  un problema: por defecto, usarlo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5086274" y="1041356"/>
            <a:ext cx="6769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192171" y="2114886"/>
            <a:ext cx="3082925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Capaz de anular algunos  coeﬁcientes (solución dispersa)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12065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 e  interpretabilidad del modelo  (también previene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overﬁtting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1026353" y="1518350"/>
            <a:ext cx="3054456" cy="4194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30574" y="919324"/>
            <a:ext cx="4177665" cy="3107690"/>
          </a:xfrm>
          <a:custGeom>
            <a:rect b="b" l="l" r="r" t="t"/>
            <a:pathLst>
              <a:path extrusionOk="0" h="3107690" w="4177665">
                <a:moveTo>
                  <a:pt x="0" y="517860"/>
                </a:moveTo>
                <a:lnTo>
                  <a:pt x="2116" y="470724"/>
                </a:lnTo>
                <a:lnTo>
                  <a:pt x="8343" y="424774"/>
                </a:lnTo>
                <a:lnTo>
                  <a:pt x="18498" y="380192"/>
                </a:lnTo>
                <a:lnTo>
                  <a:pt x="32398" y="337162"/>
                </a:lnTo>
                <a:lnTo>
                  <a:pt x="49861" y="295865"/>
                </a:lnTo>
                <a:lnTo>
                  <a:pt x="70703" y="256486"/>
                </a:lnTo>
                <a:lnTo>
                  <a:pt x="94741" y="219206"/>
                </a:lnTo>
                <a:lnTo>
                  <a:pt x="121794" y="184209"/>
                </a:lnTo>
                <a:lnTo>
                  <a:pt x="151677" y="151677"/>
                </a:lnTo>
                <a:lnTo>
                  <a:pt x="184209" y="121794"/>
                </a:lnTo>
                <a:lnTo>
                  <a:pt x="219206" y="94741"/>
                </a:lnTo>
                <a:lnTo>
                  <a:pt x="256486" y="70703"/>
                </a:lnTo>
                <a:lnTo>
                  <a:pt x="295865" y="49861"/>
                </a:lnTo>
                <a:lnTo>
                  <a:pt x="337162" y="32398"/>
                </a:lnTo>
                <a:lnTo>
                  <a:pt x="380192" y="18498"/>
                </a:lnTo>
                <a:lnTo>
                  <a:pt x="424774" y="8343"/>
                </a:lnTo>
                <a:lnTo>
                  <a:pt x="470724" y="2116"/>
                </a:lnTo>
                <a:lnTo>
                  <a:pt x="517860" y="0"/>
                </a:lnTo>
                <a:lnTo>
                  <a:pt x="3659639" y="0"/>
                </a:lnTo>
                <a:lnTo>
                  <a:pt x="3710823" y="2534"/>
                </a:lnTo>
                <a:lnTo>
                  <a:pt x="3761140" y="10042"/>
                </a:lnTo>
                <a:lnTo>
                  <a:pt x="3810251" y="22384"/>
                </a:lnTo>
                <a:lnTo>
                  <a:pt x="3857816" y="39419"/>
                </a:lnTo>
                <a:lnTo>
                  <a:pt x="3903495" y="61007"/>
                </a:lnTo>
                <a:lnTo>
                  <a:pt x="3946948" y="87006"/>
                </a:lnTo>
                <a:lnTo>
                  <a:pt x="3987837" y="117277"/>
                </a:lnTo>
                <a:lnTo>
                  <a:pt x="4025822" y="151677"/>
                </a:lnTo>
                <a:lnTo>
                  <a:pt x="4060223" y="189662"/>
                </a:lnTo>
                <a:lnTo>
                  <a:pt x="4090493" y="230551"/>
                </a:lnTo>
                <a:lnTo>
                  <a:pt x="4116492" y="274004"/>
                </a:lnTo>
                <a:lnTo>
                  <a:pt x="4138080" y="319683"/>
                </a:lnTo>
                <a:lnTo>
                  <a:pt x="4155115" y="367248"/>
                </a:lnTo>
                <a:lnTo>
                  <a:pt x="4167457" y="416359"/>
                </a:lnTo>
                <a:lnTo>
                  <a:pt x="4174965" y="466676"/>
                </a:lnTo>
                <a:lnTo>
                  <a:pt x="4177499" y="517860"/>
                </a:lnTo>
                <a:lnTo>
                  <a:pt x="4177499" y="2589239"/>
                </a:lnTo>
                <a:lnTo>
                  <a:pt x="4175383" y="2636375"/>
                </a:lnTo>
                <a:lnTo>
                  <a:pt x="4169156" y="2682325"/>
                </a:lnTo>
                <a:lnTo>
                  <a:pt x="4159001" y="2726907"/>
                </a:lnTo>
                <a:lnTo>
                  <a:pt x="4145101" y="2769937"/>
                </a:lnTo>
                <a:lnTo>
                  <a:pt x="4127638" y="2811234"/>
                </a:lnTo>
                <a:lnTo>
                  <a:pt x="4106796" y="2850613"/>
                </a:lnTo>
                <a:lnTo>
                  <a:pt x="4082758" y="2887893"/>
                </a:lnTo>
                <a:lnTo>
                  <a:pt x="4055705" y="2922890"/>
                </a:lnTo>
                <a:lnTo>
                  <a:pt x="4025822" y="2955422"/>
                </a:lnTo>
                <a:lnTo>
                  <a:pt x="3993290" y="2985305"/>
                </a:lnTo>
                <a:lnTo>
                  <a:pt x="3958293" y="3012358"/>
                </a:lnTo>
                <a:lnTo>
                  <a:pt x="3921013" y="3036396"/>
                </a:lnTo>
                <a:lnTo>
                  <a:pt x="3881634" y="3057238"/>
                </a:lnTo>
                <a:lnTo>
                  <a:pt x="3840337" y="3074701"/>
                </a:lnTo>
                <a:lnTo>
                  <a:pt x="3797307" y="3088601"/>
                </a:lnTo>
                <a:lnTo>
                  <a:pt x="3752725" y="3098756"/>
                </a:lnTo>
                <a:lnTo>
                  <a:pt x="3706775" y="3104983"/>
                </a:lnTo>
                <a:lnTo>
                  <a:pt x="3659639" y="3107099"/>
                </a:lnTo>
                <a:lnTo>
                  <a:pt x="517860" y="3107099"/>
                </a:lnTo>
                <a:lnTo>
                  <a:pt x="470724" y="3104983"/>
                </a:lnTo>
                <a:lnTo>
                  <a:pt x="424774" y="3098756"/>
                </a:lnTo>
                <a:lnTo>
                  <a:pt x="380192" y="3088601"/>
                </a:lnTo>
                <a:lnTo>
                  <a:pt x="337162" y="3074701"/>
                </a:lnTo>
                <a:lnTo>
                  <a:pt x="295865" y="3057238"/>
                </a:lnTo>
                <a:lnTo>
                  <a:pt x="256486" y="3036396"/>
                </a:lnTo>
                <a:lnTo>
                  <a:pt x="219206" y="3012358"/>
                </a:lnTo>
                <a:lnTo>
                  <a:pt x="184209" y="2985305"/>
                </a:lnTo>
                <a:lnTo>
                  <a:pt x="151677" y="2955422"/>
                </a:lnTo>
                <a:lnTo>
                  <a:pt x="121794" y="2922890"/>
                </a:lnTo>
                <a:lnTo>
                  <a:pt x="94741" y="2887893"/>
                </a:lnTo>
                <a:lnTo>
                  <a:pt x="70703" y="2850613"/>
                </a:lnTo>
                <a:lnTo>
                  <a:pt x="49861" y="2811234"/>
                </a:lnTo>
                <a:lnTo>
                  <a:pt x="32398" y="2769937"/>
                </a:lnTo>
                <a:lnTo>
                  <a:pt x="18498" y="2726907"/>
                </a:lnTo>
                <a:lnTo>
                  <a:pt x="8343" y="2682325"/>
                </a:lnTo>
                <a:lnTo>
                  <a:pt x="2116" y="2636375"/>
                </a:lnTo>
                <a:lnTo>
                  <a:pt x="0" y="2589239"/>
                </a:lnTo>
                <a:lnTo>
                  <a:pt x="0" y="51786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4811200" y="919324"/>
            <a:ext cx="4177665" cy="3107690"/>
          </a:xfrm>
          <a:custGeom>
            <a:rect b="b" l="l" r="r" t="t"/>
            <a:pathLst>
              <a:path extrusionOk="0" h="3107690" w="4177665">
                <a:moveTo>
                  <a:pt x="0" y="517860"/>
                </a:moveTo>
                <a:lnTo>
                  <a:pt x="2116" y="470724"/>
                </a:lnTo>
                <a:lnTo>
                  <a:pt x="8343" y="424774"/>
                </a:lnTo>
                <a:lnTo>
                  <a:pt x="18498" y="380192"/>
                </a:lnTo>
                <a:lnTo>
                  <a:pt x="32398" y="337162"/>
                </a:lnTo>
                <a:lnTo>
                  <a:pt x="49861" y="295865"/>
                </a:lnTo>
                <a:lnTo>
                  <a:pt x="70703" y="256486"/>
                </a:lnTo>
                <a:lnTo>
                  <a:pt x="94741" y="219206"/>
                </a:lnTo>
                <a:lnTo>
                  <a:pt x="121794" y="184209"/>
                </a:lnTo>
                <a:lnTo>
                  <a:pt x="151677" y="151677"/>
                </a:lnTo>
                <a:lnTo>
                  <a:pt x="184209" y="121794"/>
                </a:lnTo>
                <a:lnTo>
                  <a:pt x="219206" y="94741"/>
                </a:lnTo>
                <a:lnTo>
                  <a:pt x="256486" y="70703"/>
                </a:lnTo>
                <a:lnTo>
                  <a:pt x="295865" y="49861"/>
                </a:lnTo>
                <a:lnTo>
                  <a:pt x="337162" y="32398"/>
                </a:lnTo>
                <a:lnTo>
                  <a:pt x="380192" y="18498"/>
                </a:lnTo>
                <a:lnTo>
                  <a:pt x="424774" y="8343"/>
                </a:lnTo>
                <a:lnTo>
                  <a:pt x="470724" y="2116"/>
                </a:lnTo>
                <a:lnTo>
                  <a:pt x="517860" y="0"/>
                </a:lnTo>
                <a:lnTo>
                  <a:pt x="3659639" y="0"/>
                </a:lnTo>
                <a:lnTo>
                  <a:pt x="3710823" y="2534"/>
                </a:lnTo>
                <a:lnTo>
                  <a:pt x="3761141" y="10042"/>
                </a:lnTo>
                <a:lnTo>
                  <a:pt x="3810251" y="22384"/>
                </a:lnTo>
                <a:lnTo>
                  <a:pt x="3857816" y="39419"/>
                </a:lnTo>
                <a:lnTo>
                  <a:pt x="3903495" y="61007"/>
                </a:lnTo>
                <a:lnTo>
                  <a:pt x="3946948" y="87006"/>
                </a:lnTo>
                <a:lnTo>
                  <a:pt x="3987837" y="117277"/>
                </a:lnTo>
                <a:lnTo>
                  <a:pt x="4025821" y="151677"/>
                </a:lnTo>
                <a:lnTo>
                  <a:pt x="4060222" y="189662"/>
                </a:lnTo>
                <a:lnTo>
                  <a:pt x="4090493" y="230551"/>
                </a:lnTo>
                <a:lnTo>
                  <a:pt x="4116492" y="274004"/>
                </a:lnTo>
                <a:lnTo>
                  <a:pt x="4138080" y="319683"/>
                </a:lnTo>
                <a:lnTo>
                  <a:pt x="4155115" y="367248"/>
                </a:lnTo>
                <a:lnTo>
                  <a:pt x="4167457" y="416359"/>
                </a:lnTo>
                <a:lnTo>
                  <a:pt x="4174965" y="466676"/>
                </a:lnTo>
                <a:lnTo>
                  <a:pt x="4177499" y="517860"/>
                </a:lnTo>
                <a:lnTo>
                  <a:pt x="4177499" y="2589239"/>
                </a:lnTo>
                <a:lnTo>
                  <a:pt x="4175383" y="2636375"/>
                </a:lnTo>
                <a:lnTo>
                  <a:pt x="4169156" y="2682325"/>
                </a:lnTo>
                <a:lnTo>
                  <a:pt x="4159001" y="2726907"/>
                </a:lnTo>
                <a:lnTo>
                  <a:pt x="4145101" y="2769937"/>
                </a:lnTo>
                <a:lnTo>
                  <a:pt x="4127638" y="2811234"/>
                </a:lnTo>
                <a:lnTo>
                  <a:pt x="4106796" y="2850613"/>
                </a:lnTo>
                <a:lnTo>
                  <a:pt x="4082758" y="2887893"/>
                </a:lnTo>
                <a:lnTo>
                  <a:pt x="4055705" y="2922890"/>
                </a:lnTo>
                <a:lnTo>
                  <a:pt x="4025822" y="2955422"/>
                </a:lnTo>
                <a:lnTo>
                  <a:pt x="3993290" y="2985305"/>
                </a:lnTo>
                <a:lnTo>
                  <a:pt x="3958293" y="3012358"/>
                </a:lnTo>
                <a:lnTo>
                  <a:pt x="3921013" y="3036396"/>
                </a:lnTo>
                <a:lnTo>
                  <a:pt x="3881634" y="3057238"/>
                </a:lnTo>
                <a:lnTo>
                  <a:pt x="3840338" y="3074701"/>
                </a:lnTo>
                <a:lnTo>
                  <a:pt x="3797307" y="3088601"/>
                </a:lnTo>
                <a:lnTo>
                  <a:pt x="3752725" y="3098756"/>
                </a:lnTo>
                <a:lnTo>
                  <a:pt x="3706775" y="3104983"/>
                </a:lnTo>
                <a:lnTo>
                  <a:pt x="3659639" y="3107099"/>
                </a:lnTo>
                <a:lnTo>
                  <a:pt x="517860" y="3107099"/>
                </a:lnTo>
                <a:lnTo>
                  <a:pt x="470724" y="3104983"/>
                </a:lnTo>
                <a:lnTo>
                  <a:pt x="424774" y="3098756"/>
                </a:lnTo>
                <a:lnTo>
                  <a:pt x="380192" y="3088601"/>
                </a:lnTo>
                <a:lnTo>
                  <a:pt x="337162" y="3074701"/>
                </a:lnTo>
                <a:lnTo>
                  <a:pt x="295865" y="3057238"/>
                </a:lnTo>
                <a:lnTo>
                  <a:pt x="256486" y="3036396"/>
                </a:lnTo>
                <a:lnTo>
                  <a:pt x="219206" y="3012358"/>
                </a:lnTo>
                <a:lnTo>
                  <a:pt x="184209" y="2985305"/>
                </a:lnTo>
                <a:lnTo>
                  <a:pt x="151677" y="2955422"/>
                </a:lnTo>
                <a:lnTo>
                  <a:pt x="121794" y="2922890"/>
                </a:lnTo>
                <a:lnTo>
                  <a:pt x="94741" y="2887893"/>
                </a:lnTo>
                <a:lnTo>
                  <a:pt x="70703" y="2850613"/>
                </a:lnTo>
                <a:lnTo>
                  <a:pt x="49861" y="2811234"/>
                </a:lnTo>
                <a:lnTo>
                  <a:pt x="32398" y="2769937"/>
                </a:lnTo>
                <a:lnTo>
                  <a:pt x="18498" y="2726907"/>
                </a:lnTo>
                <a:lnTo>
                  <a:pt x="8343" y="2682325"/>
                </a:lnTo>
                <a:lnTo>
                  <a:pt x="2116" y="2636375"/>
                </a:lnTo>
                <a:lnTo>
                  <a:pt x="0" y="2589239"/>
                </a:lnTo>
                <a:lnTo>
                  <a:pt x="0" y="51786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1257300" y="4224176"/>
            <a:ext cx="6629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ElasticNet: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https://en.wikipedia.org/wiki/Elastic_net_regularization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613568" y="128365"/>
            <a:ext cx="45961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Lo que puedes hacer ahora ...</a:t>
            </a:r>
            <a:endParaRPr sz="2700"/>
          </a:p>
        </p:txBody>
      </p:sp>
      <p:sp>
        <p:nvSpPr>
          <p:cNvPr id="255" name="Google Shape;255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18374" y="676357"/>
            <a:ext cx="7338059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Implementar algoritmos de regresión lineal (+regularización) y Lasso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cómo afecta el parámetro de regularización a los coeﬁcientes  del modelo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las diferencias entre Ridge y Lasso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48133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cómo afecta el parámetro de regularización en regresión  logística a la frontera de separación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613578" y="128375"/>
            <a:ext cx="259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Referencias</a:t>
            </a:r>
            <a:endParaRPr sz="2700"/>
          </a:p>
        </p:txBody>
      </p:sp>
      <p:sp>
        <p:nvSpPr>
          <p:cNvPr id="262" name="Google Shape;262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18374" y="1076407"/>
            <a:ext cx="4113529" cy="1604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 Introduction to Statistical Learning.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3.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79" y="128375"/>
            <a:ext cx="698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Regresión lineal (una variable)</a:t>
            </a:r>
            <a:endParaRPr sz="2700"/>
          </a:p>
        </p:txBody>
      </p:sp>
      <p:sp>
        <p:nvSpPr>
          <p:cNvPr id="71" name="Google Shape;71;p3"/>
          <p:cNvSpPr/>
          <p:nvPr/>
        </p:nvSpPr>
        <p:spPr>
          <a:xfrm>
            <a:off x="446349" y="1048821"/>
            <a:ext cx="3876174" cy="28481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4551112" y="1244000"/>
            <a:ext cx="2600324" cy="3524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551125" y="2048512"/>
            <a:ext cx="3914774" cy="7238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551125" y="3224525"/>
            <a:ext cx="1895474" cy="4667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1670962" y="3880780"/>
            <a:ext cx="15576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tamaño (m</a:t>
            </a:r>
            <a:r>
              <a:rPr baseline="30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 rot="-5400000">
            <a:off x="-328118" y="2403326"/>
            <a:ext cx="1264920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precio (€)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6661274" y="3172056"/>
            <a:ext cx="23749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Descenso por gradiente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613578" y="128375"/>
            <a:ext cx="705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Regresión lineal (varias variables)</a:t>
            </a:r>
            <a:endParaRPr sz="2700"/>
          </a:p>
        </p:txBody>
      </p:sp>
      <p:sp>
        <p:nvSpPr>
          <p:cNvPr id="84" name="Google Shape;84;p4"/>
          <p:cNvSpPr/>
          <p:nvPr/>
        </p:nvSpPr>
        <p:spPr>
          <a:xfrm>
            <a:off x="2316850" y="855481"/>
            <a:ext cx="3733799" cy="1981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1310825" y="2984856"/>
            <a:ext cx="6038849" cy="9334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2059725" y="4084549"/>
            <a:ext cx="5103075" cy="477520"/>
          </a:xfrm>
          <a:custGeom>
            <a:rect b="b" l="l" r="r" t="t"/>
            <a:pathLst>
              <a:path extrusionOk="0" h="477520" w="5539740">
                <a:moveTo>
                  <a:pt x="0" y="79501"/>
                </a:moveTo>
                <a:lnTo>
                  <a:pt x="6247" y="48556"/>
                </a:lnTo>
                <a:lnTo>
                  <a:pt x="23285" y="23285"/>
                </a:lnTo>
                <a:lnTo>
                  <a:pt x="48555" y="6247"/>
                </a:lnTo>
                <a:lnTo>
                  <a:pt x="79501" y="0"/>
                </a:lnTo>
                <a:lnTo>
                  <a:pt x="5459698" y="0"/>
                </a:lnTo>
                <a:lnTo>
                  <a:pt x="5503806" y="13357"/>
                </a:lnTo>
                <a:lnTo>
                  <a:pt x="5533148" y="49077"/>
                </a:lnTo>
                <a:lnTo>
                  <a:pt x="5539199" y="79501"/>
                </a:lnTo>
                <a:lnTo>
                  <a:pt x="5539199" y="397498"/>
                </a:lnTo>
                <a:lnTo>
                  <a:pt x="5532952" y="428443"/>
                </a:lnTo>
                <a:lnTo>
                  <a:pt x="5515914" y="453714"/>
                </a:lnTo>
                <a:lnTo>
                  <a:pt x="5490644" y="470752"/>
                </a:lnTo>
                <a:lnTo>
                  <a:pt x="5459698" y="476999"/>
                </a:lnTo>
                <a:lnTo>
                  <a:pt x="79501" y="476999"/>
                </a:lnTo>
                <a:lnTo>
                  <a:pt x="48555" y="470752"/>
                </a:lnTo>
                <a:lnTo>
                  <a:pt x="23285" y="453714"/>
                </a:lnTo>
                <a:lnTo>
                  <a:pt x="6247" y="428443"/>
                </a:lnTo>
                <a:lnTo>
                  <a:pt x="0" y="397498"/>
                </a:lnTo>
                <a:lnTo>
                  <a:pt x="0" y="7950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2186162" y="4163093"/>
            <a:ext cx="52838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¡cuidado con la interpretación de estos coeficientes!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613578" y="128375"/>
            <a:ext cx="7086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Regresión lineal (varias variables)</a:t>
            </a:r>
            <a:endParaRPr sz="2700"/>
          </a:p>
        </p:txBody>
      </p:sp>
      <p:sp>
        <p:nvSpPr>
          <p:cNvPr id="94" name="Google Shape;94;p5"/>
          <p:cNvSpPr/>
          <p:nvPr/>
        </p:nvSpPr>
        <p:spPr>
          <a:xfrm>
            <a:off x="4096199" y="1011856"/>
            <a:ext cx="4505324" cy="3238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309425" y="691431"/>
            <a:ext cx="3733799" cy="1981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749750" y="4397381"/>
            <a:ext cx="1009649" cy="2762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613578" y="128375"/>
            <a:ext cx="6998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Regresión lineal (varias variables)</a:t>
            </a:r>
            <a:endParaRPr sz="2700"/>
          </a:p>
        </p:txBody>
      </p:sp>
      <p:sp>
        <p:nvSpPr>
          <p:cNvPr id="103" name="Google Shape;103;p6"/>
          <p:cNvSpPr/>
          <p:nvPr/>
        </p:nvSpPr>
        <p:spPr>
          <a:xfrm>
            <a:off x="3650975" y="990006"/>
            <a:ext cx="1009649" cy="2762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842450" y="1461806"/>
            <a:ext cx="4474310" cy="7045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1708399" y="2432099"/>
            <a:ext cx="5260253" cy="13964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613578" y="128375"/>
            <a:ext cx="709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Regresión lineal (varias variables)</a:t>
            </a:r>
            <a:endParaRPr sz="2700"/>
          </a:p>
        </p:txBody>
      </p:sp>
      <p:sp>
        <p:nvSpPr>
          <p:cNvPr id="112" name="Google Shape;112;p7"/>
          <p:cNvSpPr txBox="1"/>
          <p:nvPr/>
        </p:nvSpPr>
        <p:spPr>
          <a:xfrm>
            <a:off x="718374" y="811612"/>
            <a:ext cx="73293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22987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solución al problema de optimización anterior tiene una expresión  analítica cerrada: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¿Qué pasa si	        no es invertible? La solución no es única, debido 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 redundantes (linealmente dependientes)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Más variables/características que muestras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Consecuencias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Inestabilidad de la solución (overﬁtting)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Coeﬁcientes del modelo contraintuitivos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3412137" y="1404056"/>
            <a:ext cx="1740979" cy="3001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2366737" y="1983097"/>
            <a:ext cx="487500" cy="197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5662125" y="2867497"/>
            <a:ext cx="3249218" cy="12980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26" name="Google Shape;126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237296" y="1449132"/>
            <a:ext cx="61696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(revisited)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overﬁtting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ridge regression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613568" y="128365"/>
            <a:ext cx="395287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El problema de overﬁtting</a:t>
            </a:r>
            <a:endParaRPr sz="2700"/>
          </a:p>
        </p:txBody>
      </p:sp>
      <p:sp>
        <p:nvSpPr>
          <p:cNvPr id="133" name="Google Shape;133;p9"/>
          <p:cNvSpPr/>
          <p:nvPr/>
        </p:nvSpPr>
        <p:spPr>
          <a:xfrm>
            <a:off x="904875" y="741375"/>
            <a:ext cx="7019685" cy="2804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536400" y="3622425"/>
            <a:ext cx="6413823" cy="949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lang="en-US" sz="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2019-10-18T14:08:30Z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