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gfrJ44bedB05FsKMrYyrR2efTL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7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" type="body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0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0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1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1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/>
          <p:nvPr/>
        </p:nvSpPr>
        <p:spPr>
          <a:xfrm>
            <a:off x="321468" y="228600"/>
            <a:ext cx="236220" cy="236220"/>
          </a:xfrm>
          <a:custGeom>
            <a:rect b="b" l="l" r="r" t="t"/>
            <a:pathLst>
              <a:path extrusionOk="0" h="236220" w="236220">
                <a:moveTo>
                  <a:pt x="0" y="0"/>
                </a:moveTo>
                <a:lnTo>
                  <a:pt x="235799" y="0"/>
                </a:lnTo>
                <a:lnTo>
                  <a:pt x="235799" y="235799"/>
                </a:lnTo>
                <a:lnTo>
                  <a:pt x="0" y="2357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36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36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36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36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36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36"/>
          <p:cNvSpPr txBox="1"/>
          <p:nvPr>
            <p:ph idx="1" type="body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://www.keepcoding.io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hyperlink" Target="http://www.keepcoding.io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keepcoding.io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hyperlink" Target="https://es.coursera.org/learn/ml-regression" TargetMode="External"/><Relationship Id="rId5" Type="http://schemas.openxmlformats.org/officeDocument/2006/relationships/hyperlink" Target="http://www.keepcoding.io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12.jpg"/><Relationship Id="rId5" Type="http://schemas.openxmlformats.org/officeDocument/2006/relationships/hyperlink" Target="http://www.keepcoding.io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11.jpg"/><Relationship Id="rId5" Type="http://schemas.openxmlformats.org/officeDocument/2006/relationships/hyperlink" Target="http://www.keepcoding.io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8.jpg"/><Relationship Id="rId5" Type="http://schemas.openxmlformats.org/officeDocument/2006/relationships/hyperlink" Target="http://www.keepcoding.io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7.jpg"/><Relationship Id="rId5" Type="http://schemas.openxmlformats.org/officeDocument/2006/relationships/hyperlink" Target="http://www.keepcoding.io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13.jpg"/><Relationship Id="rId5" Type="http://schemas.openxmlformats.org/officeDocument/2006/relationships/hyperlink" Target="http://www.keepcoding.io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9.jpg"/><Relationship Id="rId5" Type="http://schemas.openxmlformats.org/officeDocument/2006/relationships/hyperlink" Target="http://www.keepcoding.io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6.jpg"/><Relationship Id="rId5" Type="http://schemas.openxmlformats.org/officeDocument/2006/relationships/hyperlink" Target="http://www.keepcoding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://www.keepcoding.io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14.jpg"/><Relationship Id="rId5" Type="http://schemas.openxmlformats.org/officeDocument/2006/relationships/hyperlink" Target="http://www.keepcoding.io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18.jpg"/><Relationship Id="rId5" Type="http://schemas.openxmlformats.org/officeDocument/2006/relationships/hyperlink" Target="http://www.keepcoding.io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19.jpg"/><Relationship Id="rId5" Type="http://schemas.openxmlformats.org/officeDocument/2006/relationships/hyperlink" Target="http://www.keepcoding.io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15.jpg"/><Relationship Id="rId5" Type="http://schemas.openxmlformats.org/officeDocument/2006/relationships/hyperlink" Target="http://www.keepcoding.io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20.jpg"/><Relationship Id="rId5" Type="http://schemas.openxmlformats.org/officeDocument/2006/relationships/hyperlink" Target="http://www.keepcoding.io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16.jpg"/><Relationship Id="rId5" Type="http://schemas.openxmlformats.org/officeDocument/2006/relationships/hyperlink" Target="http://www.keepcoding.io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21.jpg"/><Relationship Id="rId5" Type="http://schemas.openxmlformats.org/officeDocument/2006/relationships/hyperlink" Target="http://www.keepcoding.io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17.jpg"/><Relationship Id="rId5" Type="http://schemas.openxmlformats.org/officeDocument/2006/relationships/hyperlink" Target="http://www.keepcoding.io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22.jpg"/><Relationship Id="rId5" Type="http://schemas.openxmlformats.org/officeDocument/2006/relationships/hyperlink" Target="http://www.keepcoding.io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23.jpg"/><Relationship Id="rId5" Type="http://schemas.openxmlformats.org/officeDocument/2006/relationships/hyperlink" Target="http://www.keepcoding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keepcoding.io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keepcoding.io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hyperlink" Target="http://www.keepcoding.io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keepcoding.io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www.keepcoding.io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keepcoding.io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hyperlink" Target="http://www.keepcoding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keepcoding.i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://www.keepcoding.i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cikit-learn.org/stable/modules/feature_selection.html" TargetMode="External"/><Relationship Id="rId4" Type="http://schemas.openxmlformats.org/officeDocument/2006/relationships/hyperlink" Target="http://www.keepcoding.io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hyperlink" Target="http://www.keepcoding.io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://www.keepcoding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935831" y="2171700"/>
            <a:ext cx="328930" cy="328930"/>
          </a:xfrm>
          <a:custGeom>
            <a:rect b="b" l="l" r="r" t="t"/>
            <a:pathLst>
              <a:path extrusionOk="0" h="328930" w="328930">
                <a:moveTo>
                  <a:pt x="0" y="0"/>
                </a:moveTo>
                <a:lnTo>
                  <a:pt x="328499" y="0"/>
                </a:lnTo>
                <a:lnTo>
                  <a:pt x="328499" y="328499"/>
                </a:lnTo>
                <a:lnTo>
                  <a:pt x="0" y="3284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>
            <p:ph idx="1" type="body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0" lvl="0" marL="147764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 101</a:t>
            </a:r>
            <a:endParaRPr/>
          </a:p>
          <a:p>
            <a:pPr indent="0" lvl="0" marL="1477645" rtl="0" algn="ctr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sz="1800"/>
              <a:t>Selección de características</a:t>
            </a:r>
            <a:endParaRPr sz="1800"/>
          </a:p>
        </p:txBody>
      </p:sp>
      <p:sp>
        <p:nvSpPr>
          <p:cNvPr id="54" name="Google Shape;54;p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Índice</a:t>
            </a:r>
            <a:endParaRPr sz="3600"/>
          </a:p>
        </p:txBody>
      </p:sp>
      <p:sp>
        <p:nvSpPr>
          <p:cNvPr id="134" name="Google Shape;134;p10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0"/>
          <p:cNvSpPr txBox="1"/>
          <p:nvPr/>
        </p:nvSpPr>
        <p:spPr>
          <a:xfrm>
            <a:off x="1237296" y="1449132"/>
            <a:ext cx="244856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Motivación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de ﬁltrado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</a:t>
            </a:r>
            <a:r>
              <a:rPr b="1" i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wrapper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</a:t>
            </a:r>
            <a:r>
              <a:rPr i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embedded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/>
        </p:nvSpPr>
        <p:spPr>
          <a:xfrm>
            <a:off x="718374" y="811612"/>
            <a:ext cx="7385050" cy="3769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367030" lvl="0" marL="379095" marR="79121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utiliza un algoritmo de ML como caja negra, para evaluar las  prestaciones de distintos conjuntos de características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Necesitan: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Un algoritmo de ML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Un criterio de relevancia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Un procedimiento de búsqueda de todos los posible subconjuntos  de características (normalmente métodos heurísticos)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Procedimientos de búsqueda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Fuerza bruta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Aleatorios: algoritmos genéticos, </a:t>
            </a:r>
            <a:r>
              <a:rPr i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simulating annealing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Estrategias greedy: selección </a:t>
            </a:r>
            <a:r>
              <a:rPr b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hacia delante 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hacia atrás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613568" y="128365"/>
            <a:ext cx="273240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Métodos </a:t>
            </a:r>
            <a:r>
              <a:rPr i="1" lang="en-US" sz="2700">
                <a:latin typeface="Calibri"/>
                <a:ea typeface="Calibri"/>
                <a:cs typeface="Calibri"/>
                <a:sym typeface="Calibri"/>
              </a:rPr>
              <a:t>wrapper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type="title"/>
          </p:nvPr>
        </p:nvSpPr>
        <p:spPr>
          <a:xfrm>
            <a:off x="613579" y="128375"/>
            <a:ext cx="3039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Fuerza bruta</a:t>
            </a:r>
            <a:endParaRPr sz="2700"/>
          </a:p>
        </p:txBody>
      </p:sp>
      <p:sp>
        <p:nvSpPr>
          <p:cNvPr id="148" name="Google Shape;148;p12"/>
          <p:cNvSpPr/>
          <p:nvPr/>
        </p:nvSpPr>
        <p:spPr>
          <a:xfrm>
            <a:off x="1295400" y="650156"/>
            <a:ext cx="6467474" cy="37528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2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lang="en-US" sz="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type="title"/>
          </p:nvPr>
        </p:nvSpPr>
        <p:spPr>
          <a:xfrm>
            <a:off x="613579" y="128375"/>
            <a:ext cx="2996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Fuerza bruta</a:t>
            </a:r>
            <a:endParaRPr sz="2700"/>
          </a:p>
        </p:txBody>
      </p:sp>
      <p:sp>
        <p:nvSpPr>
          <p:cNvPr id="156" name="Google Shape;156;p13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lang="en-US" sz="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/>
          <p:nvPr/>
        </p:nvSpPr>
        <p:spPr>
          <a:xfrm>
            <a:off x="152400" y="802556"/>
            <a:ext cx="6857999" cy="34861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613581" y="128375"/>
            <a:ext cx="3470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Fuerza bruta</a:t>
            </a:r>
            <a:endParaRPr sz="2700"/>
          </a:p>
        </p:txBody>
      </p:sp>
      <p:sp>
        <p:nvSpPr>
          <p:cNvPr id="164" name="Google Shape;164;p14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lang="en-US" sz="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152400" y="802556"/>
            <a:ext cx="6857999" cy="35147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4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613580" y="128375"/>
            <a:ext cx="3438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Fuerza bruta</a:t>
            </a:r>
            <a:endParaRPr sz="2700"/>
          </a:p>
        </p:txBody>
      </p:sp>
      <p:sp>
        <p:nvSpPr>
          <p:cNvPr id="172" name="Google Shape;172;p15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lang="en-US" sz="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152400" y="802556"/>
            <a:ext cx="6784640" cy="35242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/>
          <p:nvPr>
            <p:ph type="title"/>
          </p:nvPr>
        </p:nvSpPr>
        <p:spPr>
          <a:xfrm>
            <a:off x="613579" y="128375"/>
            <a:ext cx="3145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Fuerza bruta</a:t>
            </a:r>
            <a:endParaRPr sz="2700"/>
          </a:p>
        </p:txBody>
      </p:sp>
      <p:sp>
        <p:nvSpPr>
          <p:cNvPr id="180" name="Google Shape;180;p16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lang="en-US" sz="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152400" y="802556"/>
            <a:ext cx="6821116" cy="352424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613578" y="128375"/>
            <a:ext cx="2709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Fuerza bruta</a:t>
            </a:r>
            <a:endParaRPr sz="2700"/>
          </a:p>
        </p:txBody>
      </p:sp>
      <p:sp>
        <p:nvSpPr>
          <p:cNvPr id="188" name="Google Shape;188;p17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lang="en-US" sz="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152400" y="802556"/>
            <a:ext cx="6730651" cy="35242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613579" y="128375"/>
            <a:ext cx="2958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Fuerza bruta</a:t>
            </a:r>
            <a:endParaRPr sz="2700"/>
          </a:p>
        </p:txBody>
      </p:sp>
      <p:sp>
        <p:nvSpPr>
          <p:cNvPr id="196" name="Google Shape;196;p18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lang="en-US" sz="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152400" y="802556"/>
            <a:ext cx="6857999" cy="35051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613579" y="128375"/>
            <a:ext cx="2990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Fuerza bruta</a:t>
            </a:r>
            <a:endParaRPr sz="2700"/>
          </a:p>
        </p:txBody>
      </p:sp>
      <p:sp>
        <p:nvSpPr>
          <p:cNvPr id="204" name="Google Shape;204;p19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lang="en-US" sz="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9"/>
          <p:cNvSpPr/>
          <p:nvPr/>
        </p:nvSpPr>
        <p:spPr>
          <a:xfrm>
            <a:off x="152400" y="802556"/>
            <a:ext cx="6857987" cy="352424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Índice</a:t>
            </a:r>
            <a:endParaRPr sz="3600"/>
          </a:p>
        </p:txBody>
      </p:sp>
      <p:sp>
        <p:nvSpPr>
          <p:cNvPr id="64" name="Google Shape;64;p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237296" y="1449132"/>
            <a:ext cx="244856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Motivación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de ﬁltrado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</a:t>
            </a:r>
            <a:r>
              <a:rPr i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wrapper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</a:t>
            </a:r>
            <a:r>
              <a:rPr i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embedded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613578" y="128375"/>
            <a:ext cx="2846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Fuerza bruta</a:t>
            </a:r>
            <a:endParaRPr sz="2700"/>
          </a:p>
        </p:txBody>
      </p:sp>
      <p:sp>
        <p:nvSpPr>
          <p:cNvPr id="212" name="Google Shape;212;p20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lang="en-US" sz="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152400" y="802556"/>
            <a:ext cx="6857999" cy="34766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613580" y="128375"/>
            <a:ext cx="3245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Fuerza bruta</a:t>
            </a:r>
            <a:endParaRPr sz="2700"/>
          </a:p>
        </p:txBody>
      </p:sp>
      <p:sp>
        <p:nvSpPr>
          <p:cNvPr id="220" name="Google Shape;220;p21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lang="en-US" sz="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152400" y="802556"/>
            <a:ext cx="6784640" cy="35242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613580" y="128375"/>
            <a:ext cx="3426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Fuerza bruta</a:t>
            </a:r>
            <a:endParaRPr sz="2700"/>
          </a:p>
        </p:txBody>
      </p:sp>
      <p:sp>
        <p:nvSpPr>
          <p:cNvPr id="228" name="Google Shape;228;p22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lang="en-US" sz="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2"/>
          <p:cNvSpPr/>
          <p:nvPr/>
        </p:nvSpPr>
        <p:spPr>
          <a:xfrm>
            <a:off x="152400" y="802556"/>
            <a:ext cx="6802829" cy="352424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>
            <p:ph type="title"/>
          </p:nvPr>
        </p:nvSpPr>
        <p:spPr>
          <a:xfrm>
            <a:off x="613579" y="128375"/>
            <a:ext cx="3183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Fuerza bruta</a:t>
            </a:r>
            <a:endParaRPr sz="2700"/>
          </a:p>
        </p:txBody>
      </p:sp>
      <p:sp>
        <p:nvSpPr>
          <p:cNvPr id="236" name="Google Shape;236;p23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lang="en-US" sz="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152400" y="802556"/>
            <a:ext cx="6802829" cy="352424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613579" y="128375"/>
            <a:ext cx="2996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Fuerza bruta</a:t>
            </a:r>
            <a:endParaRPr sz="2700"/>
          </a:p>
        </p:txBody>
      </p:sp>
      <p:sp>
        <p:nvSpPr>
          <p:cNvPr id="244" name="Google Shape;244;p24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lang="en-US" sz="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152400" y="802556"/>
            <a:ext cx="6748550" cy="352424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type="title"/>
          </p:nvPr>
        </p:nvSpPr>
        <p:spPr>
          <a:xfrm>
            <a:off x="613568" y="128365"/>
            <a:ext cx="36525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Selección hacia delante</a:t>
            </a:r>
            <a:endParaRPr sz="2700"/>
          </a:p>
        </p:txBody>
      </p:sp>
      <p:sp>
        <p:nvSpPr>
          <p:cNvPr id="252" name="Google Shape;252;p25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lang="en-US" sz="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152400" y="802556"/>
            <a:ext cx="6642554" cy="35242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title"/>
          </p:nvPr>
        </p:nvSpPr>
        <p:spPr>
          <a:xfrm>
            <a:off x="613568" y="128365"/>
            <a:ext cx="36525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Selección hacia delante</a:t>
            </a:r>
            <a:endParaRPr sz="2700"/>
          </a:p>
        </p:txBody>
      </p:sp>
      <p:sp>
        <p:nvSpPr>
          <p:cNvPr id="260" name="Google Shape;260;p26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lang="en-US" sz="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152400" y="802556"/>
            <a:ext cx="6821116" cy="352424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type="title"/>
          </p:nvPr>
        </p:nvSpPr>
        <p:spPr>
          <a:xfrm>
            <a:off x="613568" y="128365"/>
            <a:ext cx="36525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Selección hacia delante</a:t>
            </a:r>
            <a:endParaRPr sz="2700"/>
          </a:p>
        </p:txBody>
      </p:sp>
      <p:sp>
        <p:nvSpPr>
          <p:cNvPr id="268" name="Google Shape;268;p27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lang="en-US" sz="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152400" y="802556"/>
            <a:ext cx="6857999" cy="3047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type="title"/>
          </p:nvPr>
        </p:nvSpPr>
        <p:spPr>
          <a:xfrm>
            <a:off x="613568" y="128365"/>
            <a:ext cx="36525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Selección hacia delante</a:t>
            </a:r>
            <a:endParaRPr sz="2700"/>
          </a:p>
        </p:txBody>
      </p:sp>
      <p:sp>
        <p:nvSpPr>
          <p:cNvPr id="276" name="Google Shape;276;p28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lang="en-US" sz="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8"/>
          <p:cNvSpPr/>
          <p:nvPr/>
        </p:nvSpPr>
        <p:spPr>
          <a:xfrm>
            <a:off x="152400" y="802556"/>
            <a:ext cx="6857999" cy="35051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8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613568" y="128365"/>
            <a:ext cx="36525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Selección hacia delante</a:t>
            </a:r>
            <a:endParaRPr sz="2700"/>
          </a:p>
        </p:txBody>
      </p:sp>
      <p:sp>
        <p:nvSpPr>
          <p:cNvPr id="284" name="Google Shape;284;p29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lang="en-US" sz="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152400" y="802556"/>
            <a:ext cx="6473100" cy="352424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9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613568" y="128365"/>
            <a:ext cx="556260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Motivación selección características</a:t>
            </a:r>
            <a:endParaRPr sz="2700"/>
          </a:p>
        </p:txBody>
      </p:sp>
      <p:sp>
        <p:nvSpPr>
          <p:cNvPr id="71" name="Google Shape;71;p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665801" y="811612"/>
            <a:ext cx="5922645" cy="2547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Interpretabilidad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665" lvl="1" marL="8890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Eliminar variables irrelevantes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665" lvl="1" marL="8890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Entender mejor los datos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Reducir coste computacional del entrenamiento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665" lvl="1" marL="8890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busca solución dispersa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Evitar sobreajuste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665" lvl="1" marL="8890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Reducir la dimensionalidad del conjunto de entrada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/>
          <p:nvPr/>
        </p:nvSpPr>
        <p:spPr>
          <a:xfrm>
            <a:off x="654874" y="811612"/>
            <a:ext cx="7098665" cy="2861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29" lvl="0" marL="4425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Complejidad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997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Fuerza bruta: O(2</a:t>
            </a:r>
            <a:r>
              <a:rPr b="0" baseline="3000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2" marL="1356995" marR="0" rtl="0" algn="l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Si D = 20 </a:t>
            </a:r>
            <a:r>
              <a:rPr b="0" i="0" lang="en-US" sz="1400" u="none" cap="none" strike="noStrike">
                <a:solidFill>
                  <a:srgbClr val="4A4A4A"/>
                </a:solidFill>
                <a:latin typeface="MS PGothic"/>
                <a:ea typeface="MS PGothic"/>
                <a:cs typeface="MS PGothic"/>
                <a:sym typeface="MS PGothic"/>
              </a:rPr>
              <a:t>⇒ </a:t>
            </a:r>
            <a:r>
              <a:rPr b="0" i="0" lang="en-U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30000" i="0" lang="en-US" sz="135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20 </a:t>
            </a:r>
            <a:r>
              <a:rPr b="0" i="0" lang="en-U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≈ 1e6 posibilidades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99794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Complejidad selección hacia delante: O(D</a:t>
            </a:r>
            <a:r>
              <a:rPr b="0" baseline="3000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29" lvl="0" marL="4425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OK: algoritmo de ML como caja negra, solución universal y sencilla.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0" marL="442594" marR="361950" rtl="0" algn="l">
              <a:lnSpc>
                <a:spcPct val="114599"/>
              </a:lnSpc>
              <a:spcBef>
                <a:spcPts val="187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KO: para cada subconjunto se tiene que crear un nuevo modelo  (entrenamiento/validación)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997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k-fold CV (hay que hacerlo bien!!)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0"/>
          <p:cNvSpPr txBox="1"/>
          <p:nvPr>
            <p:ph type="title"/>
          </p:nvPr>
        </p:nvSpPr>
        <p:spPr>
          <a:xfrm>
            <a:off x="613568" y="128365"/>
            <a:ext cx="273240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Métodos </a:t>
            </a:r>
            <a:r>
              <a:rPr i="1" lang="en-US" sz="2700">
                <a:latin typeface="Calibri"/>
                <a:ea typeface="Calibri"/>
                <a:cs typeface="Calibri"/>
                <a:sym typeface="Calibri"/>
              </a:rPr>
              <a:t>wrapper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1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1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1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1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Índice</a:t>
            </a:r>
            <a:endParaRPr sz="3600"/>
          </a:p>
        </p:txBody>
      </p:sp>
      <p:sp>
        <p:nvSpPr>
          <p:cNvPr id="303" name="Google Shape;303;p3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1237296" y="1449132"/>
            <a:ext cx="264033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Motivación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de ﬁltrado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</a:t>
            </a:r>
            <a:r>
              <a:rPr i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wrapper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</a:t>
            </a:r>
            <a:r>
              <a:rPr b="1" i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embedded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/>
          <p:nvPr/>
        </p:nvSpPr>
        <p:spPr>
          <a:xfrm>
            <a:off x="665801" y="811612"/>
            <a:ext cx="7164705" cy="3100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19733" lvl="0" marL="43180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Incorporar la selección de características como parte del proceso de  entrenamiento: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89000" marR="84201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Utilizar algoritmos adecuados que permitan seleccionar  características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4A4A4A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733" lvl="0" marL="431800" marR="217804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pueden utilizar junto con técnicas hacia delante/atrás (métodos  anidados): eﬁcientes.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Calibri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Ejemplos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665" lvl="1" marL="8890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Lasso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665" lvl="1" marL="8890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Árboles de decisión/regresión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2"/>
          <p:cNvSpPr txBox="1"/>
          <p:nvPr>
            <p:ph type="title"/>
          </p:nvPr>
        </p:nvSpPr>
        <p:spPr>
          <a:xfrm>
            <a:off x="613568" y="128365"/>
            <a:ext cx="313372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Métodos </a:t>
            </a:r>
            <a:r>
              <a:rPr i="1" lang="en-US" sz="2700">
                <a:latin typeface="Calibri"/>
                <a:ea typeface="Calibri"/>
                <a:cs typeface="Calibri"/>
                <a:sym typeface="Calibri"/>
              </a:rPr>
              <a:t>embedded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/>
          <p:nvPr>
            <p:ph type="title"/>
          </p:nvPr>
        </p:nvSpPr>
        <p:spPr>
          <a:xfrm>
            <a:off x="613568" y="128365"/>
            <a:ext cx="459613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Lo que puedes hacer ahora ...</a:t>
            </a:r>
            <a:endParaRPr sz="2700"/>
          </a:p>
        </p:txBody>
      </p:sp>
      <p:sp>
        <p:nvSpPr>
          <p:cNvPr id="317" name="Google Shape;317;p3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3"/>
          <p:cNvSpPr txBox="1"/>
          <p:nvPr/>
        </p:nvSpPr>
        <p:spPr>
          <a:xfrm>
            <a:off x="718374" y="676357"/>
            <a:ext cx="7521575" cy="2482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5080" rtl="0" algn="l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Técnicas de ﬁltrado: ﬁltrar (eliminar) las características poco relevantes en  función de distintos criterios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1018539" rtl="0" algn="l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Técnicas wrapper: utilizar estrategias greedy para selección de  características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355600" rtl="0" algn="l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Técnicas embedded: utilizar las particularidades de un algoritmo para  seleccionar las características relevantes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/>
          <p:nvPr>
            <p:ph type="title"/>
          </p:nvPr>
        </p:nvSpPr>
        <p:spPr>
          <a:xfrm>
            <a:off x="613578" y="128375"/>
            <a:ext cx="2553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Referencias</a:t>
            </a:r>
            <a:endParaRPr sz="2700"/>
          </a:p>
        </p:txBody>
      </p:sp>
      <p:sp>
        <p:nvSpPr>
          <p:cNvPr id="324" name="Google Shape;324;p34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4"/>
          <p:cNvSpPr txBox="1"/>
          <p:nvPr/>
        </p:nvSpPr>
        <p:spPr>
          <a:xfrm>
            <a:off x="718374" y="1116412"/>
            <a:ext cx="560451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An Introduction to Statistical Learning. Capítulos 3, 6.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/>
          <p:nvPr>
            <p:ph type="title"/>
          </p:nvPr>
        </p:nvSpPr>
        <p:spPr>
          <a:xfrm>
            <a:off x="1995622" y="1660566"/>
            <a:ext cx="513842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latin typeface="Calibri"/>
                <a:ea typeface="Calibri"/>
                <a:cs typeface="Calibri"/>
                <a:sym typeface="Calibri"/>
              </a:rPr>
              <a:t>Let’s code!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5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5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5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5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5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/>
        </p:nvSpPr>
        <p:spPr>
          <a:xfrm>
            <a:off x="613568" y="128365"/>
            <a:ext cx="556260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Motivación selección características</a:t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128712"/>
            <a:ext cx="39052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1356980"/>
            <a:ext cx="4482100" cy="265780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4"/>
          <p:cNvSpPr txBox="1"/>
          <p:nvPr/>
        </p:nvSpPr>
        <p:spPr>
          <a:xfrm>
            <a:off x="5879222" y="1128712"/>
            <a:ext cx="1257300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Correlación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/>
        </p:nvSpPr>
        <p:spPr>
          <a:xfrm>
            <a:off x="665801" y="811612"/>
            <a:ext cx="2448560" cy="1404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de ﬁltrado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Calibri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</a:t>
            </a:r>
            <a:r>
              <a:rPr i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wrapper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Calibri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</a:t>
            </a:r>
            <a:r>
              <a:rPr i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embedded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613577" y="128375"/>
            <a:ext cx="2110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Taxonomía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Índice</a:t>
            </a:r>
            <a:endParaRPr sz="3600"/>
          </a:p>
        </p:txBody>
      </p:sp>
      <p:sp>
        <p:nvSpPr>
          <p:cNvPr id="97" name="Google Shape;97;p6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1237296" y="1449132"/>
            <a:ext cx="2569845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Motivación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de ﬁltrado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</a:t>
            </a:r>
            <a:r>
              <a:rPr i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wrapper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</a:t>
            </a:r>
            <a:r>
              <a:rPr i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embedded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/>
        </p:nvSpPr>
        <p:spPr>
          <a:xfrm>
            <a:off x="718374" y="811612"/>
            <a:ext cx="7456805" cy="28185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evalúa la </a:t>
            </a:r>
            <a:r>
              <a:rPr b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relevancia 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de cada característica de forma individual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4A4A4A"/>
              </a:buClr>
              <a:buSzPts val="1850"/>
              <a:buFont typeface="Arial"/>
              <a:buNone/>
            </a:pPr>
            <a:r>
              <a:t/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9017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Las variables se </a:t>
            </a:r>
            <a:r>
              <a:rPr b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ordenan de acuerdo a algún índice de relevancia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 de tal forma que las variables con valor más bajo pueden ser eliminadas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5080" rtl="0" algn="l">
              <a:lnSpc>
                <a:spcPct val="114599"/>
              </a:lnSpc>
              <a:spcBef>
                <a:spcPts val="187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Con el conjunto de variables seleccionadas entrenamos nuestro modelo  de ML</a:t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5430" lvl="0" marL="379095" marR="5080" rtl="0" algn="l">
              <a:lnSpc>
                <a:spcPct val="114599"/>
              </a:lnSpc>
              <a:spcBef>
                <a:spcPts val="18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 scikit-learn se denomina</a:t>
            </a: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Univariate feature selection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7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 txBox="1"/>
          <p:nvPr>
            <p:ph type="title"/>
          </p:nvPr>
        </p:nvSpPr>
        <p:spPr>
          <a:xfrm>
            <a:off x="613568" y="128365"/>
            <a:ext cx="300863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Métodos de ﬁltrado</a:t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/>
        </p:nvSpPr>
        <p:spPr>
          <a:xfrm>
            <a:off x="718374" y="811612"/>
            <a:ext cx="5664200" cy="1404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Ventajas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Sencillos y rápidos de aplicar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Desventajas: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No tienen en cuenta interacciones entre variables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 txBox="1"/>
          <p:nvPr>
            <p:ph type="title"/>
          </p:nvPr>
        </p:nvSpPr>
        <p:spPr>
          <a:xfrm>
            <a:off x="613579" y="128375"/>
            <a:ext cx="6213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Ventajas e inconvenientes</a:t>
            </a:r>
            <a:endParaRPr sz="2700"/>
          </a:p>
        </p:txBody>
      </p:sp>
      <p:sp>
        <p:nvSpPr>
          <p:cNvPr id="112" name="Google Shape;112;p8"/>
          <p:cNvSpPr/>
          <p:nvPr/>
        </p:nvSpPr>
        <p:spPr>
          <a:xfrm>
            <a:off x="1099150" y="2701549"/>
            <a:ext cx="7026772" cy="11472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1094387" y="2625084"/>
            <a:ext cx="7108190" cy="1237615"/>
          </a:xfrm>
          <a:custGeom>
            <a:rect b="b" l="l" r="r" t="t"/>
            <a:pathLst>
              <a:path extrusionOk="0" h="1237614" w="7108190">
                <a:moveTo>
                  <a:pt x="0" y="0"/>
                </a:moveTo>
                <a:lnTo>
                  <a:pt x="7107999" y="0"/>
                </a:lnTo>
                <a:lnTo>
                  <a:pt x="7107999" y="1237424"/>
                </a:lnTo>
                <a:lnTo>
                  <a:pt x="0" y="123742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365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>
            <p:ph type="title"/>
          </p:nvPr>
        </p:nvSpPr>
        <p:spPr>
          <a:xfrm>
            <a:off x="1995622" y="1660566"/>
            <a:ext cx="513842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latin typeface="Calibri"/>
                <a:ea typeface="Calibri"/>
                <a:cs typeface="Calibri"/>
                <a:sym typeface="Calibri"/>
              </a:rPr>
              <a:t>Let’s code!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9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2019-10-18T14:04:03Z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