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Ln5n2ePbxj0I4dhvGLvYaAlt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6341E1-77FB-4D5B-A1C4-60A4DCFEA466}">
  <a:tblStyle styleId="{4B6341E1-77FB-4D5B-A1C4-60A4DCFEA4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25.png"/><Relationship Id="rId21" Type="http://schemas.openxmlformats.org/officeDocument/2006/relationships/image" Target="../media/image23.png"/><Relationship Id="rId24" Type="http://schemas.openxmlformats.org/officeDocument/2006/relationships/image" Target="../media/image31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26" Type="http://schemas.openxmlformats.org/officeDocument/2006/relationships/image" Target="../media/image26.png"/><Relationship Id="rId25" Type="http://schemas.openxmlformats.org/officeDocument/2006/relationships/image" Target="../media/image22.png"/><Relationship Id="rId28" Type="http://schemas.openxmlformats.org/officeDocument/2006/relationships/image" Target="../media/image32.png"/><Relationship Id="rId27" Type="http://schemas.openxmlformats.org/officeDocument/2006/relationships/image" Target="../media/image3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1" Type="http://schemas.openxmlformats.org/officeDocument/2006/relationships/image" Target="../media/image7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7" Type="http://schemas.openxmlformats.org/officeDocument/2006/relationships/image" Target="../media/image27.png"/><Relationship Id="rId16" Type="http://schemas.openxmlformats.org/officeDocument/2006/relationships/image" Target="../media/image19.png"/><Relationship Id="rId19" Type="http://schemas.openxmlformats.org/officeDocument/2006/relationships/image" Target="../media/image20.png"/><Relationship Id="rId1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41.png"/><Relationship Id="rId21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11" Type="http://schemas.openxmlformats.org/officeDocument/2006/relationships/image" Target="../media/image27.png"/><Relationship Id="rId10" Type="http://schemas.openxmlformats.org/officeDocument/2006/relationships/image" Target="../media/image36.png"/><Relationship Id="rId13" Type="http://schemas.openxmlformats.org/officeDocument/2006/relationships/image" Target="../media/image40.png"/><Relationship Id="rId12" Type="http://schemas.openxmlformats.org/officeDocument/2006/relationships/image" Target="../media/image29.png"/><Relationship Id="rId15" Type="http://schemas.openxmlformats.org/officeDocument/2006/relationships/image" Target="../media/image23.png"/><Relationship Id="rId14" Type="http://schemas.openxmlformats.org/officeDocument/2006/relationships/image" Target="../media/image46.png"/><Relationship Id="rId17" Type="http://schemas.openxmlformats.org/officeDocument/2006/relationships/image" Target="../media/image38.png"/><Relationship Id="rId16" Type="http://schemas.openxmlformats.org/officeDocument/2006/relationships/image" Target="../media/image42.png"/><Relationship Id="rId19" Type="http://schemas.openxmlformats.org/officeDocument/2006/relationships/image" Target="../media/image30.png"/><Relationship Id="rId18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47.png"/><Relationship Id="rId21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11" Type="http://schemas.openxmlformats.org/officeDocument/2006/relationships/image" Target="../media/image27.png"/><Relationship Id="rId10" Type="http://schemas.openxmlformats.org/officeDocument/2006/relationships/image" Target="../media/image36.png"/><Relationship Id="rId13" Type="http://schemas.openxmlformats.org/officeDocument/2006/relationships/image" Target="../media/image40.png"/><Relationship Id="rId12" Type="http://schemas.openxmlformats.org/officeDocument/2006/relationships/image" Target="../media/image29.png"/><Relationship Id="rId15" Type="http://schemas.openxmlformats.org/officeDocument/2006/relationships/image" Target="../media/image23.png"/><Relationship Id="rId14" Type="http://schemas.openxmlformats.org/officeDocument/2006/relationships/image" Target="../media/image46.png"/><Relationship Id="rId17" Type="http://schemas.openxmlformats.org/officeDocument/2006/relationships/image" Target="../media/image38.png"/><Relationship Id="rId16" Type="http://schemas.openxmlformats.org/officeDocument/2006/relationships/image" Target="../media/image42.png"/><Relationship Id="rId19" Type="http://schemas.openxmlformats.org/officeDocument/2006/relationships/image" Target="../media/image30.png"/><Relationship Id="rId1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22" Type="http://schemas.openxmlformats.org/officeDocument/2006/relationships/image" Target="../media/image43.png"/><Relationship Id="rId2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45.png"/><Relationship Id="rId9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Relationship Id="rId8" Type="http://schemas.openxmlformats.org/officeDocument/2006/relationships/image" Target="../media/image7.png"/><Relationship Id="rId11" Type="http://schemas.openxmlformats.org/officeDocument/2006/relationships/image" Target="../media/image36.png"/><Relationship Id="rId10" Type="http://schemas.openxmlformats.org/officeDocument/2006/relationships/image" Target="../media/image33.png"/><Relationship Id="rId13" Type="http://schemas.openxmlformats.org/officeDocument/2006/relationships/image" Target="../media/image29.png"/><Relationship Id="rId12" Type="http://schemas.openxmlformats.org/officeDocument/2006/relationships/image" Target="../media/image27.png"/><Relationship Id="rId15" Type="http://schemas.openxmlformats.org/officeDocument/2006/relationships/image" Target="../media/image46.png"/><Relationship Id="rId14" Type="http://schemas.openxmlformats.org/officeDocument/2006/relationships/image" Target="../media/image40.png"/><Relationship Id="rId17" Type="http://schemas.openxmlformats.org/officeDocument/2006/relationships/image" Target="../media/image42.png"/><Relationship Id="rId16" Type="http://schemas.openxmlformats.org/officeDocument/2006/relationships/image" Target="../media/image23.png"/><Relationship Id="rId19" Type="http://schemas.openxmlformats.org/officeDocument/2006/relationships/image" Target="../media/image39.png"/><Relationship Id="rId18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4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keepcod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www.keepcoding.io/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s://es.wikipedia.org/wiki/Algoritmo_ID3" TargetMode="External"/><Relationship Id="rId5" Type="http://schemas.openxmlformats.org/officeDocument/2006/relationships/hyperlink" Target="https://es.wikipedia.org/wiki/C4.5" TargetMode="External"/><Relationship Id="rId6" Type="http://schemas.openxmlformats.org/officeDocument/2006/relationships/hyperlink" Target="https://medium.com/machine-learning-researcher/decision-tree-algorithm-in-machine-learning-248fb7de819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s://scikit-learn.org/stable/modules/tree.html#tips-on-practical-u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554630" y="1565041"/>
            <a:ext cx="8034739" cy="11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Machine Learning 101</a:t>
            </a:r>
            <a:endParaRPr/>
          </a:p>
          <a:p>
            <a:pPr indent="0" lvl="0" marL="1479550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s-ES" sz="1800"/>
              <a:t>Árboles de decisión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18374" y="811584"/>
            <a:ext cx="7663626" cy="1449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variable particionamos el árbol?</a:t>
            </a:r>
            <a:endParaRPr/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hipótesis: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Var1 == 1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Var2 &gt;= 32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1169760" y="4540776"/>
            <a:ext cx="4230636" cy="119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0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10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11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11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1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820024" y="718499"/>
            <a:ext cx="994410" cy="454025"/>
          </a:xfrm>
          <a:custGeom>
            <a:rect b="b" l="l" r="r" t="t"/>
            <a:pathLst>
              <a:path extrusionOk="0" h="454025" w="994410">
                <a:moveTo>
                  <a:pt x="0" y="75651"/>
                </a:moveTo>
                <a:lnTo>
                  <a:pt x="5945" y="46204"/>
                </a:lnTo>
                <a:lnTo>
                  <a:pt x="22157" y="22157"/>
                </a:lnTo>
                <a:lnTo>
                  <a:pt x="46204" y="5945"/>
                </a:lnTo>
                <a:lnTo>
                  <a:pt x="75651" y="0"/>
                </a:lnTo>
                <a:lnTo>
                  <a:pt x="918548" y="0"/>
                </a:lnTo>
                <a:lnTo>
                  <a:pt x="960519" y="12710"/>
                </a:lnTo>
                <a:lnTo>
                  <a:pt x="988441" y="46700"/>
                </a:lnTo>
                <a:lnTo>
                  <a:pt x="994199" y="75651"/>
                </a:lnTo>
                <a:lnTo>
                  <a:pt x="994199" y="378248"/>
                </a:lnTo>
                <a:lnTo>
                  <a:pt x="988254" y="407695"/>
                </a:lnTo>
                <a:lnTo>
                  <a:pt x="972042" y="431742"/>
                </a:lnTo>
                <a:lnTo>
                  <a:pt x="947995" y="447954"/>
                </a:lnTo>
                <a:lnTo>
                  <a:pt x="918548" y="453899"/>
                </a:lnTo>
                <a:lnTo>
                  <a:pt x="75651" y="453899"/>
                </a:lnTo>
                <a:lnTo>
                  <a:pt x="46204" y="447954"/>
                </a:lnTo>
                <a:lnTo>
                  <a:pt x="22157" y="431742"/>
                </a:lnTo>
                <a:lnTo>
                  <a:pt x="5945" y="407695"/>
                </a:lnTo>
                <a:lnTo>
                  <a:pt x="0" y="378248"/>
                </a:lnTo>
                <a:lnTo>
                  <a:pt x="0" y="7565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3123344" y="820863"/>
            <a:ext cx="3879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Var1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2117899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222599" y="2126562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2392035" y="2228925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2503202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316822" y="0"/>
                </a:moveTo>
                <a:lnTo>
                  <a:pt x="0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44052"/>
                </a:moveTo>
                <a:lnTo>
                  <a:pt x="13241" y="0"/>
                </a:lnTo>
                <a:lnTo>
                  <a:pt x="38459" y="18817"/>
                </a:lnTo>
                <a:lnTo>
                  <a:pt x="0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13241" y="0"/>
                </a:moveTo>
                <a:lnTo>
                  <a:pt x="0" y="44052"/>
                </a:lnTo>
                <a:lnTo>
                  <a:pt x="38459" y="18817"/>
                </a:lnTo>
                <a:lnTo>
                  <a:pt x="13241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2468900" y="1869462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3814224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3918925" y="2126550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4088360" y="2228912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3814224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0" y="0"/>
                </a:moveTo>
                <a:lnTo>
                  <a:pt x="316822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38459" y="44052"/>
                </a:moveTo>
                <a:lnTo>
                  <a:pt x="0" y="18817"/>
                </a:lnTo>
                <a:lnTo>
                  <a:pt x="25218" y="0"/>
                </a:lnTo>
                <a:lnTo>
                  <a:pt x="38459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18817"/>
                </a:moveTo>
                <a:lnTo>
                  <a:pt x="38459" y="44052"/>
                </a:lnTo>
                <a:lnTo>
                  <a:pt x="25218" y="0"/>
                </a:lnTo>
                <a:lnTo>
                  <a:pt x="0" y="18817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4165224" y="1869600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2445450" y="944500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4065449" y="944500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6631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45787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76751" y="2699817"/>
            <a:ext cx="28721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88745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(4/6)  + (2/6)  ] = 0.444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spcBef>
                <a:spcPts val="162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max{4/6,2/6 } = 2/6 = 1/3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1622875" y="3562300"/>
            <a:ext cx="4012500" cy="828675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1727650" y="3666313"/>
            <a:ext cx="369062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6/10 · 0.44 + 4/10 · 0.375 = 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0.41667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spcBef>
                <a:spcPts val="162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6/10 · 1/3 + 4/10 · 1/4 = 3/10 = 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3276600" y="2695292"/>
            <a:ext cx="2934970" cy="66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68120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2              2	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[ (1/4) + (3/4) ] = 0.375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max{1/4,3/4 } = 1/4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12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12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12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2820024" y="718499"/>
            <a:ext cx="994410" cy="454025"/>
          </a:xfrm>
          <a:custGeom>
            <a:rect b="b" l="l" r="r" t="t"/>
            <a:pathLst>
              <a:path extrusionOk="0" h="454025" w="994410">
                <a:moveTo>
                  <a:pt x="0" y="75651"/>
                </a:moveTo>
                <a:lnTo>
                  <a:pt x="5945" y="46204"/>
                </a:lnTo>
                <a:lnTo>
                  <a:pt x="22157" y="22157"/>
                </a:lnTo>
                <a:lnTo>
                  <a:pt x="46204" y="5945"/>
                </a:lnTo>
                <a:lnTo>
                  <a:pt x="75651" y="0"/>
                </a:lnTo>
                <a:lnTo>
                  <a:pt x="918548" y="0"/>
                </a:lnTo>
                <a:lnTo>
                  <a:pt x="960519" y="12710"/>
                </a:lnTo>
                <a:lnTo>
                  <a:pt x="988441" y="46700"/>
                </a:lnTo>
                <a:lnTo>
                  <a:pt x="994199" y="75651"/>
                </a:lnTo>
                <a:lnTo>
                  <a:pt x="994199" y="378248"/>
                </a:lnTo>
                <a:lnTo>
                  <a:pt x="988254" y="407695"/>
                </a:lnTo>
                <a:lnTo>
                  <a:pt x="972042" y="431742"/>
                </a:lnTo>
                <a:lnTo>
                  <a:pt x="947995" y="447954"/>
                </a:lnTo>
                <a:lnTo>
                  <a:pt x="918548" y="453899"/>
                </a:lnTo>
                <a:lnTo>
                  <a:pt x="75651" y="453899"/>
                </a:lnTo>
                <a:lnTo>
                  <a:pt x="46204" y="447954"/>
                </a:lnTo>
                <a:lnTo>
                  <a:pt x="22157" y="431742"/>
                </a:lnTo>
                <a:lnTo>
                  <a:pt x="5945" y="407695"/>
                </a:lnTo>
                <a:lnTo>
                  <a:pt x="0" y="378248"/>
                </a:lnTo>
                <a:lnTo>
                  <a:pt x="0" y="7565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3123344" y="820863"/>
            <a:ext cx="3879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Var2</a:t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2117899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2222599" y="2126562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2392035" y="2228925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2503202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316822" y="0"/>
                </a:moveTo>
                <a:lnTo>
                  <a:pt x="0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44052"/>
                </a:moveTo>
                <a:lnTo>
                  <a:pt x="13241" y="0"/>
                </a:lnTo>
                <a:lnTo>
                  <a:pt x="38459" y="18817"/>
                </a:lnTo>
                <a:lnTo>
                  <a:pt x="0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13241" y="0"/>
                </a:moveTo>
                <a:lnTo>
                  <a:pt x="0" y="44052"/>
                </a:lnTo>
                <a:lnTo>
                  <a:pt x="38459" y="18817"/>
                </a:lnTo>
                <a:lnTo>
                  <a:pt x="13241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2468900" y="1869462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3814224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3918925" y="2126550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4088360" y="2228912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3814224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0" y="0"/>
                </a:moveTo>
                <a:lnTo>
                  <a:pt x="316822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38459" y="44052"/>
                </a:moveTo>
                <a:lnTo>
                  <a:pt x="0" y="18817"/>
                </a:lnTo>
                <a:lnTo>
                  <a:pt x="25218" y="0"/>
                </a:lnTo>
                <a:lnTo>
                  <a:pt x="38459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18817"/>
                </a:moveTo>
                <a:lnTo>
                  <a:pt x="38459" y="44052"/>
                </a:lnTo>
                <a:lnTo>
                  <a:pt x="25218" y="0"/>
                </a:lnTo>
                <a:lnTo>
                  <a:pt x="0" y="18817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4165224" y="1869600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2293050" y="944500"/>
            <a:ext cx="32702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&lt;32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4065449" y="944500"/>
            <a:ext cx="3206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≥32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16631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45787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8/10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176751" y="2699817"/>
            <a:ext cx="251015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88745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(0/2) + (2/2) ] = 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spcBef>
                <a:spcPts val="162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max{0/2,2/2 } = 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3276600" y="2695292"/>
            <a:ext cx="293497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68120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2              2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(5/8) + (3/8) ] = 0.469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spcBef>
                <a:spcPts val="162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max{5/8,3/8 } = 3/8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1622875" y="3562300"/>
            <a:ext cx="4012500" cy="828675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1727650" y="3666313"/>
            <a:ext cx="337947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2/10 · 0 + 8/10 · 0.469 = 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0.375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spcBef>
                <a:spcPts val="162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s-E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2/10 · 0 + 8/10 · 3/8 = 3/10 = </a:t>
            </a:r>
            <a:r>
              <a:rPr b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>
            <p:ph type="title"/>
          </p:nvPr>
        </p:nvSpPr>
        <p:spPr>
          <a:xfrm>
            <a:off x="613568" y="128365"/>
            <a:ext cx="4786828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sencillo: resultado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1169760" y="4540776"/>
            <a:ext cx="4230636" cy="119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718374" y="811584"/>
            <a:ext cx="5431038" cy="2305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variable particionamos el árbol?</a:t>
            </a:r>
            <a:endParaRPr/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hipótesis: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Var1 == 1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1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Var2 &gt;= 32</a:t>
            </a:r>
            <a:endParaRPr/>
          </a:p>
          <a:p>
            <a:pPr indent="-252729" lvl="1" marL="836295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800" u="sng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este modo continuaríamos construyendo el árbol hasta </a:t>
            </a:r>
            <a:r>
              <a:rPr lang="es-ES" sz="1800" u="sng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cumplir criterio de parada</a:t>
            </a:r>
            <a:endParaRPr b="1" sz="1800" u="sng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p13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13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{4B6341E1-77FB-4D5B-A1C4-60A4DCFEA466}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13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/>
          <p:nvPr>
            <p:ph type="title"/>
          </p:nvPr>
        </p:nvSpPr>
        <p:spPr>
          <a:xfrm>
            <a:off x="613568" y="128365"/>
            <a:ext cx="58634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Gini vs Error clasificación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718374" y="964014"/>
            <a:ext cx="7463790" cy="184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Preferible Gini (medida de impureza, ejemplo anterior)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Valores pequeños significan que un nodo contiene predominantemente muestras de una única clase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Entropía es similar a Gini.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435" name="Google Shape;435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1237296" y="1449132"/>
            <a:ext cx="2919730" cy="9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 txBox="1"/>
          <p:nvPr>
            <p:ph type="title"/>
          </p:nvPr>
        </p:nvSpPr>
        <p:spPr>
          <a:xfrm>
            <a:off x="613568" y="128365"/>
            <a:ext cx="43129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/>
              <a:t>Conclusiones</a:t>
            </a:r>
            <a:endParaRPr sz="2700"/>
          </a:p>
        </p:txBody>
      </p:sp>
      <p:sp>
        <p:nvSpPr>
          <p:cNvPr id="442" name="Google Shape;442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 txBox="1"/>
          <p:nvPr/>
        </p:nvSpPr>
        <p:spPr>
          <a:xfrm>
            <a:off x="718374" y="811584"/>
            <a:ext cx="8273226" cy="3188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Sencillos e interpretables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 binaria o multiclase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 numéricas y categóricas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necesidad de normalización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Estimación de la probabilidad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Útiles cuando se utilizan en combinación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Boosted Trees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Cuando hay muchas variables, riesgo de overfitting: control de la complejidad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Prestaciones peores que las de otros algoritmos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miran al futuro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"/>
          <p:cNvSpPr txBox="1"/>
          <p:nvPr>
            <p:ph type="title"/>
          </p:nvPr>
        </p:nvSpPr>
        <p:spPr>
          <a:xfrm>
            <a:off x="613568" y="128365"/>
            <a:ext cx="4786828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Sobre series temporales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"/>
          <p:cNvSpPr/>
          <p:nvPr/>
        </p:nvSpPr>
        <p:spPr>
          <a:xfrm>
            <a:off x="1675050" y="818999"/>
            <a:ext cx="5423018" cy="3541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"/>
          <p:cNvSpPr txBox="1"/>
          <p:nvPr>
            <p:ph type="title"/>
          </p:nvPr>
        </p:nvSpPr>
        <p:spPr>
          <a:xfrm>
            <a:off x="613568" y="128365"/>
            <a:ext cx="70826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/>
              <a:t>Sobre estimación de la probabilidad</a:t>
            </a:r>
            <a:endParaRPr sz="2700"/>
          </a:p>
        </p:txBody>
      </p:sp>
      <p:sp>
        <p:nvSpPr>
          <p:cNvPr id="456" name="Google Shape;456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8"/>
          <p:cNvSpPr txBox="1"/>
          <p:nvPr/>
        </p:nvSpPr>
        <p:spPr>
          <a:xfrm>
            <a:off x="718374" y="811584"/>
            <a:ext cx="8273226" cy="1449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calcula como % de la clase mayoritaria en una hoja: P(y=k|x)</a:t>
            </a:r>
            <a:endParaRPr/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el árbol no se poda, P(y=k|x) = 1!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hay métodos de poda en sklearn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 necesario, por tanto, controlar la complejidad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"/>
          <p:cNvSpPr txBox="1"/>
          <p:nvPr/>
        </p:nvSpPr>
        <p:spPr>
          <a:xfrm>
            <a:off x="718374" y="1240206"/>
            <a:ext cx="3881120" cy="14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</a:t>
            </a:r>
            <a:endParaRPr/>
          </a:p>
          <a:p>
            <a:pPr indent="-2527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9"/>
          <p:cNvSpPr txBox="1"/>
          <p:nvPr>
            <p:ph type="title"/>
          </p:nvPr>
        </p:nvSpPr>
        <p:spPr>
          <a:xfrm>
            <a:off x="613579" y="128375"/>
            <a:ext cx="287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2919730" cy="9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0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0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/>
              <a:t>Intuición</a:t>
            </a:r>
            <a:endParaRPr sz="2700"/>
          </a:p>
        </p:txBody>
      </p:sp>
      <p:sp>
        <p:nvSpPr>
          <p:cNvPr id="71" name="Google Shape;71;p3"/>
          <p:cNvSpPr txBox="1"/>
          <p:nvPr/>
        </p:nvSpPr>
        <p:spPr>
          <a:xfrm>
            <a:off x="718374" y="811586"/>
            <a:ext cx="723265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Supongamos el problema de clasificación: concesión de un préstamo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923" y="1347750"/>
            <a:ext cx="5098153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516725" y="1239805"/>
            <a:ext cx="5044155" cy="33841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18374" y="811584"/>
            <a:ext cx="7663626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trasladamos este proceso a datos? Segmentando el espacio de características en regiones sencillas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/>
              <a:t>Intuición</a:t>
            </a:r>
            <a:endParaRPr sz="2700"/>
          </a:p>
        </p:txBody>
      </p:sp>
      <p:sp>
        <p:nvSpPr>
          <p:cNvPr id="81" name="Google Shape;81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840074" y="1908503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7640000" y="2840865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6157137" y="2840865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991350" y="2296489"/>
            <a:ext cx="751205" cy="449580"/>
          </a:xfrm>
          <a:custGeom>
            <a:rect b="b" l="l" r="r" t="t"/>
            <a:pathLst>
              <a:path extrusionOk="0" h="449580" w="751204">
                <a:moveTo>
                  <a:pt x="0" y="0"/>
                </a:moveTo>
                <a:lnTo>
                  <a:pt x="750756" y="44915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734030" y="2732147"/>
            <a:ext cx="45720" cy="36195"/>
          </a:xfrm>
          <a:custGeom>
            <a:rect b="b" l="l" r="r" t="t"/>
            <a:pathLst>
              <a:path extrusionOk="0" h="36194" w="45720">
                <a:moveTo>
                  <a:pt x="45170" y="35693"/>
                </a:moveTo>
                <a:lnTo>
                  <a:pt x="0" y="27001"/>
                </a:lnTo>
                <a:lnTo>
                  <a:pt x="16154" y="0"/>
                </a:lnTo>
                <a:lnTo>
                  <a:pt x="45170" y="3569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734030" y="2732147"/>
            <a:ext cx="45720" cy="36195"/>
          </a:xfrm>
          <a:custGeom>
            <a:rect b="b" l="l" r="r" t="t"/>
            <a:pathLst>
              <a:path extrusionOk="0" h="36194" w="45720">
                <a:moveTo>
                  <a:pt x="0" y="27001"/>
                </a:moveTo>
                <a:lnTo>
                  <a:pt x="45170" y="35693"/>
                </a:lnTo>
                <a:lnTo>
                  <a:pt x="16154" y="0"/>
                </a:lnTo>
                <a:lnTo>
                  <a:pt x="0" y="2700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6355351" y="2296489"/>
            <a:ext cx="636270" cy="445770"/>
          </a:xfrm>
          <a:custGeom>
            <a:rect b="b" l="l" r="r" t="t"/>
            <a:pathLst>
              <a:path extrusionOk="0" h="445769" w="636270">
                <a:moveTo>
                  <a:pt x="635998" y="0"/>
                </a:moveTo>
                <a:lnTo>
                  <a:pt x="0" y="44570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319952" y="2729307"/>
            <a:ext cx="44450" cy="38100"/>
          </a:xfrm>
          <a:custGeom>
            <a:rect b="b" l="l" r="r" t="t"/>
            <a:pathLst>
              <a:path extrusionOk="0" h="38100" w="44450">
                <a:moveTo>
                  <a:pt x="0" y="37690"/>
                </a:moveTo>
                <a:lnTo>
                  <a:pt x="26369" y="0"/>
                </a:lnTo>
                <a:lnTo>
                  <a:pt x="44427" y="25767"/>
                </a:lnTo>
                <a:lnTo>
                  <a:pt x="0" y="3769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6319952" y="2729307"/>
            <a:ext cx="44450" cy="38100"/>
          </a:xfrm>
          <a:custGeom>
            <a:rect b="b" l="l" r="r" t="t"/>
            <a:pathLst>
              <a:path extrusionOk="0" h="38100" w="44450">
                <a:moveTo>
                  <a:pt x="26369" y="0"/>
                </a:moveTo>
                <a:lnTo>
                  <a:pt x="0" y="37690"/>
                </a:lnTo>
                <a:lnTo>
                  <a:pt x="44427" y="25767"/>
                </a:lnTo>
                <a:lnTo>
                  <a:pt x="26369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420825" y="2243315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6265450" y="2243315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5739500" y="3610440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6527800" y="3628390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7274900" y="3601465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8063200" y="3619415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7791274" y="3228852"/>
            <a:ext cx="400685" cy="291465"/>
          </a:xfrm>
          <a:custGeom>
            <a:rect b="b" l="l" r="r" t="t"/>
            <a:pathLst>
              <a:path extrusionOk="0" h="291464" w="400684">
                <a:moveTo>
                  <a:pt x="0" y="0"/>
                </a:moveTo>
                <a:lnTo>
                  <a:pt x="400467" y="29100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8182493" y="3507129"/>
            <a:ext cx="44450" cy="38735"/>
          </a:xfrm>
          <a:custGeom>
            <a:rect b="b" l="l" r="r" t="t"/>
            <a:pathLst>
              <a:path extrusionOk="0" h="38735" w="44450">
                <a:moveTo>
                  <a:pt x="44216" y="38137"/>
                </a:moveTo>
                <a:lnTo>
                  <a:pt x="0" y="25454"/>
                </a:lnTo>
                <a:lnTo>
                  <a:pt x="18496" y="0"/>
                </a:lnTo>
                <a:lnTo>
                  <a:pt x="44216" y="3813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182493" y="3507129"/>
            <a:ext cx="44450" cy="38735"/>
          </a:xfrm>
          <a:custGeom>
            <a:rect b="b" l="l" r="r" t="t"/>
            <a:pathLst>
              <a:path extrusionOk="0" h="38735" w="44450">
                <a:moveTo>
                  <a:pt x="0" y="25454"/>
                </a:moveTo>
                <a:lnTo>
                  <a:pt x="44216" y="38137"/>
                </a:lnTo>
                <a:lnTo>
                  <a:pt x="18496" y="0"/>
                </a:lnTo>
                <a:lnTo>
                  <a:pt x="0" y="2545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492111" y="3228852"/>
            <a:ext cx="299720" cy="268605"/>
          </a:xfrm>
          <a:custGeom>
            <a:rect b="b" l="l" r="r" t="t"/>
            <a:pathLst>
              <a:path extrusionOk="0" h="268605" w="299720">
                <a:moveTo>
                  <a:pt x="299163" y="0"/>
                </a:moveTo>
                <a:lnTo>
                  <a:pt x="0" y="268432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459939" y="3485575"/>
            <a:ext cx="43180" cy="40640"/>
          </a:xfrm>
          <a:custGeom>
            <a:rect b="b" l="l" r="r" t="t"/>
            <a:pathLst>
              <a:path extrusionOk="0" h="40639" w="43179">
                <a:moveTo>
                  <a:pt x="0" y="40577"/>
                </a:moveTo>
                <a:lnTo>
                  <a:pt x="21665" y="0"/>
                </a:lnTo>
                <a:lnTo>
                  <a:pt x="42679" y="23419"/>
                </a:lnTo>
                <a:lnTo>
                  <a:pt x="0" y="4057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459939" y="3485575"/>
            <a:ext cx="43180" cy="40640"/>
          </a:xfrm>
          <a:custGeom>
            <a:rect b="b" l="l" r="r" t="t"/>
            <a:pathLst>
              <a:path extrusionOk="0" h="40639" w="43179">
                <a:moveTo>
                  <a:pt x="21665" y="0"/>
                </a:moveTo>
                <a:lnTo>
                  <a:pt x="0" y="40577"/>
                </a:lnTo>
                <a:lnTo>
                  <a:pt x="42679" y="23419"/>
                </a:lnTo>
                <a:lnTo>
                  <a:pt x="21665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8098201" y="3221115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304275" y="3197844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308412" y="3228852"/>
            <a:ext cx="351155" cy="297180"/>
          </a:xfrm>
          <a:custGeom>
            <a:rect b="b" l="l" r="r" t="t"/>
            <a:pathLst>
              <a:path extrusionOk="0" h="297180" w="351154">
                <a:moveTo>
                  <a:pt x="0" y="0"/>
                </a:moveTo>
                <a:lnTo>
                  <a:pt x="350574" y="2966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648824" y="3513524"/>
            <a:ext cx="43180" cy="40005"/>
          </a:xfrm>
          <a:custGeom>
            <a:rect b="b" l="l" r="r" t="t"/>
            <a:pathLst>
              <a:path extrusionOk="0" h="40005" w="43179">
                <a:moveTo>
                  <a:pt x="43159" y="39932"/>
                </a:moveTo>
                <a:lnTo>
                  <a:pt x="0" y="24018"/>
                </a:lnTo>
                <a:lnTo>
                  <a:pt x="20326" y="0"/>
                </a:lnTo>
                <a:lnTo>
                  <a:pt x="43159" y="3993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648824" y="3513524"/>
            <a:ext cx="43180" cy="40005"/>
          </a:xfrm>
          <a:custGeom>
            <a:rect b="b" l="l" r="r" t="t"/>
            <a:pathLst>
              <a:path extrusionOk="0" h="40005" w="43179">
                <a:moveTo>
                  <a:pt x="0" y="24018"/>
                </a:moveTo>
                <a:lnTo>
                  <a:pt x="43159" y="39932"/>
                </a:lnTo>
                <a:lnTo>
                  <a:pt x="20326" y="0"/>
                </a:lnTo>
                <a:lnTo>
                  <a:pt x="0" y="24018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958825" y="3228852"/>
            <a:ext cx="349885" cy="280035"/>
          </a:xfrm>
          <a:custGeom>
            <a:rect b="b" l="l" r="r" t="t"/>
            <a:pathLst>
              <a:path extrusionOk="0" h="280035" w="349885">
                <a:moveTo>
                  <a:pt x="349586" y="0"/>
                </a:moveTo>
                <a:lnTo>
                  <a:pt x="0" y="2798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925082" y="3496452"/>
            <a:ext cx="43815" cy="39370"/>
          </a:xfrm>
          <a:custGeom>
            <a:rect b="b" l="l" r="r" t="t"/>
            <a:pathLst>
              <a:path extrusionOk="0" h="39369" w="43814">
                <a:moveTo>
                  <a:pt x="0" y="39296"/>
                </a:moveTo>
                <a:lnTo>
                  <a:pt x="23910" y="0"/>
                </a:lnTo>
                <a:lnTo>
                  <a:pt x="43575" y="24563"/>
                </a:lnTo>
                <a:lnTo>
                  <a:pt x="0" y="39296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925082" y="3496452"/>
            <a:ext cx="43815" cy="39370"/>
          </a:xfrm>
          <a:custGeom>
            <a:rect b="b" l="l" r="r" t="t"/>
            <a:pathLst>
              <a:path extrusionOk="0" h="39369" w="43814">
                <a:moveTo>
                  <a:pt x="23910" y="0"/>
                </a:moveTo>
                <a:lnTo>
                  <a:pt x="0" y="39296"/>
                </a:lnTo>
                <a:lnTo>
                  <a:pt x="43575" y="24563"/>
                </a:lnTo>
                <a:lnTo>
                  <a:pt x="2391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545372" y="3183322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5760635" y="3183322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629924" y="1628050"/>
            <a:ext cx="12065" cy="2607310"/>
          </a:xfrm>
          <a:custGeom>
            <a:rect b="b" l="l" r="r" t="t"/>
            <a:pathLst>
              <a:path extrusionOk="0" h="2607310" w="12064">
                <a:moveTo>
                  <a:pt x="0" y="0"/>
                </a:moveTo>
                <a:lnTo>
                  <a:pt x="11699" y="2606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586100" y="4224463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117138" y="268699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629939" y="292554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29525" y="2506135"/>
            <a:ext cx="134620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6040913" y="3181350"/>
            <a:ext cx="2851150" cy="8694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83" l="-4273" r="0" t="-76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613568" y="128365"/>
            <a:ext cx="54273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Nomenclatura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840074" y="895350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7640000" y="1827712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157137" y="1827712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991350" y="1283336"/>
            <a:ext cx="751205" cy="449580"/>
          </a:xfrm>
          <a:custGeom>
            <a:rect b="b" l="l" r="r" t="t"/>
            <a:pathLst>
              <a:path extrusionOk="0" h="449580" w="751204">
                <a:moveTo>
                  <a:pt x="0" y="0"/>
                </a:moveTo>
                <a:lnTo>
                  <a:pt x="750756" y="44915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734030" y="1718994"/>
            <a:ext cx="45720" cy="36195"/>
          </a:xfrm>
          <a:custGeom>
            <a:rect b="b" l="l" r="r" t="t"/>
            <a:pathLst>
              <a:path extrusionOk="0" h="36194" w="45720">
                <a:moveTo>
                  <a:pt x="45170" y="35693"/>
                </a:moveTo>
                <a:lnTo>
                  <a:pt x="0" y="27001"/>
                </a:lnTo>
                <a:lnTo>
                  <a:pt x="16154" y="0"/>
                </a:lnTo>
                <a:lnTo>
                  <a:pt x="45170" y="3569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734030" y="1718994"/>
            <a:ext cx="45720" cy="36195"/>
          </a:xfrm>
          <a:custGeom>
            <a:rect b="b" l="l" r="r" t="t"/>
            <a:pathLst>
              <a:path extrusionOk="0" h="36194" w="45720">
                <a:moveTo>
                  <a:pt x="0" y="27001"/>
                </a:moveTo>
                <a:lnTo>
                  <a:pt x="45170" y="35693"/>
                </a:lnTo>
                <a:lnTo>
                  <a:pt x="16154" y="0"/>
                </a:lnTo>
                <a:lnTo>
                  <a:pt x="0" y="2700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355351" y="1283336"/>
            <a:ext cx="636270" cy="445770"/>
          </a:xfrm>
          <a:custGeom>
            <a:rect b="b" l="l" r="r" t="t"/>
            <a:pathLst>
              <a:path extrusionOk="0" h="445769" w="636270">
                <a:moveTo>
                  <a:pt x="635998" y="0"/>
                </a:moveTo>
                <a:lnTo>
                  <a:pt x="0" y="44570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319952" y="1716154"/>
            <a:ext cx="44450" cy="38100"/>
          </a:xfrm>
          <a:custGeom>
            <a:rect b="b" l="l" r="r" t="t"/>
            <a:pathLst>
              <a:path extrusionOk="0" h="38100" w="44450">
                <a:moveTo>
                  <a:pt x="0" y="37690"/>
                </a:moveTo>
                <a:lnTo>
                  <a:pt x="26369" y="0"/>
                </a:lnTo>
                <a:lnTo>
                  <a:pt x="44427" y="25767"/>
                </a:lnTo>
                <a:lnTo>
                  <a:pt x="0" y="3769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319952" y="1716154"/>
            <a:ext cx="44450" cy="38100"/>
          </a:xfrm>
          <a:custGeom>
            <a:rect b="b" l="l" r="r" t="t"/>
            <a:pathLst>
              <a:path extrusionOk="0" h="38100" w="44450">
                <a:moveTo>
                  <a:pt x="26369" y="0"/>
                </a:moveTo>
                <a:lnTo>
                  <a:pt x="0" y="37690"/>
                </a:lnTo>
                <a:lnTo>
                  <a:pt x="44427" y="25767"/>
                </a:lnTo>
                <a:lnTo>
                  <a:pt x="26369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420825" y="1230162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265450" y="1230162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739500" y="2597287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527800" y="2615237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7274900" y="2588312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063200" y="2606262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7791274" y="2215699"/>
            <a:ext cx="400685" cy="291465"/>
          </a:xfrm>
          <a:custGeom>
            <a:rect b="b" l="l" r="r" t="t"/>
            <a:pathLst>
              <a:path extrusionOk="0" h="291464" w="400684">
                <a:moveTo>
                  <a:pt x="0" y="0"/>
                </a:moveTo>
                <a:lnTo>
                  <a:pt x="400467" y="29100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8182493" y="2493976"/>
            <a:ext cx="44450" cy="38735"/>
          </a:xfrm>
          <a:custGeom>
            <a:rect b="b" l="l" r="r" t="t"/>
            <a:pathLst>
              <a:path extrusionOk="0" h="38735" w="44450">
                <a:moveTo>
                  <a:pt x="44216" y="38137"/>
                </a:moveTo>
                <a:lnTo>
                  <a:pt x="0" y="25454"/>
                </a:lnTo>
                <a:lnTo>
                  <a:pt x="18496" y="0"/>
                </a:lnTo>
                <a:lnTo>
                  <a:pt x="44216" y="3813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8182493" y="2493976"/>
            <a:ext cx="44450" cy="38735"/>
          </a:xfrm>
          <a:custGeom>
            <a:rect b="b" l="l" r="r" t="t"/>
            <a:pathLst>
              <a:path extrusionOk="0" h="38735" w="44450">
                <a:moveTo>
                  <a:pt x="0" y="25454"/>
                </a:moveTo>
                <a:lnTo>
                  <a:pt x="44216" y="38137"/>
                </a:lnTo>
                <a:lnTo>
                  <a:pt x="18496" y="0"/>
                </a:lnTo>
                <a:lnTo>
                  <a:pt x="0" y="2545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492111" y="2215699"/>
            <a:ext cx="299720" cy="268605"/>
          </a:xfrm>
          <a:custGeom>
            <a:rect b="b" l="l" r="r" t="t"/>
            <a:pathLst>
              <a:path extrusionOk="0" h="268605" w="299720">
                <a:moveTo>
                  <a:pt x="299163" y="0"/>
                </a:moveTo>
                <a:lnTo>
                  <a:pt x="0" y="268432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459939" y="2472422"/>
            <a:ext cx="43180" cy="40640"/>
          </a:xfrm>
          <a:custGeom>
            <a:rect b="b" l="l" r="r" t="t"/>
            <a:pathLst>
              <a:path extrusionOk="0" h="40639" w="43179">
                <a:moveTo>
                  <a:pt x="0" y="40577"/>
                </a:moveTo>
                <a:lnTo>
                  <a:pt x="21665" y="0"/>
                </a:lnTo>
                <a:lnTo>
                  <a:pt x="42679" y="23419"/>
                </a:lnTo>
                <a:lnTo>
                  <a:pt x="0" y="4057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459939" y="2472422"/>
            <a:ext cx="43180" cy="40640"/>
          </a:xfrm>
          <a:custGeom>
            <a:rect b="b" l="l" r="r" t="t"/>
            <a:pathLst>
              <a:path extrusionOk="0" h="40639" w="43179">
                <a:moveTo>
                  <a:pt x="21665" y="0"/>
                </a:moveTo>
                <a:lnTo>
                  <a:pt x="0" y="40577"/>
                </a:lnTo>
                <a:lnTo>
                  <a:pt x="42679" y="23419"/>
                </a:lnTo>
                <a:lnTo>
                  <a:pt x="21665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098201" y="2207962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304275" y="2184691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6308412" y="2215699"/>
            <a:ext cx="351155" cy="297180"/>
          </a:xfrm>
          <a:custGeom>
            <a:rect b="b" l="l" r="r" t="t"/>
            <a:pathLst>
              <a:path extrusionOk="0" h="297180" w="351154">
                <a:moveTo>
                  <a:pt x="0" y="0"/>
                </a:moveTo>
                <a:lnTo>
                  <a:pt x="350574" y="2966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648824" y="2500371"/>
            <a:ext cx="43180" cy="40005"/>
          </a:xfrm>
          <a:custGeom>
            <a:rect b="b" l="l" r="r" t="t"/>
            <a:pathLst>
              <a:path extrusionOk="0" h="40005" w="43179">
                <a:moveTo>
                  <a:pt x="43159" y="39932"/>
                </a:moveTo>
                <a:lnTo>
                  <a:pt x="0" y="24018"/>
                </a:lnTo>
                <a:lnTo>
                  <a:pt x="20326" y="0"/>
                </a:lnTo>
                <a:lnTo>
                  <a:pt x="43159" y="3993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648824" y="2500371"/>
            <a:ext cx="43180" cy="40005"/>
          </a:xfrm>
          <a:custGeom>
            <a:rect b="b" l="l" r="r" t="t"/>
            <a:pathLst>
              <a:path extrusionOk="0" h="40005" w="43179">
                <a:moveTo>
                  <a:pt x="0" y="24018"/>
                </a:moveTo>
                <a:lnTo>
                  <a:pt x="43159" y="39932"/>
                </a:lnTo>
                <a:lnTo>
                  <a:pt x="20326" y="0"/>
                </a:lnTo>
                <a:lnTo>
                  <a:pt x="0" y="24018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5958825" y="2215699"/>
            <a:ext cx="349885" cy="280035"/>
          </a:xfrm>
          <a:custGeom>
            <a:rect b="b" l="l" r="r" t="t"/>
            <a:pathLst>
              <a:path extrusionOk="0" h="280035" w="349885">
                <a:moveTo>
                  <a:pt x="349586" y="0"/>
                </a:moveTo>
                <a:lnTo>
                  <a:pt x="0" y="2798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5925082" y="2483299"/>
            <a:ext cx="43815" cy="39370"/>
          </a:xfrm>
          <a:custGeom>
            <a:rect b="b" l="l" r="r" t="t"/>
            <a:pathLst>
              <a:path extrusionOk="0" h="39369" w="43814">
                <a:moveTo>
                  <a:pt x="0" y="39296"/>
                </a:moveTo>
                <a:lnTo>
                  <a:pt x="23910" y="0"/>
                </a:lnTo>
                <a:lnTo>
                  <a:pt x="43575" y="24563"/>
                </a:lnTo>
                <a:lnTo>
                  <a:pt x="0" y="39296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925082" y="2483299"/>
            <a:ext cx="43815" cy="39370"/>
          </a:xfrm>
          <a:custGeom>
            <a:rect b="b" l="l" r="r" t="t"/>
            <a:pathLst>
              <a:path extrusionOk="0" h="39369" w="43814">
                <a:moveTo>
                  <a:pt x="23910" y="0"/>
                </a:moveTo>
                <a:lnTo>
                  <a:pt x="0" y="39296"/>
                </a:lnTo>
                <a:lnTo>
                  <a:pt x="43575" y="24563"/>
                </a:lnTo>
                <a:lnTo>
                  <a:pt x="2391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545372" y="2170169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760635" y="2170169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629924" y="1628050"/>
            <a:ext cx="12065" cy="2607310"/>
          </a:xfrm>
          <a:custGeom>
            <a:rect b="b" l="l" r="r" t="t"/>
            <a:pathLst>
              <a:path extrusionOk="0" h="2607310" w="12064">
                <a:moveTo>
                  <a:pt x="0" y="0"/>
                </a:moveTo>
                <a:lnTo>
                  <a:pt x="11699" y="2606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2586100" y="4224463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1117138" y="268699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2629939" y="292554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29525" y="2506135"/>
            <a:ext cx="134620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16725" y="1239805"/>
            <a:ext cx="5044155" cy="33841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613568" y="128365"/>
            <a:ext cx="54273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Predicción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18374" y="811584"/>
            <a:ext cx="7663626" cy="2859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Una vez segmentado el espacio de características, para cada nueva observación que cae en alguna de las regiones se predice:</a:t>
            </a:r>
            <a:endParaRPr/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 moda de etiquetas (majority vote)</a:t>
            </a:r>
            <a:endParaRPr/>
          </a:p>
          <a:p>
            <a:pPr indent="-367029" lvl="1" marL="836295" marR="0" rtl="0" algn="l"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media de etiquetas </a:t>
            </a:r>
            <a:endParaRPr/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NOTA: Existen distintos algoritmos para implementar árboles de decisión: </a:t>
            </a:r>
            <a:r>
              <a:rPr lang="es-ES" sz="1800" u="sng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ID3</a:t>
            </a: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u="sng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C4.5</a:t>
            </a: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u="sng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CART</a:t>
            </a: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... scikit-learn utiliza CART, que solo permite decisiones binarias (cada nodo tiene dos ramas).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178" name="Google Shape;178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1237296" y="1449132"/>
            <a:ext cx="2919730" cy="9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613568" y="128365"/>
            <a:ext cx="507111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Construcción del árbol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718374" y="924009"/>
            <a:ext cx="7633970" cy="3563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Empezamos con el árbol vacío</a:t>
            </a:r>
            <a:endParaRPr/>
          </a:p>
          <a:p>
            <a:pPr indent="-367030" lvl="0" marL="3790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Seleccionamos la característica sobre la que particionar el espacio (</a:t>
            </a:r>
            <a:r>
              <a:rPr i="1" lang="es-ES" sz="1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r>
              <a:rPr lang="es-ES" sz="1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67029" lvl="1" marL="8362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minimizar error cuadrático medio (MSE)</a:t>
            </a:r>
            <a:endParaRPr/>
          </a:p>
          <a:p>
            <a:pPr indent="-367029" lvl="1" marL="8362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</a:t>
            </a:r>
            <a:endParaRPr/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Mínimo error de clasificación</a:t>
            </a:r>
            <a:endParaRPr/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Mínima impureza</a:t>
            </a:r>
            <a:endParaRPr/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Máxima entropía </a:t>
            </a:r>
            <a:endParaRPr/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cada región resultante repetimos el proceso (recursive splitting), hasta que se cumpla un criterio de parada:</a:t>
            </a:r>
            <a:endParaRPr/>
          </a:p>
          <a:p>
            <a:pPr indent="-367029" lvl="1" marL="836295" marR="0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Todas las muestras con única variable target (y)</a:t>
            </a:r>
            <a:endParaRPr/>
          </a:p>
          <a:p>
            <a:pPr indent="-367029" lvl="1" marL="836295" marR="0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Complejidad:</a:t>
            </a:r>
            <a:endParaRPr/>
          </a:p>
          <a:p>
            <a:pPr indent="-400050" lvl="2" marL="1326515" marR="0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Profundidad</a:t>
            </a:r>
            <a:endParaRPr/>
          </a:p>
          <a:p>
            <a:pPr indent="-400050" lvl="2" marL="1326515" marR="0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Número de muestras en hoja</a:t>
            </a:r>
            <a:endParaRPr/>
          </a:p>
          <a:p>
            <a:pPr indent="-400050" lvl="2" marL="1326515" marR="0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Mejora en el criterio de splitting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343400" y="4487036"/>
            <a:ext cx="4267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https://scikit-learn.org/stable/modules/tree.html#tips-on-practical-use</a:t>
            </a:r>
            <a:endParaRPr sz="1100">
              <a:solidFill>
                <a:srgbClr val="1055D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13568" y="128365"/>
            <a:ext cx="6427480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Métricas clasificación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s-E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718374" y="811584"/>
            <a:ext cx="7663626" cy="32047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50" l="-1748" r="-1987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2019-10-18T14:12:26Z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