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9pkheCBW3M5MCj4ktjw75BESt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DA42DF-C748-4609-8B74-8DC0D3C28231}">
  <a:tblStyle styleId="{81DA42DF-C748-4609-8B74-8DC0D3C282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8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8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8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keepcoding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eepcoding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hyperlink" Target="http://www.keepcoding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://www.keepcod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hyperlink" Target="http://www.keepcod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101</a:t>
            </a:r>
            <a:endParaRPr/>
          </a:p>
          <a:p>
            <a:pPr indent="0" lvl="0" marL="1479550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/>
              <a:t>Bagging y Random Forest</a:t>
            </a: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613568" y="128365"/>
            <a:ext cx="36620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Bagging: pros and cons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718374" y="924006"/>
            <a:ext cx="766318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mejoran las prestaciones sustancialmente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5080" rtl="0" algn="just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hay uno o varios predictores fuertes, puede que los B árboles  generados sean bastante similares, por lo que no estamos  reduciendo la varianza dado que los árboles están altamente  correlacionados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71" name="Google Shape;171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237296" y="1449132"/>
            <a:ext cx="266890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 variables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613568" y="128365"/>
            <a:ext cx="22860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718374" y="964014"/>
            <a:ext cx="7463790" cy="3442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Motivación: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decorrelacionar</a:t>
            </a:r>
            <a:r>
              <a:rPr b="1"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árboles remuestrados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combinar árboles de decisión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construyen (entrenan) B árboles utilizando B remuestras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la construcción de cada árbol, para cada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split </a:t>
            </a:r>
            <a:r>
              <a:rPr b="0"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fuerza a utilizar  un subconjunto aleatorio de m &lt; d predictores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Normalmente m = √d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m = d, entonces es Bagging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45351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el número de predictores relevantes es pequeño, y alta  dimensionalidad, peligro de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overﬁtting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89" name="Google Shape;189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1237296" y="1449132"/>
            <a:ext cx="280098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r>
              <a:rPr b="1"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613568" y="128365"/>
            <a:ext cx="43129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Importancia de las variables</a:t>
            </a:r>
            <a:endParaRPr sz="2700"/>
          </a:p>
        </p:txBody>
      </p:sp>
      <p:sp>
        <p:nvSpPr>
          <p:cNvPr id="196" name="Google Shape;196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718374" y="924009"/>
            <a:ext cx="766889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 la agregación de árboles se pierde interpretabilidad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24066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obstante se puede extraer una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medida de la importancia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cada  variable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1" marL="836294" marR="5080" rtl="0" algn="l">
              <a:lnSpc>
                <a:spcPct val="113300"/>
              </a:lnSpc>
              <a:spcBef>
                <a:spcPts val="65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Cuánto mejoran las prestaciones en los </a:t>
            </a:r>
            <a:r>
              <a:rPr b="0" i="1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splits </a:t>
            </a: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asociados a dicha variable (</a:t>
            </a:r>
            <a:r>
              <a:rPr b="0" i="1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ESL,  página 368</a:t>
            </a: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1" marL="836294" marR="2159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otras palabras: para cada split de cada árbol construido, se mide la mejora  en prestaciones debido a la variable por la que se particiona el árbol.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Medida relativa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se escala entre 0-100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Puede aplicarse a un árbol individual, pero no es concluyente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4224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puede utilizar como ranking en </a:t>
            </a:r>
            <a:r>
              <a:rPr lang="en-US" sz="1800" u="sng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¡pero hay  que hacerlo bien! (wrapper)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613568" y="128365"/>
            <a:ext cx="43129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Importancia de las variables</a:t>
            </a:r>
            <a:endParaRPr sz="2700"/>
          </a:p>
        </p:txBody>
      </p:sp>
      <p:sp>
        <p:nvSpPr>
          <p:cNvPr id="203" name="Google Shape;203;p15"/>
          <p:cNvSpPr/>
          <p:nvPr/>
        </p:nvSpPr>
        <p:spPr>
          <a:xfrm>
            <a:off x="2480919" y="798188"/>
            <a:ext cx="3507717" cy="37331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/>
        </p:nvSpPr>
        <p:spPr>
          <a:xfrm>
            <a:off x="718374" y="1240206"/>
            <a:ext cx="3881120" cy="2836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5, sección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8, sección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The Elements of Statistical Learning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10, sección 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15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>
            <p:ph type="title"/>
          </p:nvPr>
        </p:nvSpPr>
        <p:spPr>
          <a:xfrm>
            <a:off x="613577" y="128375"/>
            <a:ext cx="2310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Referencias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613568" y="128365"/>
            <a:ext cx="170878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Motivación</a:t>
            </a:r>
            <a:endParaRPr sz="2700"/>
          </a:p>
        </p:txBody>
      </p:sp>
      <p:sp>
        <p:nvSpPr>
          <p:cNvPr id="60" name="Google Shape;60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18374" y="923991"/>
            <a:ext cx="640905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Combinar algoritmos, normalmente árboles, para mejorar sus  prestaciones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Proporcionan grandes prestaciones en problemas complejos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71" name="Google Shape;71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1237296" y="1449132"/>
            <a:ext cx="291973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 variables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613568" y="128365"/>
            <a:ext cx="348487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Remuestreo Bootstrap</a:t>
            </a:r>
            <a:endParaRPr sz="2700"/>
          </a:p>
        </p:txBody>
      </p:sp>
      <p:sp>
        <p:nvSpPr>
          <p:cNvPr id="78" name="Google Shape;78;p4"/>
          <p:cNvSpPr txBox="1"/>
          <p:nvPr/>
        </p:nvSpPr>
        <p:spPr>
          <a:xfrm>
            <a:off x="718374" y="811586"/>
            <a:ext cx="7232650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 estadística para cuantiﬁcar la incertidumbre de un estimador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ML nos sirve para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medir las prestaciones de un algoritmo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4953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Supongamos un problema de aprendizaje supervisado, donde  disponemos de un conjunto de datos etiquetados {</a:t>
            </a:r>
            <a:r>
              <a:rPr b="1" i="1" lang="en-US" sz="18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}, con </a:t>
            </a:r>
            <a:r>
              <a:rPr lang="en-US" sz="18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= 15.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" name="Google Shape;79;p4"/>
          <p:cNvGraphicFramePr/>
          <p:nvPr/>
        </p:nvGraphicFramePr>
        <p:xfrm>
          <a:off x="784812" y="2620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{81DA42DF-C748-4609-8B74-8DC0D3C28231}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4"/>
          <p:cNvSpPr/>
          <p:nvPr/>
        </p:nvSpPr>
        <p:spPr>
          <a:xfrm>
            <a:off x="789575" y="3107050"/>
            <a:ext cx="4808220" cy="221615"/>
          </a:xfrm>
          <a:custGeom>
            <a:rect b="b" l="l" r="r" t="t"/>
            <a:pathLst>
              <a:path extrusionOk="0" h="221614" w="4808220">
                <a:moveTo>
                  <a:pt x="4807799" y="0"/>
                </a:moveTo>
                <a:lnTo>
                  <a:pt x="4806352" y="43031"/>
                </a:lnTo>
                <a:lnTo>
                  <a:pt x="4802403" y="78170"/>
                </a:lnTo>
                <a:lnTo>
                  <a:pt x="4796547" y="101862"/>
                </a:lnTo>
                <a:lnTo>
                  <a:pt x="4789375" y="110549"/>
                </a:lnTo>
                <a:lnTo>
                  <a:pt x="2556990" y="110549"/>
                </a:lnTo>
                <a:lnTo>
                  <a:pt x="2549819" y="119237"/>
                </a:lnTo>
                <a:lnTo>
                  <a:pt x="2543962" y="142929"/>
                </a:lnTo>
                <a:lnTo>
                  <a:pt x="2540014" y="178068"/>
                </a:lnTo>
                <a:lnTo>
                  <a:pt x="2538566" y="221099"/>
                </a:lnTo>
                <a:lnTo>
                  <a:pt x="2537118" y="178068"/>
                </a:lnTo>
                <a:lnTo>
                  <a:pt x="2533170" y="142929"/>
                </a:lnTo>
                <a:lnTo>
                  <a:pt x="2527313" y="119237"/>
                </a:lnTo>
                <a:lnTo>
                  <a:pt x="2520142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615575" y="3107050"/>
            <a:ext cx="2390775" cy="221615"/>
          </a:xfrm>
          <a:custGeom>
            <a:rect b="b" l="l" r="r" t="t"/>
            <a:pathLst>
              <a:path extrusionOk="0" h="221614" w="2390775">
                <a:moveTo>
                  <a:pt x="2390699" y="0"/>
                </a:moveTo>
                <a:lnTo>
                  <a:pt x="2389252" y="43031"/>
                </a:lnTo>
                <a:lnTo>
                  <a:pt x="2385303" y="78170"/>
                </a:lnTo>
                <a:lnTo>
                  <a:pt x="2379447" y="101862"/>
                </a:lnTo>
                <a:lnTo>
                  <a:pt x="2372275" y="110549"/>
                </a:lnTo>
                <a:lnTo>
                  <a:pt x="1280737" y="110549"/>
                </a:lnTo>
                <a:lnTo>
                  <a:pt x="1273566" y="119237"/>
                </a:lnTo>
                <a:lnTo>
                  <a:pt x="1267709" y="142929"/>
                </a:lnTo>
                <a:lnTo>
                  <a:pt x="1263761" y="178068"/>
                </a:lnTo>
                <a:lnTo>
                  <a:pt x="1262313" y="221099"/>
                </a:lnTo>
                <a:lnTo>
                  <a:pt x="1260865" y="178068"/>
                </a:lnTo>
                <a:lnTo>
                  <a:pt x="1256917" y="142929"/>
                </a:lnTo>
                <a:lnTo>
                  <a:pt x="1251060" y="119237"/>
                </a:lnTo>
                <a:lnTo>
                  <a:pt x="1243888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2121124" y="3330663"/>
            <a:ext cx="225044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Entrenamiento/validación (*)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6647425" y="3330663"/>
            <a:ext cx="35179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352425" y="3639625"/>
            <a:ext cx="838075" cy="9908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071625" y="4433054"/>
            <a:ext cx="433451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 numeración no es orden, los datos han sido ya aleatorizados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718374" y="811584"/>
            <a:ext cx="40322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Bootstrap: remuestras con repetición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613568" y="128365"/>
            <a:ext cx="348487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Remuestreo Bootstrap</a:t>
            </a:r>
            <a:endParaRPr sz="2700"/>
          </a:p>
        </p:txBody>
      </p:sp>
      <p:graphicFrame>
        <p:nvGraphicFramePr>
          <p:cNvPr id="93" name="Google Shape;93;p5"/>
          <p:cNvGraphicFramePr/>
          <p:nvPr/>
        </p:nvGraphicFramePr>
        <p:xfrm>
          <a:off x="1363287" y="1324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{81DA42DF-C748-4609-8B74-8DC0D3C28231}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5"/>
          <p:cNvSpPr txBox="1"/>
          <p:nvPr/>
        </p:nvSpPr>
        <p:spPr>
          <a:xfrm>
            <a:off x="142850" y="2012588"/>
            <a:ext cx="10922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Remuestra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5"/>
          <p:cNvGraphicFramePr/>
          <p:nvPr/>
        </p:nvGraphicFramePr>
        <p:xfrm>
          <a:off x="1363287" y="1941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{81DA42DF-C748-4609-8B74-8DC0D3C28231}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p5"/>
          <p:cNvGraphicFramePr/>
          <p:nvPr/>
        </p:nvGraphicFramePr>
        <p:xfrm>
          <a:off x="6403187" y="1941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{81DA42DF-C748-4609-8B74-8DC0D3C28231}</a:tableStyleId>
              </a:tblPr>
              <a:tblGrid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5"/>
          <p:cNvSpPr txBox="1"/>
          <p:nvPr/>
        </p:nvSpPr>
        <p:spPr>
          <a:xfrm>
            <a:off x="142850" y="2560638"/>
            <a:ext cx="10922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Remuestra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5"/>
          <p:cNvGraphicFramePr/>
          <p:nvPr/>
        </p:nvGraphicFramePr>
        <p:xfrm>
          <a:off x="1363287" y="2489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{81DA42DF-C748-4609-8B74-8DC0D3C28231}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5"/>
          <p:cNvSpPr txBox="1"/>
          <p:nvPr/>
        </p:nvSpPr>
        <p:spPr>
          <a:xfrm>
            <a:off x="6407949" y="2494725"/>
            <a:ext cx="482600" cy="39243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6890549" y="2494725"/>
            <a:ext cx="482600" cy="39243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8392375" y="1924831"/>
            <a:ext cx="368300" cy="100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7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76111"/>
              </a:lnSpc>
              <a:spcBef>
                <a:spcPts val="925"/>
              </a:spcBef>
              <a:spcAft>
                <a:spcPts val="0"/>
              </a:spcAft>
              <a:buNone/>
            </a:pPr>
            <a:r>
              <a:rPr baseline="-25000"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2" name="Google Shape;102;p5"/>
          <p:cNvGraphicFramePr/>
          <p:nvPr/>
        </p:nvGraphicFramePr>
        <p:xfrm>
          <a:off x="1363287" y="3327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{81DA42DF-C748-4609-8B74-8DC0D3C28231}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5"/>
          <p:cNvSpPr txBox="1"/>
          <p:nvPr/>
        </p:nvSpPr>
        <p:spPr>
          <a:xfrm>
            <a:off x="142850" y="3398500"/>
            <a:ext cx="11220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Remuestra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5"/>
          <p:cNvGraphicFramePr/>
          <p:nvPr/>
        </p:nvGraphicFramePr>
        <p:xfrm>
          <a:off x="6403187" y="3327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{81DA42DF-C748-4609-8B74-8DC0D3C28231}</a:tableStyleId>
              </a:tblPr>
              <a:tblGrid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5"/>
          <p:cNvSpPr txBox="1"/>
          <p:nvPr/>
        </p:nvSpPr>
        <p:spPr>
          <a:xfrm>
            <a:off x="8462874" y="3310756"/>
            <a:ext cx="393700" cy="45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7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578649" y="2957450"/>
            <a:ext cx="57149" cy="304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8506224" y="2966575"/>
            <a:ext cx="57149" cy="3047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1377149" y="3760975"/>
            <a:ext cx="4808220" cy="221615"/>
          </a:xfrm>
          <a:custGeom>
            <a:rect b="b" l="l" r="r" t="t"/>
            <a:pathLst>
              <a:path extrusionOk="0" h="221614" w="4808220">
                <a:moveTo>
                  <a:pt x="4807799" y="0"/>
                </a:moveTo>
                <a:lnTo>
                  <a:pt x="4806352" y="43031"/>
                </a:lnTo>
                <a:lnTo>
                  <a:pt x="4802403" y="78170"/>
                </a:lnTo>
                <a:lnTo>
                  <a:pt x="4796547" y="101862"/>
                </a:lnTo>
                <a:lnTo>
                  <a:pt x="4789375" y="110549"/>
                </a:lnTo>
                <a:lnTo>
                  <a:pt x="2556990" y="110549"/>
                </a:lnTo>
                <a:lnTo>
                  <a:pt x="2549819" y="119237"/>
                </a:lnTo>
                <a:lnTo>
                  <a:pt x="2543962" y="142929"/>
                </a:lnTo>
                <a:lnTo>
                  <a:pt x="2540014" y="178068"/>
                </a:lnTo>
                <a:lnTo>
                  <a:pt x="2538566" y="221099"/>
                </a:lnTo>
                <a:lnTo>
                  <a:pt x="2537118" y="178068"/>
                </a:lnTo>
                <a:lnTo>
                  <a:pt x="2533170" y="142929"/>
                </a:lnTo>
                <a:lnTo>
                  <a:pt x="2527313" y="119237"/>
                </a:lnTo>
                <a:lnTo>
                  <a:pt x="2520142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3665100" y="4011138"/>
            <a:ext cx="5276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 67%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407949" y="3760975"/>
            <a:ext cx="1936114" cy="221615"/>
          </a:xfrm>
          <a:custGeom>
            <a:rect b="b" l="l" r="r" t="t"/>
            <a:pathLst>
              <a:path extrusionOk="0" h="221614" w="1936115">
                <a:moveTo>
                  <a:pt x="1935599" y="0"/>
                </a:moveTo>
                <a:lnTo>
                  <a:pt x="1934152" y="43031"/>
                </a:lnTo>
                <a:lnTo>
                  <a:pt x="1930203" y="78170"/>
                </a:lnTo>
                <a:lnTo>
                  <a:pt x="1924347" y="101862"/>
                </a:lnTo>
                <a:lnTo>
                  <a:pt x="1917175" y="110549"/>
                </a:lnTo>
                <a:lnTo>
                  <a:pt x="1040440" y="110549"/>
                </a:lnTo>
                <a:lnTo>
                  <a:pt x="1033268" y="119237"/>
                </a:lnTo>
                <a:lnTo>
                  <a:pt x="1027412" y="142929"/>
                </a:lnTo>
                <a:lnTo>
                  <a:pt x="1023464" y="178068"/>
                </a:lnTo>
                <a:lnTo>
                  <a:pt x="1022016" y="221099"/>
                </a:lnTo>
                <a:lnTo>
                  <a:pt x="1020568" y="178068"/>
                </a:lnTo>
                <a:lnTo>
                  <a:pt x="1016620" y="142929"/>
                </a:lnTo>
                <a:lnTo>
                  <a:pt x="1010763" y="119237"/>
                </a:lnTo>
                <a:lnTo>
                  <a:pt x="1003592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5964899" y="3932731"/>
            <a:ext cx="2976245" cy="69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0" lvl="0" marL="0" marR="406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 33%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3365" marR="0" rtl="0" algn="l">
              <a:lnSpc>
                <a:spcPct val="41111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Prestaciones remuestra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27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718374" y="811584"/>
            <a:ext cx="2851150" cy="852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Out-of-bag, remuestra b: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Prestaciones totales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718374" y="2745159"/>
            <a:ext cx="6245225" cy="852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Normalmente B = 200-500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 promediar reducimos la varianza del estimador (es similar  cross-validation)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>
            <p:ph type="title"/>
          </p:nvPr>
        </p:nvSpPr>
        <p:spPr>
          <a:xfrm>
            <a:off x="613568" y="128365"/>
            <a:ext cx="54273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Out-of-bag performance estimation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3610350" y="872773"/>
            <a:ext cx="271049" cy="255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3178000" y="1721150"/>
            <a:ext cx="1847250" cy="7208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32" name="Google Shape;132;p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1237296" y="1449132"/>
            <a:ext cx="266890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 variables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613568" y="128365"/>
            <a:ext cx="507111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Bagging: Bootstrap AGGregation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8374" y="924009"/>
            <a:ext cx="763397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Motivación: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varianza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los árboles de decisión (en función de la  división los resultados pueden ser muy distintos)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combinar árboles de decisión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construyen (entrenan) B árboles utilizando B remuestras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1175574" y="3792939"/>
            <a:ext cx="57810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combina la salida para predecir una nueva muestra: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982124" y="3887858"/>
            <a:ext cx="421748" cy="1606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8"/>
          <p:cNvGraphicFramePr/>
          <p:nvPr/>
        </p:nvGraphicFramePr>
        <p:xfrm>
          <a:off x="1456387" y="2410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{81DA42DF-C748-4609-8B74-8DC0D3C28231}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8"/>
          <p:cNvGraphicFramePr/>
          <p:nvPr/>
        </p:nvGraphicFramePr>
        <p:xfrm>
          <a:off x="1456387" y="3129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{81DA42DF-C748-4609-8B74-8DC0D3C28231}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613568" y="128365"/>
            <a:ext cx="129603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Bagging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8374" y="964011"/>
            <a:ext cx="5781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combina la salida para predecir una nueva muestra: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aver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age vote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35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Clasiﬁcación: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majority</a:t>
            </a:r>
            <a:r>
              <a:rPr b="0" i="1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estiman las prestaciones mediante Out-Of-Bag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511449" y="1021600"/>
            <a:ext cx="529599" cy="201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337500" y="1458437"/>
            <a:ext cx="2542800" cy="65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4337499" y="2346300"/>
            <a:ext cx="3303399" cy="652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2019-10-18T14:12:26Z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