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17" roundtripDataSignature="AMtx7mhWGd954LDN0oQ8t7rtXQSZhdg76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13"/>
          <p:cNvSpPr txBox="1"/>
          <p:nvPr>
            <p:ph type="title"/>
          </p:nvPr>
        </p:nvSpPr>
        <p:spPr>
          <a:xfrm>
            <a:off x="554630" y="1565041"/>
            <a:ext cx="8034739" cy="11525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5200">
                <a:solidFill>
                  <a:srgbClr val="4A4A4A"/>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3"/>
          <p:cNvSpPr txBox="1"/>
          <p:nvPr>
            <p:ph idx="1" type="body"/>
          </p:nvPr>
        </p:nvSpPr>
        <p:spPr>
          <a:xfrm>
            <a:off x="270320" y="811605"/>
            <a:ext cx="8603359" cy="25095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800">
                <a:solidFill>
                  <a:srgbClr val="4A4A4A"/>
                </a:solidFill>
                <a:latin typeface="Calibri"/>
                <a:ea typeface="Calibri"/>
                <a:cs typeface="Calibri"/>
                <a:sym typeface="Calibri"/>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2" name="Shape 22"/>
        <p:cNvGrpSpPr/>
        <p:nvPr/>
      </p:nvGrpSpPr>
      <p:grpSpPr>
        <a:xfrm>
          <a:off x="0" y="0"/>
          <a:ext cx="0" cy="0"/>
          <a:chOff x="0" y="0"/>
          <a:chExt cx="0" cy="0"/>
        </a:xfrm>
      </p:grpSpPr>
      <p:sp>
        <p:nvSpPr>
          <p:cNvPr id="23" name="Google Shape;23;p14"/>
          <p:cNvSpPr txBox="1"/>
          <p:nvPr>
            <p:ph type="title"/>
          </p:nvPr>
        </p:nvSpPr>
        <p:spPr>
          <a:xfrm>
            <a:off x="554630" y="1565041"/>
            <a:ext cx="8034739" cy="11525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5200">
                <a:solidFill>
                  <a:srgbClr val="4A4A4A"/>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7" name="Shape 27"/>
        <p:cNvGrpSpPr/>
        <p:nvPr/>
      </p:nvGrpSpPr>
      <p:grpSpPr>
        <a:xfrm>
          <a:off x="0" y="0"/>
          <a:ext cx="0" cy="0"/>
          <a:chOff x="0" y="0"/>
          <a:chExt cx="0" cy="0"/>
        </a:xfrm>
      </p:grpSpPr>
      <p:sp>
        <p:nvSpPr>
          <p:cNvPr id="28" name="Google Shape;28;p15"/>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3" name="Shape 33"/>
        <p:cNvGrpSpPr/>
        <p:nvPr/>
      </p:nvGrpSpPr>
      <p:grpSpPr>
        <a:xfrm>
          <a:off x="0" y="0"/>
          <a:ext cx="0" cy="0"/>
          <a:chOff x="0" y="0"/>
          <a:chExt cx="0" cy="0"/>
        </a:xfrm>
      </p:grpSpPr>
      <p:sp>
        <p:nvSpPr>
          <p:cNvPr id="34" name="Google Shape;34;p16"/>
          <p:cNvSpPr txBox="1"/>
          <p:nvPr>
            <p:ph type="title"/>
          </p:nvPr>
        </p:nvSpPr>
        <p:spPr>
          <a:xfrm>
            <a:off x="554630" y="1565041"/>
            <a:ext cx="8034739" cy="11525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5200">
                <a:solidFill>
                  <a:srgbClr val="4A4A4A"/>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6"/>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16"/>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0" name="Shape 40"/>
        <p:cNvGrpSpPr/>
        <p:nvPr/>
      </p:nvGrpSpPr>
      <p:grpSpPr>
        <a:xfrm>
          <a:off x="0" y="0"/>
          <a:ext cx="0" cy="0"/>
          <a:chOff x="0" y="0"/>
          <a:chExt cx="0" cy="0"/>
        </a:xfrm>
      </p:grpSpPr>
      <p:sp>
        <p:nvSpPr>
          <p:cNvPr id="41" name="Google Shape;41;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p:nvPr/>
        </p:nvSpPr>
        <p:spPr>
          <a:xfrm>
            <a:off x="321468" y="228600"/>
            <a:ext cx="236220" cy="236220"/>
          </a:xfrm>
          <a:custGeom>
            <a:rect b="b" l="l" r="r" t="t"/>
            <a:pathLst>
              <a:path extrusionOk="0" h="236220" w="236220">
                <a:moveTo>
                  <a:pt x="0" y="0"/>
                </a:moveTo>
                <a:lnTo>
                  <a:pt x="235799" y="0"/>
                </a:lnTo>
                <a:lnTo>
                  <a:pt x="235799" y="235799"/>
                </a:lnTo>
                <a:lnTo>
                  <a:pt x="0" y="235799"/>
                </a:lnTo>
                <a:lnTo>
                  <a:pt x="0" y="0"/>
                </a:lnTo>
                <a:close/>
              </a:path>
            </a:pathLst>
          </a:custGeom>
          <a:solidFill>
            <a:srgbClr val="D354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2"/>
          <p:cNvSpPr/>
          <p:nvPr/>
        </p:nvSpPr>
        <p:spPr>
          <a:xfrm>
            <a:off x="0" y="4729162"/>
            <a:ext cx="9144000" cy="414655"/>
          </a:xfrm>
          <a:custGeom>
            <a:rect b="b" l="l" r="r" t="t"/>
            <a:pathLst>
              <a:path extrusionOk="0" h="414654" w="9144000">
                <a:moveTo>
                  <a:pt x="0" y="0"/>
                </a:moveTo>
                <a:lnTo>
                  <a:pt x="9143999" y="0"/>
                </a:lnTo>
                <a:lnTo>
                  <a:pt x="9143999" y="414337"/>
                </a:lnTo>
                <a:lnTo>
                  <a:pt x="0" y="414337"/>
                </a:lnTo>
                <a:lnTo>
                  <a:pt x="0" y="0"/>
                </a:lnTo>
                <a:close/>
              </a:path>
            </a:pathLst>
          </a:custGeom>
          <a:solidFill>
            <a:srgbClr val="3333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2"/>
          <p:cNvSpPr/>
          <p:nvPr/>
        </p:nvSpPr>
        <p:spPr>
          <a:xfrm>
            <a:off x="8626547" y="3408"/>
            <a:ext cx="239395" cy="239395"/>
          </a:xfrm>
          <a:custGeom>
            <a:rect b="b" l="l" r="r" t="t"/>
            <a:pathLst>
              <a:path extrusionOk="0" h="239395" w="239395">
                <a:moveTo>
                  <a:pt x="0" y="0"/>
                </a:moveTo>
                <a:lnTo>
                  <a:pt x="239399" y="0"/>
                </a:lnTo>
                <a:lnTo>
                  <a:pt x="239399" y="239399"/>
                </a:lnTo>
                <a:lnTo>
                  <a:pt x="0" y="239399"/>
                </a:lnTo>
                <a:lnTo>
                  <a:pt x="0" y="0"/>
                </a:lnTo>
                <a:close/>
              </a:path>
            </a:pathLst>
          </a:custGeom>
          <a:solidFill>
            <a:srgbClr val="D354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12"/>
          <p:cNvSpPr/>
          <p:nvPr/>
        </p:nvSpPr>
        <p:spPr>
          <a:xfrm>
            <a:off x="8902558" y="3408"/>
            <a:ext cx="239395" cy="239395"/>
          </a:xfrm>
          <a:custGeom>
            <a:rect b="b" l="l" r="r" t="t"/>
            <a:pathLst>
              <a:path extrusionOk="0" h="239395" w="239395">
                <a:moveTo>
                  <a:pt x="0" y="0"/>
                </a:moveTo>
                <a:lnTo>
                  <a:pt x="239399" y="0"/>
                </a:lnTo>
                <a:lnTo>
                  <a:pt x="239399" y="239399"/>
                </a:lnTo>
                <a:lnTo>
                  <a:pt x="0" y="239399"/>
                </a:lnTo>
                <a:lnTo>
                  <a:pt x="0" y="0"/>
                </a:lnTo>
                <a:close/>
              </a:path>
            </a:pathLst>
          </a:custGeom>
          <a:solidFill>
            <a:srgbClr val="F39B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12"/>
          <p:cNvSpPr/>
          <p:nvPr/>
        </p:nvSpPr>
        <p:spPr>
          <a:xfrm>
            <a:off x="0" y="4109057"/>
            <a:ext cx="1497085" cy="1034442"/>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2"/>
          <p:cNvSpPr txBox="1"/>
          <p:nvPr>
            <p:ph type="title"/>
          </p:nvPr>
        </p:nvSpPr>
        <p:spPr>
          <a:xfrm>
            <a:off x="554630" y="1565041"/>
            <a:ext cx="8034739" cy="115252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5200" u="none" cap="none" strike="noStrike">
                <a:solidFill>
                  <a:srgbClr val="4A4A4A"/>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2"/>
          <p:cNvSpPr txBox="1"/>
          <p:nvPr>
            <p:ph idx="1" type="body"/>
          </p:nvPr>
        </p:nvSpPr>
        <p:spPr>
          <a:xfrm>
            <a:off x="270320" y="811605"/>
            <a:ext cx="8603359" cy="250952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rgbClr val="4A4A4A"/>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3" name="Google Shape;13;p1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hyperlink" Target="http://www.keepcoding.io/"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www.keepcoding.i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hyperlink" Target="http://www.keepcoding.i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www.keepcoding.i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hyperlink" Target="http://www.keepcoding.i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4.jpg"/><Relationship Id="rId5" Type="http://schemas.openxmlformats.org/officeDocument/2006/relationships/image" Target="../media/image3.jpg"/><Relationship Id="rId6" Type="http://schemas.openxmlformats.org/officeDocument/2006/relationships/hyperlink" Target="http://www.keepcoding.i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www.keepcoding.i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christophm.github.io/interpretable-ml-book/pdp.html" TargetMode="External"/><Relationship Id="rId4" Type="http://schemas.openxmlformats.org/officeDocument/2006/relationships/image" Target="../media/image1.png"/><Relationship Id="rId5" Type="http://schemas.openxmlformats.org/officeDocument/2006/relationships/hyperlink" Target="http://www.keepcoding.i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hyperlink" Target="https://christophm.github.io/interpretable-ml-book/pdp.html" TargetMode="External"/><Relationship Id="rId5" Type="http://schemas.openxmlformats.org/officeDocument/2006/relationships/hyperlink" Target="http://www.keepcoding.io/"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www.keepcoding.io/" TargetMode="External"/><Relationship Id="rId4" Type="http://schemas.openxmlformats.org/officeDocument/2006/relationships/hyperlink" Target="http://scikit-learn.org/stable/modules/ensemble.html#gradient-boosting" TargetMode="External"/><Relationship Id="rId5" Type="http://schemas.openxmlformats.org/officeDocument/2006/relationships/hyperlink" Target="https://github.com/dmlc/xgboost" TargetMode="External"/><Relationship Id="rId6" Type="http://schemas.openxmlformats.org/officeDocument/2006/relationships/hyperlink" Target="https://github.com/Microsoft/LightGB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www.keepcoding.io/"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 name="Shape 47"/>
        <p:cNvGrpSpPr/>
        <p:nvPr/>
      </p:nvGrpSpPr>
      <p:grpSpPr>
        <a:xfrm>
          <a:off x="0" y="0"/>
          <a:ext cx="0" cy="0"/>
          <a:chOff x="0" y="0"/>
          <a:chExt cx="0" cy="0"/>
        </a:xfrm>
      </p:grpSpPr>
      <p:sp>
        <p:nvSpPr>
          <p:cNvPr id="48" name="Google Shape;48;p1"/>
          <p:cNvSpPr/>
          <p:nvPr/>
        </p:nvSpPr>
        <p:spPr>
          <a:xfrm>
            <a:off x="935831" y="2171700"/>
            <a:ext cx="328930" cy="328930"/>
          </a:xfrm>
          <a:custGeom>
            <a:rect b="b" l="l" r="r" t="t"/>
            <a:pathLst>
              <a:path extrusionOk="0" h="328930" w="328930">
                <a:moveTo>
                  <a:pt x="0" y="0"/>
                </a:moveTo>
                <a:lnTo>
                  <a:pt x="328499" y="0"/>
                </a:lnTo>
                <a:lnTo>
                  <a:pt x="328499" y="328499"/>
                </a:lnTo>
                <a:lnTo>
                  <a:pt x="0" y="328499"/>
                </a:lnTo>
                <a:lnTo>
                  <a:pt x="0" y="0"/>
                </a:lnTo>
                <a:close/>
              </a:path>
            </a:pathLst>
          </a:custGeom>
          <a:solidFill>
            <a:srgbClr val="D354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 name="Google Shape;49;p1"/>
          <p:cNvSpPr/>
          <p:nvPr/>
        </p:nvSpPr>
        <p:spPr>
          <a:xfrm>
            <a:off x="0" y="4729162"/>
            <a:ext cx="9144000" cy="414655"/>
          </a:xfrm>
          <a:custGeom>
            <a:rect b="b" l="l" r="r" t="t"/>
            <a:pathLst>
              <a:path extrusionOk="0" h="414654" w="9144000">
                <a:moveTo>
                  <a:pt x="0" y="0"/>
                </a:moveTo>
                <a:lnTo>
                  <a:pt x="9143999" y="0"/>
                </a:lnTo>
                <a:lnTo>
                  <a:pt x="9143999" y="414337"/>
                </a:lnTo>
                <a:lnTo>
                  <a:pt x="0" y="414337"/>
                </a:lnTo>
                <a:lnTo>
                  <a:pt x="0" y="0"/>
                </a:lnTo>
                <a:close/>
              </a:path>
            </a:pathLst>
          </a:custGeom>
          <a:solidFill>
            <a:srgbClr val="3333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1"/>
          <p:cNvSpPr/>
          <p:nvPr/>
        </p:nvSpPr>
        <p:spPr>
          <a:xfrm>
            <a:off x="8626547" y="3408"/>
            <a:ext cx="239395" cy="239395"/>
          </a:xfrm>
          <a:custGeom>
            <a:rect b="b" l="l" r="r" t="t"/>
            <a:pathLst>
              <a:path extrusionOk="0" h="239395" w="239395">
                <a:moveTo>
                  <a:pt x="0" y="0"/>
                </a:moveTo>
                <a:lnTo>
                  <a:pt x="239399" y="0"/>
                </a:lnTo>
                <a:lnTo>
                  <a:pt x="239399" y="239399"/>
                </a:lnTo>
                <a:lnTo>
                  <a:pt x="0" y="239399"/>
                </a:lnTo>
                <a:lnTo>
                  <a:pt x="0" y="0"/>
                </a:lnTo>
                <a:close/>
              </a:path>
            </a:pathLst>
          </a:custGeom>
          <a:solidFill>
            <a:srgbClr val="D354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1"/>
          <p:cNvSpPr/>
          <p:nvPr/>
        </p:nvSpPr>
        <p:spPr>
          <a:xfrm>
            <a:off x="8902558" y="3408"/>
            <a:ext cx="239395" cy="239395"/>
          </a:xfrm>
          <a:custGeom>
            <a:rect b="b" l="l" r="r" t="t"/>
            <a:pathLst>
              <a:path extrusionOk="0" h="239395" w="239395">
                <a:moveTo>
                  <a:pt x="0" y="0"/>
                </a:moveTo>
                <a:lnTo>
                  <a:pt x="239399" y="0"/>
                </a:lnTo>
                <a:lnTo>
                  <a:pt x="239399" y="239399"/>
                </a:lnTo>
                <a:lnTo>
                  <a:pt x="0" y="239399"/>
                </a:lnTo>
                <a:lnTo>
                  <a:pt x="0" y="0"/>
                </a:lnTo>
                <a:close/>
              </a:path>
            </a:pathLst>
          </a:custGeom>
          <a:solidFill>
            <a:srgbClr val="F39B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1"/>
          <p:cNvSpPr/>
          <p:nvPr/>
        </p:nvSpPr>
        <p:spPr>
          <a:xfrm>
            <a:off x="0" y="4109057"/>
            <a:ext cx="1497085" cy="103444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1"/>
          <p:cNvSpPr txBox="1"/>
          <p:nvPr>
            <p:ph idx="1" type="body"/>
          </p:nvPr>
        </p:nvSpPr>
        <p:spPr>
          <a:xfrm>
            <a:off x="270320" y="811605"/>
            <a:ext cx="8603359" cy="2509520"/>
          </a:xfrm>
          <a:prstGeom prst="rect">
            <a:avLst/>
          </a:prstGeom>
          <a:noFill/>
          <a:ln>
            <a:noFill/>
          </a:ln>
        </p:spPr>
        <p:txBody>
          <a:bodyPr anchorCtr="0" anchor="t" bIns="0" lIns="0" spcFirstLastPara="1" rIns="0" wrap="square" tIns="810575">
            <a:spAutoFit/>
          </a:bodyPr>
          <a:lstStyle/>
          <a:p>
            <a:pPr indent="0" lvl="0" marL="1477645" rtl="0" algn="ctr">
              <a:lnSpc>
                <a:spcPct val="100000"/>
              </a:lnSpc>
              <a:spcBef>
                <a:spcPts val="0"/>
              </a:spcBef>
              <a:spcAft>
                <a:spcPts val="0"/>
              </a:spcAft>
              <a:buNone/>
            </a:pPr>
            <a:r>
              <a:rPr lang="en-US" sz="5200">
                <a:latin typeface="Arial"/>
                <a:ea typeface="Arial"/>
                <a:cs typeface="Arial"/>
                <a:sym typeface="Arial"/>
              </a:rPr>
              <a:t>Machine Learning 101</a:t>
            </a:r>
            <a:endParaRPr sz="5200">
              <a:latin typeface="Arial"/>
              <a:ea typeface="Arial"/>
              <a:cs typeface="Arial"/>
              <a:sym typeface="Arial"/>
            </a:endParaRPr>
          </a:p>
          <a:p>
            <a:pPr indent="0" lvl="0" marL="1479550" rtl="0" algn="ctr">
              <a:lnSpc>
                <a:spcPct val="100000"/>
              </a:lnSpc>
              <a:spcBef>
                <a:spcPts val="120"/>
              </a:spcBef>
              <a:spcAft>
                <a:spcPts val="0"/>
              </a:spcAft>
              <a:buNone/>
            </a:pPr>
            <a:r>
              <a:rPr lang="en-US">
                <a:latin typeface="Arial"/>
                <a:ea typeface="Arial"/>
                <a:cs typeface="Arial"/>
                <a:sym typeface="Arial"/>
              </a:rPr>
              <a:t>Boosted Trees</a:t>
            </a:r>
            <a:endParaRPr/>
          </a:p>
        </p:txBody>
      </p:sp>
      <p:sp>
        <p:nvSpPr>
          <p:cNvPr id="54" name="Google Shape;54;p1"/>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n-US" sz="600">
                <a:solidFill>
                  <a:srgbClr val="FFFFFF"/>
                </a:solidFill>
                <a:latin typeface="Arial"/>
                <a:ea typeface="Arial"/>
                <a:cs typeface="Arial"/>
                <a:sym typeface="Arial"/>
              </a:rPr>
              <a:t>© All rights reserved. </a:t>
            </a:r>
            <a:r>
              <a:rPr lang="en-US" sz="600" u="sng">
                <a:solidFill>
                  <a:srgbClr val="FFFFFF"/>
                </a:solidFill>
                <a:latin typeface="Arial"/>
                <a:ea typeface="Arial"/>
                <a:cs typeface="Arial"/>
                <a:sym typeface="Arial"/>
                <a:hlinkClick r:id="rId4">
                  <a:extLst>
                    <a:ext uri="{A12FA001-AC4F-418D-AE19-62706E023703}">
                      <ahyp:hlinkClr val="tx"/>
                    </a:ext>
                  </a:extLst>
                </a:hlinkClick>
              </a:rPr>
              <a:t>www.keepcoding.io</a:t>
            </a:r>
            <a:endParaRPr sz="6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0"/>
          <p:cNvSpPr txBox="1"/>
          <p:nvPr/>
        </p:nvSpPr>
        <p:spPr>
          <a:xfrm>
            <a:off x="718374" y="1240206"/>
            <a:ext cx="3944700" cy="140580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lang="en-US" sz="1800">
                <a:solidFill>
                  <a:srgbClr val="4A4A4A"/>
                </a:solidFill>
                <a:latin typeface="Calibri"/>
                <a:ea typeface="Calibri"/>
                <a:cs typeface="Calibri"/>
                <a:sym typeface="Calibri"/>
              </a:rPr>
              <a:t>The Elements of Statistical Learning.</a:t>
            </a:r>
            <a:endParaRPr sz="1800">
              <a:solidFill>
                <a:schemeClr val="dk1"/>
              </a:solidFill>
              <a:latin typeface="Calibri"/>
              <a:ea typeface="Calibri"/>
              <a:cs typeface="Calibri"/>
              <a:sym typeface="Calibri"/>
            </a:endParaRPr>
          </a:p>
          <a:p>
            <a:pPr indent="-367029" lvl="1" marL="836293" marR="0" rtl="0" algn="l">
              <a:lnSpc>
                <a:spcPct val="100000"/>
              </a:lnSpc>
              <a:spcBef>
                <a:spcPts val="15"/>
              </a:spcBef>
              <a:spcAft>
                <a:spcPts val="0"/>
              </a:spcAft>
              <a:buClr>
                <a:srgbClr val="4A4A4A"/>
              </a:buClr>
              <a:buSzPts val="1800"/>
              <a:buFont typeface="Arial"/>
              <a:buChar char="○"/>
            </a:pPr>
            <a:r>
              <a:rPr b="0" i="0" lang="en-US" sz="1800" u="none" cap="none" strike="noStrike">
                <a:solidFill>
                  <a:srgbClr val="4A4A4A"/>
                </a:solidFill>
                <a:latin typeface="Calibri"/>
                <a:ea typeface="Calibri"/>
                <a:cs typeface="Calibri"/>
                <a:sym typeface="Calibri"/>
              </a:rPr>
              <a:t>Capítulo 10</a:t>
            </a:r>
            <a:endParaRPr b="0" i="0" sz="1800" u="none" cap="none" strike="noStrike">
              <a:solidFill>
                <a:srgbClr val="4A4A4A"/>
              </a:solidFill>
              <a:latin typeface="Calibri"/>
              <a:ea typeface="Calibri"/>
              <a:cs typeface="Calibri"/>
              <a:sym typeface="Calibri"/>
            </a:endParaRPr>
          </a:p>
          <a:p>
            <a:pPr indent="0" lvl="0" marL="0" marR="0" rtl="0" algn="l">
              <a:lnSpc>
                <a:spcPct val="100000"/>
              </a:lnSpc>
              <a:spcBef>
                <a:spcPts val="15"/>
              </a:spcBef>
              <a:spcAft>
                <a:spcPts val="0"/>
              </a:spcAft>
              <a:buNone/>
            </a:pPr>
            <a:r>
              <a:t/>
            </a:r>
            <a:endParaRPr sz="1800">
              <a:solidFill>
                <a:srgbClr val="4A4A4A"/>
              </a:solidFill>
              <a:latin typeface="Calibri"/>
              <a:ea typeface="Calibri"/>
              <a:cs typeface="Calibri"/>
              <a:sym typeface="Calibri"/>
            </a:endParaRPr>
          </a:p>
          <a:p>
            <a:pPr indent="-367030" lvl="0" marL="379095" marR="0" rtl="0" algn="l">
              <a:lnSpc>
                <a:spcPct val="100000"/>
              </a:lnSpc>
              <a:spcBef>
                <a:spcPts val="15"/>
              </a:spcBef>
              <a:spcAft>
                <a:spcPts val="0"/>
              </a:spcAft>
              <a:buClr>
                <a:srgbClr val="4A4A4A"/>
              </a:buClr>
              <a:buSzPts val="1800"/>
              <a:buFont typeface="Arial"/>
              <a:buChar char="●"/>
            </a:pPr>
            <a:r>
              <a:rPr lang="en-US" sz="1800">
                <a:solidFill>
                  <a:srgbClr val="4A4A4A"/>
                </a:solidFill>
                <a:latin typeface="Calibri"/>
                <a:ea typeface="Calibri"/>
                <a:cs typeface="Calibri"/>
                <a:sym typeface="Calibri"/>
              </a:rPr>
              <a:t>Introduction to Statistical Learning.</a:t>
            </a:r>
            <a:endParaRPr sz="1800">
              <a:solidFill>
                <a:schemeClr val="dk1"/>
              </a:solidFill>
              <a:latin typeface="Calibri"/>
              <a:ea typeface="Calibri"/>
              <a:cs typeface="Calibri"/>
              <a:sym typeface="Calibri"/>
            </a:endParaRPr>
          </a:p>
          <a:p>
            <a:pPr indent="-367030" lvl="1" marL="836294" marR="0" rtl="0" algn="l">
              <a:lnSpc>
                <a:spcPct val="100000"/>
              </a:lnSpc>
              <a:spcBef>
                <a:spcPts val="15"/>
              </a:spcBef>
              <a:spcAft>
                <a:spcPts val="0"/>
              </a:spcAft>
              <a:buClr>
                <a:srgbClr val="4A4A4A"/>
              </a:buClr>
              <a:buSzPts val="1800"/>
              <a:buFont typeface="Arial"/>
              <a:buChar char="○"/>
            </a:pPr>
            <a:r>
              <a:rPr b="0" i="0" lang="en-US" sz="1800" u="none" cap="none" strike="noStrike">
                <a:solidFill>
                  <a:srgbClr val="4A4A4A"/>
                </a:solidFill>
                <a:latin typeface="Calibri"/>
                <a:ea typeface="Calibri"/>
                <a:cs typeface="Calibri"/>
                <a:sym typeface="Calibri"/>
              </a:rPr>
              <a:t>Capítulo 8, sección 3</a:t>
            </a:r>
            <a:endParaRPr b="0" i="0" sz="1800" u="none" cap="none" strike="noStrike">
              <a:solidFill>
                <a:schemeClr val="dk1"/>
              </a:solidFill>
              <a:latin typeface="Calibri"/>
              <a:ea typeface="Calibri"/>
              <a:cs typeface="Calibri"/>
              <a:sym typeface="Calibri"/>
            </a:endParaRPr>
          </a:p>
        </p:txBody>
      </p:sp>
      <p:sp>
        <p:nvSpPr>
          <p:cNvPr id="128" name="Google Shape;128;p10"/>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n-US" sz="600">
                <a:solidFill>
                  <a:srgbClr val="FFFFFF"/>
                </a:solidFill>
                <a:latin typeface="Arial"/>
                <a:ea typeface="Arial"/>
                <a:cs typeface="Arial"/>
                <a:sym typeface="Arial"/>
              </a:rPr>
              <a:t>© All rights reserved. </a:t>
            </a:r>
            <a:r>
              <a:rPr lang="en-US" sz="600" u="sng">
                <a:solidFill>
                  <a:srgbClr val="FFFFFF"/>
                </a:solidFill>
                <a:latin typeface="Arial"/>
                <a:ea typeface="Arial"/>
                <a:cs typeface="Arial"/>
                <a:sym typeface="Arial"/>
                <a:hlinkClick r:id="rId3">
                  <a:extLst>
                    <a:ext uri="{A12FA001-AC4F-418D-AE19-62706E023703}">
                      <ahyp:hlinkClr val="tx"/>
                    </a:ext>
                  </a:extLst>
                </a:hlinkClick>
              </a:rPr>
              <a:t>www.keepcoding.io</a:t>
            </a:r>
            <a:endParaRPr sz="600">
              <a:solidFill>
                <a:schemeClr val="dk1"/>
              </a:solidFill>
              <a:latin typeface="Arial"/>
              <a:ea typeface="Arial"/>
              <a:cs typeface="Arial"/>
              <a:sym typeface="Arial"/>
            </a:endParaRPr>
          </a:p>
        </p:txBody>
      </p:sp>
      <p:sp>
        <p:nvSpPr>
          <p:cNvPr id="129" name="Google Shape;129;p10"/>
          <p:cNvSpPr txBox="1"/>
          <p:nvPr>
            <p:ph type="title"/>
          </p:nvPr>
        </p:nvSpPr>
        <p:spPr>
          <a:xfrm>
            <a:off x="613578" y="128375"/>
            <a:ext cx="2559900" cy="428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700"/>
              <a:t>Referencias</a:t>
            </a:r>
            <a:endParaRPr sz="2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3" name="Shape 133"/>
        <p:cNvGrpSpPr/>
        <p:nvPr/>
      </p:nvGrpSpPr>
      <p:grpSpPr>
        <a:xfrm>
          <a:off x="0" y="0"/>
          <a:ext cx="0" cy="0"/>
          <a:chOff x="0" y="0"/>
          <a:chExt cx="0" cy="0"/>
        </a:xfrm>
      </p:grpSpPr>
      <p:sp>
        <p:nvSpPr>
          <p:cNvPr id="134" name="Google Shape;134;p11"/>
          <p:cNvSpPr txBox="1"/>
          <p:nvPr>
            <p:ph type="title"/>
          </p:nvPr>
        </p:nvSpPr>
        <p:spPr>
          <a:xfrm>
            <a:off x="1995622" y="1660566"/>
            <a:ext cx="5138420" cy="84836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US" sz="5400">
                <a:latin typeface="Calibri"/>
                <a:ea typeface="Calibri"/>
                <a:cs typeface="Calibri"/>
                <a:sym typeface="Calibri"/>
              </a:rPr>
              <a:t>Let’s code!</a:t>
            </a:r>
            <a:endParaRPr sz="5400">
              <a:latin typeface="Calibri"/>
              <a:ea typeface="Calibri"/>
              <a:cs typeface="Calibri"/>
              <a:sym typeface="Calibri"/>
            </a:endParaRPr>
          </a:p>
        </p:txBody>
      </p:sp>
      <p:sp>
        <p:nvSpPr>
          <p:cNvPr id="135" name="Google Shape;135;p11"/>
          <p:cNvSpPr/>
          <p:nvPr/>
        </p:nvSpPr>
        <p:spPr>
          <a:xfrm>
            <a:off x="0" y="4729162"/>
            <a:ext cx="9144000" cy="414655"/>
          </a:xfrm>
          <a:custGeom>
            <a:rect b="b" l="l" r="r" t="t"/>
            <a:pathLst>
              <a:path extrusionOk="0" h="414654" w="9144000">
                <a:moveTo>
                  <a:pt x="0" y="0"/>
                </a:moveTo>
                <a:lnTo>
                  <a:pt x="9143999" y="0"/>
                </a:lnTo>
                <a:lnTo>
                  <a:pt x="9143999" y="414337"/>
                </a:lnTo>
                <a:lnTo>
                  <a:pt x="0" y="414337"/>
                </a:lnTo>
                <a:lnTo>
                  <a:pt x="0" y="0"/>
                </a:lnTo>
                <a:close/>
              </a:path>
            </a:pathLst>
          </a:custGeom>
          <a:solidFill>
            <a:srgbClr val="3333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11"/>
          <p:cNvSpPr/>
          <p:nvPr/>
        </p:nvSpPr>
        <p:spPr>
          <a:xfrm>
            <a:off x="8626547" y="3408"/>
            <a:ext cx="239395" cy="239395"/>
          </a:xfrm>
          <a:custGeom>
            <a:rect b="b" l="l" r="r" t="t"/>
            <a:pathLst>
              <a:path extrusionOk="0" h="239395" w="239395">
                <a:moveTo>
                  <a:pt x="0" y="0"/>
                </a:moveTo>
                <a:lnTo>
                  <a:pt x="239399" y="0"/>
                </a:lnTo>
                <a:lnTo>
                  <a:pt x="239399" y="239399"/>
                </a:lnTo>
                <a:lnTo>
                  <a:pt x="0" y="239399"/>
                </a:lnTo>
                <a:lnTo>
                  <a:pt x="0" y="0"/>
                </a:lnTo>
                <a:close/>
              </a:path>
            </a:pathLst>
          </a:custGeom>
          <a:solidFill>
            <a:srgbClr val="D354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11"/>
          <p:cNvSpPr/>
          <p:nvPr/>
        </p:nvSpPr>
        <p:spPr>
          <a:xfrm>
            <a:off x="8902558" y="3408"/>
            <a:ext cx="239395" cy="239395"/>
          </a:xfrm>
          <a:custGeom>
            <a:rect b="b" l="l" r="r" t="t"/>
            <a:pathLst>
              <a:path extrusionOk="0" h="239395" w="239395">
                <a:moveTo>
                  <a:pt x="0" y="0"/>
                </a:moveTo>
                <a:lnTo>
                  <a:pt x="239399" y="0"/>
                </a:lnTo>
                <a:lnTo>
                  <a:pt x="239399" y="239399"/>
                </a:lnTo>
                <a:lnTo>
                  <a:pt x="0" y="239399"/>
                </a:lnTo>
                <a:lnTo>
                  <a:pt x="0" y="0"/>
                </a:lnTo>
                <a:close/>
              </a:path>
            </a:pathLst>
          </a:custGeom>
          <a:solidFill>
            <a:srgbClr val="F39B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11"/>
          <p:cNvSpPr/>
          <p:nvPr/>
        </p:nvSpPr>
        <p:spPr>
          <a:xfrm>
            <a:off x="0" y="4109057"/>
            <a:ext cx="1497085" cy="103444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11"/>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n-US" sz="600">
                <a:solidFill>
                  <a:srgbClr val="FFFFFF"/>
                </a:solidFill>
                <a:latin typeface="Arial"/>
                <a:ea typeface="Arial"/>
                <a:cs typeface="Arial"/>
                <a:sym typeface="Arial"/>
              </a:rPr>
              <a:t>© All rights reserved. </a:t>
            </a:r>
            <a:r>
              <a:rPr lang="en-US" sz="600" u="sng">
                <a:solidFill>
                  <a:srgbClr val="FFFFFF"/>
                </a:solidFill>
                <a:latin typeface="Arial"/>
                <a:ea typeface="Arial"/>
                <a:cs typeface="Arial"/>
                <a:sym typeface="Arial"/>
                <a:hlinkClick r:id="rId4">
                  <a:extLst>
                    <a:ext uri="{A12FA001-AC4F-418D-AE19-62706E023703}">
                      <ahyp:hlinkClr val="tx"/>
                    </a:ext>
                  </a:extLst>
                </a:hlinkClick>
              </a:rPr>
              <a:t>www.keepcoding.io</a:t>
            </a:r>
            <a:endParaRPr sz="6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2"/>
          <p:cNvSpPr txBox="1"/>
          <p:nvPr>
            <p:ph type="title"/>
          </p:nvPr>
        </p:nvSpPr>
        <p:spPr>
          <a:xfrm>
            <a:off x="613568" y="128365"/>
            <a:ext cx="1942464" cy="4368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700"/>
              <a:t>Introducción</a:t>
            </a:r>
            <a:endParaRPr sz="2700"/>
          </a:p>
        </p:txBody>
      </p:sp>
      <p:sp>
        <p:nvSpPr>
          <p:cNvPr id="60" name="Google Shape;60;p2"/>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n-US" sz="600">
                <a:solidFill>
                  <a:srgbClr val="FFFFFF"/>
                </a:solidFill>
                <a:latin typeface="Arial"/>
                <a:ea typeface="Arial"/>
                <a:cs typeface="Arial"/>
                <a:sym typeface="Arial"/>
              </a:rPr>
              <a:t>© All rights reserved. </a:t>
            </a:r>
            <a:r>
              <a:rPr lang="en-US" sz="600" u="sng">
                <a:solidFill>
                  <a:srgbClr val="FFFFFF"/>
                </a:solidFill>
                <a:latin typeface="Arial"/>
                <a:ea typeface="Arial"/>
                <a:cs typeface="Arial"/>
                <a:sym typeface="Arial"/>
                <a:hlinkClick r:id="rId3">
                  <a:extLst>
                    <a:ext uri="{A12FA001-AC4F-418D-AE19-62706E023703}">
                      <ahyp:hlinkClr val="tx"/>
                    </a:ext>
                  </a:extLst>
                </a:hlinkClick>
              </a:rPr>
              <a:t>www.keepcoding.io</a:t>
            </a:r>
            <a:endParaRPr sz="600">
              <a:solidFill>
                <a:schemeClr val="dk1"/>
              </a:solidFill>
              <a:latin typeface="Arial"/>
              <a:ea typeface="Arial"/>
              <a:cs typeface="Arial"/>
              <a:sym typeface="Arial"/>
            </a:endParaRPr>
          </a:p>
        </p:txBody>
      </p:sp>
      <p:sp>
        <p:nvSpPr>
          <p:cNvPr id="61" name="Google Shape;61;p2"/>
          <p:cNvSpPr txBox="1"/>
          <p:nvPr>
            <p:ph idx="1" type="body"/>
          </p:nvPr>
        </p:nvSpPr>
        <p:spPr>
          <a:xfrm>
            <a:off x="270320" y="811605"/>
            <a:ext cx="8603359" cy="2275751"/>
          </a:xfrm>
          <a:prstGeom prst="rect">
            <a:avLst/>
          </a:prstGeom>
          <a:noFill/>
          <a:ln>
            <a:noFill/>
          </a:ln>
        </p:spPr>
        <p:txBody>
          <a:bodyPr anchorCtr="0" anchor="t" bIns="0" lIns="0" spcFirstLastPara="1" rIns="0" wrap="square" tIns="12700">
            <a:spAutoFit/>
          </a:bodyPr>
          <a:lstStyle/>
          <a:p>
            <a:pPr indent="-367030" lvl="0" marL="826769" rtl="0" algn="l">
              <a:lnSpc>
                <a:spcPct val="100000"/>
              </a:lnSpc>
              <a:spcBef>
                <a:spcPts val="0"/>
              </a:spcBef>
              <a:spcAft>
                <a:spcPts val="0"/>
              </a:spcAft>
              <a:buClr>
                <a:srgbClr val="4A4A4A"/>
              </a:buClr>
              <a:buSzPts val="1800"/>
              <a:buFont typeface="Arial"/>
              <a:buChar char="●"/>
            </a:pPr>
            <a:r>
              <a:rPr lang="en-US"/>
              <a:t>Una de las ideas más brillantes en machine learning de los últimos tiempos</a:t>
            </a:r>
            <a:endParaRPr/>
          </a:p>
          <a:p>
            <a:pPr indent="0" lvl="0" marL="447675" rtl="0" algn="l">
              <a:lnSpc>
                <a:spcPct val="100000"/>
              </a:lnSpc>
              <a:spcBef>
                <a:spcPts val="45"/>
              </a:spcBef>
              <a:spcAft>
                <a:spcPts val="0"/>
              </a:spcAft>
              <a:buClr>
                <a:srgbClr val="4A4A4A"/>
              </a:buClr>
              <a:buSzPts val="1850"/>
              <a:buFont typeface="Arial"/>
              <a:buNone/>
            </a:pPr>
            <a:r>
              <a:t/>
            </a:r>
            <a:endParaRPr sz="1850">
              <a:latin typeface="Times New Roman"/>
              <a:ea typeface="Times New Roman"/>
              <a:cs typeface="Times New Roman"/>
              <a:sym typeface="Times New Roman"/>
            </a:endParaRPr>
          </a:p>
          <a:p>
            <a:pPr indent="-367030" lvl="0" marL="826769" marR="5080" rtl="0" algn="l">
              <a:lnSpc>
                <a:spcPct val="100699"/>
              </a:lnSpc>
              <a:spcBef>
                <a:spcPts val="0"/>
              </a:spcBef>
              <a:spcAft>
                <a:spcPts val="0"/>
              </a:spcAft>
              <a:buClr>
                <a:srgbClr val="4A4A4A"/>
              </a:buClr>
              <a:buSzPts val="1800"/>
              <a:buFont typeface="Arial"/>
              <a:buChar char="●"/>
            </a:pPr>
            <a:r>
              <a:rPr lang="en-US"/>
              <a:t>Proceso iterativo basado en la combinación lineal de algoritmos sencillos (</a:t>
            </a:r>
            <a:r>
              <a:rPr i="1" lang="en-US">
                <a:latin typeface="Calibri"/>
                <a:ea typeface="Calibri"/>
                <a:cs typeface="Calibri"/>
                <a:sym typeface="Calibri"/>
              </a:rPr>
              <a:t>weak  classiﬁers/regressors</a:t>
            </a:r>
            <a:r>
              <a:rPr lang="en-US"/>
              <a:t>)</a:t>
            </a:r>
            <a:endParaRPr/>
          </a:p>
          <a:p>
            <a:pPr indent="-246380" lvl="0" marL="826769" marR="5080" rtl="0" algn="l">
              <a:lnSpc>
                <a:spcPct val="100699"/>
              </a:lnSpc>
              <a:spcBef>
                <a:spcPts val="0"/>
              </a:spcBef>
              <a:spcAft>
                <a:spcPts val="0"/>
              </a:spcAft>
              <a:buClr>
                <a:srgbClr val="4A4A4A"/>
              </a:buClr>
              <a:buSzPts val="1900"/>
              <a:buFont typeface="Arial"/>
              <a:buNone/>
            </a:pPr>
            <a:r>
              <a:t/>
            </a:r>
            <a:endParaRPr sz="1900">
              <a:latin typeface="Times New Roman"/>
              <a:ea typeface="Times New Roman"/>
              <a:cs typeface="Times New Roman"/>
              <a:sym typeface="Times New Roman"/>
            </a:endParaRPr>
          </a:p>
          <a:p>
            <a:pPr indent="-367030" lvl="0" marL="826769" rtl="0" algn="l">
              <a:lnSpc>
                <a:spcPct val="100000"/>
              </a:lnSpc>
              <a:spcBef>
                <a:spcPts val="0"/>
              </a:spcBef>
              <a:spcAft>
                <a:spcPts val="0"/>
              </a:spcAft>
              <a:buClr>
                <a:srgbClr val="4A4A4A"/>
              </a:buClr>
              <a:buSzPts val="1800"/>
              <a:buFont typeface="Arial"/>
              <a:buChar char="●"/>
            </a:pPr>
            <a:r>
              <a:rPr lang="en-US"/>
              <a:t>Aplicable a cualquier algoritmo de ML. Normalmente árboles (Boosted Trees)</a:t>
            </a:r>
            <a:endParaRPr/>
          </a:p>
          <a:p>
            <a:pPr indent="0" lvl="0" marL="447675" rtl="0" algn="l">
              <a:lnSpc>
                <a:spcPct val="100000"/>
              </a:lnSpc>
              <a:spcBef>
                <a:spcPts val="5"/>
              </a:spcBef>
              <a:spcAft>
                <a:spcPts val="0"/>
              </a:spcAft>
              <a:buClr>
                <a:srgbClr val="4A4A4A"/>
              </a:buClr>
              <a:buSzPts val="1900"/>
              <a:buFont typeface="Arial"/>
              <a:buNone/>
            </a:pPr>
            <a:r>
              <a:t/>
            </a:r>
            <a:endParaRPr sz="1900">
              <a:latin typeface="Times New Roman"/>
              <a:ea typeface="Times New Roman"/>
              <a:cs typeface="Times New Roman"/>
              <a:sym typeface="Times New Roman"/>
            </a:endParaRPr>
          </a:p>
          <a:p>
            <a:pPr indent="-367030" lvl="0" marL="826769" rtl="0" algn="l">
              <a:lnSpc>
                <a:spcPct val="100000"/>
              </a:lnSpc>
              <a:spcBef>
                <a:spcPts val="0"/>
              </a:spcBef>
              <a:spcAft>
                <a:spcPts val="0"/>
              </a:spcAft>
              <a:buClr>
                <a:srgbClr val="4A4A4A"/>
              </a:buClr>
              <a:buSzPts val="1800"/>
              <a:buFont typeface="Arial"/>
              <a:buChar char="●"/>
            </a:pPr>
            <a:r>
              <a:rPr lang="en-US"/>
              <a:t>Uno de los algoritmos más utilizados para competir y ganar en Kaggle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613568" y="128365"/>
            <a:ext cx="1325245" cy="4368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700"/>
              <a:t>Intuición</a:t>
            </a:r>
            <a:endParaRPr sz="2700"/>
          </a:p>
        </p:txBody>
      </p:sp>
      <p:sp>
        <p:nvSpPr>
          <p:cNvPr id="67" name="Google Shape;67;p3"/>
          <p:cNvSpPr/>
          <p:nvPr/>
        </p:nvSpPr>
        <p:spPr>
          <a:xfrm>
            <a:off x="1113675" y="679796"/>
            <a:ext cx="7225374" cy="333592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p3"/>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n-US" sz="600">
                <a:solidFill>
                  <a:srgbClr val="FFFFFF"/>
                </a:solidFill>
                <a:latin typeface="Arial"/>
                <a:ea typeface="Arial"/>
                <a:cs typeface="Arial"/>
                <a:sym typeface="Arial"/>
              </a:rPr>
              <a:t>© All rights reserved. </a:t>
            </a:r>
            <a:r>
              <a:rPr lang="en-US" sz="600" u="sng">
                <a:solidFill>
                  <a:srgbClr val="FFFFFF"/>
                </a:solidFill>
                <a:latin typeface="Arial"/>
                <a:ea typeface="Arial"/>
                <a:cs typeface="Arial"/>
                <a:sym typeface="Arial"/>
                <a:hlinkClick r:id="rId4">
                  <a:extLst>
                    <a:ext uri="{A12FA001-AC4F-418D-AE19-62706E023703}">
                      <ahyp:hlinkClr val="tx"/>
                    </a:ext>
                  </a:extLst>
                </a:hlinkClick>
              </a:rPr>
              <a:t>www.keepcoding.io</a:t>
            </a:r>
            <a:endParaRPr sz="6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4"/>
          <p:cNvSpPr txBox="1"/>
          <p:nvPr>
            <p:ph type="title"/>
          </p:nvPr>
        </p:nvSpPr>
        <p:spPr>
          <a:xfrm>
            <a:off x="613568" y="128365"/>
            <a:ext cx="2583180" cy="4368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700"/>
              <a:t>Proceso iterativo</a:t>
            </a:r>
            <a:endParaRPr sz="2700"/>
          </a:p>
        </p:txBody>
      </p:sp>
      <p:sp>
        <p:nvSpPr>
          <p:cNvPr id="74" name="Google Shape;74;p4"/>
          <p:cNvSpPr/>
          <p:nvPr/>
        </p:nvSpPr>
        <p:spPr>
          <a:xfrm>
            <a:off x="529350" y="1447082"/>
            <a:ext cx="2569960" cy="142638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4"/>
          <p:cNvSpPr/>
          <p:nvPr/>
        </p:nvSpPr>
        <p:spPr>
          <a:xfrm>
            <a:off x="4328850" y="1473275"/>
            <a:ext cx="2656349" cy="128792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4"/>
          <p:cNvSpPr/>
          <p:nvPr/>
        </p:nvSpPr>
        <p:spPr>
          <a:xfrm>
            <a:off x="3624241" y="2932663"/>
            <a:ext cx="3522570" cy="1463423"/>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4"/>
          <p:cNvSpPr txBox="1"/>
          <p:nvPr/>
        </p:nvSpPr>
        <p:spPr>
          <a:xfrm>
            <a:off x="718374" y="811605"/>
            <a:ext cx="5354955" cy="29972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lang="en-US" sz="1800">
                <a:solidFill>
                  <a:srgbClr val="4A4A4A"/>
                </a:solidFill>
                <a:latin typeface="Calibri"/>
                <a:ea typeface="Calibri"/>
                <a:cs typeface="Calibri"/>
                <a:sym typeface="Calibri"/>
              </a:rPr>
              <a:t>En cada iteración le damos más peso a los errores</a:t>
            </a:r>
            <a:endParaRPr sz="1800">
              <a:solidFill>
                <a:schemeClr val="dk1"/>
              </a:solidFill>
              <a:latin typeface="Calibri"/>
              <a:ea typeface="Calibri"/>
              <a:cs typeface="Calibri"/>
              <a:sym typeface="Calibri"/>
            </a:endParaRPr>
          </a:p>
        </p:txBody>
      </p:sp>
      <p:sp>
        <p:nvSpPr>
          <p:cNvPr id="78" name="Google Shape;78;p4"/>
          <p:cNvSpPr/>
          <p:nvPr/>
        </p:nvSpPr>
        <p:spPr>
          <a:xfrm>
            <a:off x="3339774" y="2024087"/>
            <a:ext cx="709930" cy="186690"/>
          </a:xfrm>
          <a:custGeom>
            <a:rect b="b" l="l" r="r" t="t"/>
            <a:pathLst>
              <a:path extrusionOk="0" h="186689" w="709929">
                <a:moveTo>
                  <a:pt x="616649" y="186299"/>
                </a:moveTo>
                <a:lnTo>
                  <a:pt x="616649" y="139724"/>
                </a:lnTo>
                <a:lnTo>
                  <a:pt x="0" y="139724"/>
                </a:lnTo>
                <a:lnTo>
                  <a:pt x="0" y="46574"/>
                </a:lnTo>
                <a:lnTo>
                  <a:pt x="616649" y="46574"/>
                </a:lnTo>
                <a:lnTo>
                  <a:pt x="616649" y="0"/>
                </a:lnTo>
                <a:lnTo>
                  <a:pt x="709799" y="93149"/>
                </a:lnTo>
                <a:lnTo>
                  <a:pt x="616649" y="186299"/>
                </a:lnTo>
                <a:close/>
              </a:path>
            </a:pathLst>
          </a:custGeom>
          <a:solidFill>
            <a:srgbClr val="DCDE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4"/>
          <p:cNvSpPr/>
          <p:nvPr/>
        </p:nvSpPr>
        <p:spPr>
          <a:xfrm>
            <a:off x="3339774" y="2024087"/>
            <a:ext cx="709930" cy="186690"/>
          </a:xfrm>
          <a:custGeom>
            <a:rect b="b" l="l" r="r" t="t"/>
            <a:pathLst>
              <a:path extrusionOk="0" h="186689" w="709929">
                <a:moveTo>
                  <a:pt x="0" y="46574"/>
                </a:moveTo>
                <a:lnTo>
                  <a:pt x="616649" y="46574"/>
                </a:lnTo>
                <a:lnTo>
                  <a:pt x="616649" y="0"/>
                </a:lnTo>
                <a:lnTo>
                  <a:pt x="709799" y="93149"/>
                </a:lnTo>
                <a:lnTo>
                  <a:pt x="616649" y="186299"/>
                </a:lnTo>
                <a:lnTo>
                  <a:pt x="616649" y="139724"/>
                </a:lnTo>
                <a:lnTo>
                  <a:pt x="0" y="139724"/>
                </a:lnTo>
                <a:lnTo>
                  <a:pt x="0" y="46574"/>
                </a:lnTo>
                <a:close/>
              </a:path>
            </a:pathLst>
          </a:custGeom>
          <a:noFill/>
          <a:ln cap="flat" cmpd="sng" w="9525">
            <a:solidFill>
              <a:srgbClr val="53585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4"/>
          <p:cNvSpPr/>
          <p:nvPr/>
        </p:nvSpPr>
        <p:spPr>
          <a:xfrm>
            <a:off x="7319599" y="2819050"/>
            <a:ext cx="419100" cy="620395"/>
          </a:xfrm>
          <a:custGeom>
            <a:rect b="b" l="l" r="r" t="t"/>
            <a:pathLst>
              <a:path extrusionOk="0" h="620395" w="419100">
                <a:moveTo>
                  <a:pt x="265766" y="463168"/>
                </a:moveTo>
                <a:lnTo>
                  <a:pt x="104699" y="463168"/>
                </a:lnTo>
                <a:lnTo>
                  <a:pt x="146255" y="446567"/>
                </a:lnTo>
                <a:lnTo>
                  <a:pt x="185699" y="424905"/>
                </a:lnTo>
                <a:lnTo>
                  <a:pt x="222817" y="398500"/>
                </a:lnTo>
                <a:lnTo>
                  <a:pt x="257394" y="367671"/>
                </a:lnTo>
                <a:lnTo>
                  <a:pt x="289214" y="332737"/>
                </a:lnTo>
                <a:lnTo>
                  <a:pt x="318065" y="294015"/>
                </a:lnTo>
                <a:lnTo>
                  <a:pt x="343731" y="251825"/>
                </a:lnTo>
                <a:lnTo>
                  <a:pt x="365996" y="206485"/>
                </a:lnTo>
                <a:lnTo>
                  <a:pt x="384648" y="158314"/>
                </a:lnTo>
                <a:lnTo>
                  <a:pt x="399470" y="107630"/>
                </a:lnTo>
                <a:lnTo>
                  <a:pt x="410249" y="54753"/>
                </a:lnTo>
                <a:lnTo>
                  <a:pt x="416769" y="0"/>
                </a:lnTo>
                <a:lnTo>
                  <a:pt x="418818" y="51926"/>
                </a:lnTo>
                <a:lnTo>
                  <a:pt x="416945" y="103038"/>
                </a:lnTo>
                <a:lnTo>
                  <a:pt x="411301" y="153061"/>
                </a:lnTo>
                <a:lnTo>
                  <a:pt x="402038" y="201718"/>
                </a:lnTo>
                <a:lnTo>
                  <a:pt x="389309" y="248734"/>
                </a:lnTo>
                <a:lnTo>
                  <a:pt x="373264" y="293831"/>
                </a:lnTo>
                <a:lnTo>
                  <a:pt x="354055" y="336735"/>
                </a:lnTo>
                <a:lnTo>
                  <a:pt x="331835" y="377169"/>
                </a:lnTo>
                <a:lnTo>
                  <a:pt x="306754" y="414858"/>
                </a:lnTo>
                <a:lnTo>
                  <a:pt x="278965" y="449524"/>
                </a:lnTo>
                <a:lnTo>
                  <a:pt x="265766" y="463168"/>
                </a:lnTo>
                <a:close/>
              </a:path>
              <a:path extrusionOk="0" h="620395" w="419100">
                <a:moveTo>
                  <a:pt x="104699" y="620218"/>
                </a:moveTo>
                <a:lnTo>
                  <a:pt x="0" y="532424"/>
                </a:lnTo>
                <a:lnTo>
                  <a:pt x="104699" y="410818"/>
                </a:lnTo>
                <a:lnTo>
                  <a:pt x="104699" y="463168"/>
                </a:lnTo>
                <a:lnTo>
                  <a:pt x="265766" y="463168"/>
                </a:lnTo>
                <a:lnTo>
                  <a:pt x="215867" y="508687"/>
                </a:lnTo>
                <a:lnTo>
                  <a:pt x="180863" y="532632"/>
                </a:lnTo>
                <a:lnTo>
                  <a:pt x="143756" y="552451"/>
                </a:lnTo>
                <a:lnTo>
                  <a:pt x="104699" y="567868"/>
                </a:lnTo>
                <a:lnTo>
                  <a:pt x="104699" y="620218"/>
                </a:lnTo>
                <a:close/>
              </a:path>
            </a:pathLst>
          </a:custGeom>
          <a:solidFill>
            <a:srgbClr val="DCDE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4"/>
          <p:cNvSpPr/>
          <p:nvPr/>
        </p:nvSpPr>
        <p:spPr>
          <a:xfrm>
            <a:off x="7319599" y="2234275"/>
            <a:ext cx="419100" cy="637540"/>
          </a:xfrm>
          <a:custGeom>
            <a:rect b="b" l="l" r="r" t="t"/>
            <a:pathLst>
              <a:path extrusionOk="0" h="637539" w="419100">
                <a:moveTo>
                  <a:pt x="418799" y="637124"/>
                </a:moveTo>
                <a:lnTo>
                  <a:pt x="416637" y="582687"/>
                </a:lnTo>
                <a:lnTo>
                  <a:pt x="410291" y="529822"/>
                </a:lnTo>
                <a:lnTo>
                  <a:pt x="399971" y="478798"/>
                </a:lnTo>
                <a:lnTo>
                  <a:pt x="385888" y="429881"/>
                </a:lnTo>
                <a:lnTo>
                  <a:pt x="368253" y="383339"/>
                </a:lnTo>
                <a:lnTo>
                  <a:pt x="347275" y="339441"/>
                </a:lnTo>
                <a:lnTo>
                  <a:pt x="323166" y="298453"/>
                </a:lnTo>
                <a:lnTo>
                  <a:pt x="296136" y="260643"/>
                </a:lnTo>
                <a:lnTo>
                  <a:pt x="266395" y="226279"/>
                </a:lnTo>
                <a:lnTo>
                  <a:pt x="234155" y="195629"/>
                </a:lnTo>
                <a:lnTo>
                  <a:pt x="199625" y="168960"/>
                </a:lnTo>
                <a:lnTo>
                  <a:pt x="163015" y="146540"/>
                </a:lnTo>
                <a:lnTo>
                  <a:pt x="124538" y="128636"/>
                </a:lnTo>
                <a:lnTo>
                  <a:pt x="84402" y="115516"/>
                </a:lnTo>
                <a:lnTo>
                  <a:pt x="42819" y="107448"/>
                </a:lnTo>
                <a:lnTo>
                  <a:pt x="0" y="104699"/>
                </a:lnTo>
                <a:lnTo>
                  <a:pt x="0" y="0"/>
                </a:lnTo>
                <a:lnTo>
                  <a:pt x="47255" y="3398"/>
                </a:lnTo>
                <a:lnTo>
                  <a:pt x="93544" y="13449"/>
                </a:lnTo>
                <a:lnTo>
                  <a:pt x="138456" y="29937"/>
                </a:lnTo>
                <a:lnTo>
                  <a:pt x="181581" y="52647"/>
                </a:lnTo>
                <a:lnTo>
                  <a:pt x="222509" y="81361"/>
                </a:lnTo>
                <a:lnTo>
                  <a:pt x="260831" y="115866"/>
                </a:lnTo>
                <a:lnTo>
                  <a:pt x="296135" y="155943"/>
                </a:lnTo>
                <a:lnTo>
                  <a:pt x="323956" y="194996"/>
                </a:lnTo>
                <a:lnTo>
                  <a:pt x="348436" y="237035"/>
                </a:lnTo>
                <a:lnTo>
                  <a:pt x="369462" y="281711"/>
                </a:lnTo>
                <a:lnTo>
                  <a:pt x="386920" y="328674"/>
                </a:lnTo>
                <a:lnTo>
                  <a:pt x="400697" y="377577"/>
                </a:lnTo>
                <a:lnTo>
                  <a:pt x="410678" y="428069"/>
                </a:lnTo>
                <a:lnTo>
                  <a:pt x="416750" y="479801"/>
                </a:lnTo>
                <a:lnTo>
                  <a:pt x="418698" y="529822"/>
                </a:lnTo>
                <a:lnTo>
                  <a:pt x="418799" y="637124"/>
                </a:lnTo>
                <a:close/>
              </a:path>
            </a:pathLst>
          </a:custGeom>
          <a:solidFill>
            <a:srgbClr val="AEB1B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4"/>
          <p:cNvSpPr/>
          <p:nvPr/>
        </p:nvSpPr>
        <p:spPr>
          <a:xfrm>
            <a:off x="7319599" y="2234275"/>
            <a:ext cx="419100" cy="1205230"/>
          </a:xfrm>
          <a:custGeom>
            <a:rect b="b" l="l" r="r" t="t"/>
            <a:pathLst>
              <a:path extrusionOk="0" h="1205229" w="419100">
                <a:moveTo>
                  <a:pt x="418799" y="637124"/>
                </a:moveTo>
                <a:lnTo>
                  <a:pt x="416637" y="582687"/>
                </a:lnTo>
                <a:lnTo>
                  <a:pt x="410291" y="529822"/>
                </a:lnTo>
                <a:lnTo>
                  <a:pt x="399971" y="478798"/>
                </a:lnTo>
                <a:lnTo>
                  <a:pt x="385888" y="429881"/>
                </a:lnTo>
                <a:lnTo>
                  <a:pt x="368253" y="383339"/>
                </a:lnTo>
                <a:lnTo>
                  <a:pt x="347275" y="339441"/>
                </a:lnTo>
                <a:lnTo>
                  <a:pt x="323166" y="298453"/>
                </a:lnTo>
                <a:lnTo>
                  <a:pt x="296136" y="260643"/>
                </a:lnTo>
                <a:lnTo>
                  <a:pt x="266395" y="226279"/>
                </a:lnTo>
                <a:lnTo>
                  <a:pt x="234155" y="195629"/>
                </a:lnTo>
                <a:lnTo>
                  <a:pt x="199625" y="168960"/>
                </a:lnTo>
                <a:lnTo>
                  <a:pt x="163015" y="146540"/>
                </a:lnTo>
                <a:lnTo>
                  <a:pt x="124538" y="128636"/>
                </a:lnTo>
                <a:lnTo>
                  <a:pt x="84402" y="115516"/>
                </a:lnTo>
                <a:lnTo>
                  <a:pt x="42819" y="107448"/>
                </a:lnTo>
                <a:lnTo>
                  <a:pt x="0" y="104699"/>
                </a:lnTo>
                <a:lnTo>
                  <a:pt x="0" y="0"/>
                </a:lnTo>
                <a:lnTo>
                  <a:pt x="47255" y="3398"/>
                </a:lnTo>
                <a:lnTo>
                  <a:pt x="93544" y="13449"/>
                </a:lnTo>
                <a:lnTo>
                  <a:pt x="138456" y="29937"/>
                </a:lnTo>
                <a:lnTo>
                  <a:pt x="181581" y="52647"/>
                </a:lnTo>
                <a:lnTo>
                  <a:pt x="222509" y="81361"/>
                </a:lnTo>
                <a:lnTo>
                  <a:pt x="260831" y="115866"/>
                </a:lnTo>
                <a:lnTo>
                  <a:pt x="296135" y="155943"/>
                </a:lnTo>
                <a:lnTo>
                  <a:pt x="323956" y="194996"/>
                </a:lnTo>
                <a:lnTo>
                  <a:pt x="348436" y="237035"/>
                </a:lnTo>
                <a:lnTo>
                  <a:pt x="369462" y="281711"/>
                </a:lnTo>
                <a:lnTo>
                  <a:pt x="386920" y="328674"/>
                </a:lnTo>
                <a:lnTo>
                  <a:pt x="400697" y="377577"/>
                </a:lnTo>
                <a:lnTo>
                  <a:pt x="410678" y="428069"/>
                </a:lnTo>
                <a:lnTo>
                  <a:pt x="416750" y="479801"/>
                </a:lnTo>
                <a:lnTo>
                  <a:pt x="418799" y="532424"/>
                </a:lnTo>
                <a:lnTo>
                  <a:pt x="418799" y="637124"/>
                </a:lnTo>
                <a:lnTo>
                  <a:pt x="416540" y="692551"/>
                </a:lnTo>
                <a:lnTo>
                  <a:pt x="409894" y="746557"/>
                </a:lnTo>
                <a:lnTo>
                  <a:pt x="399062" y="798812"/>
                </a:lnTo>
                <a:lnTo>
                  <a:pt x="384246" y="848988"/>
                </a:lnTo>
                <a:lnTo>
                  <a:pt x="365646" y="896754"/>
                </a:lnTo>
                <a:lnTo>
                  <a:pt x="343463" y="941783"/>
                </a:lnTo>
                <a:lnTo>
                  <a:pt x="317896" y="983743"/>
                </a:lnTo>
                <a:lnTo>
                  <a:pt x="289148" y="1022307"/>
                </a:lnTo>
                <a:lnTo>
                  <a:pt x="257419" y="1057144"/>
                </a:lnTo>
                <a:lnTo>
                  <a:pt x="222908" y="1087926"/>
                </a:lnTo>
                <a:lnTo>
                  <a:pt x="185818" y="1114322"/>
                </a:lnTo>
                <a:lnTo>
                  <a:pt x="146348" y="1136004"/>
                </a:lnTo>
                <a:lnTo>
                  <a:pt x="104699" y="1152643"/>
                </a:lnTo>
                <a:lnTo>
                  <a:pt x="104699" y="1204993"/>
                </a:lnTo>
                <a:lnTo>
                  <a:pt x="0" y="1117199"/>
                </a:lnTo>
                <a:lnTo>
                  <a:pt x="104699" y="995593"/>
                </a:lnTo>
                <a:lnTo>
                  <a:pt x="104699" y="1047943"/>
                </a:lnTo>
                <a:lnTo>
                  <a:pt x="146255" y="1031342"/>
                </a:lnTo>
                <a:lnTo>
                  <a:pt x="185699" y="1009680"/>
                </a:lnTo>
                <a:lnTo>
                  <a:pt x="222817" y="983275"/>
                </a:lnTo>
                <a:lnTo>
                  <a:pt x="257394" y="952446"/>
                </a:lnTo>
                <a:lnTo>
                  <a:pt x="289214" y="917512"/>
                </a:lnTo>
                <a:lnTo>
                  <a:pt x="318065" y="878790"/>
                </a:lnTo>
                <a:lnTo>
                  <a:pt x="343731" y="836600"/>
                </a:lnTo>
                <a:lnTo>
                  <a:pt x="365996" y="791260"/>
                </a:lnTo>
                <a:lnTo>
                  <a:pt x="384648" y="743089"/>
                </a:lnTo>
                <a:lnTo>
                  <a:pt x="399470" y="692405"/>
                </a:lnTo>
                <a:lnTo>
                  <a:pt x="410249" y="639528"/>
                </a:lnTo>
                <a:lnTo>
                  <a:pt x="416769" y="584774"/>
                </a:lnTo>
              </a:path>
            </a:pathLst>
          </a:custGeom>
          <a:noFill/>
          <a:ln cap="flat" cmpd="sng" w="9525">
            <a:solidFill>
              <a:srgbClr val="53585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4"/>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n-US" sz="600">
                <a:solidFill>
                  <a:srgbClr val="FFFFFF"/>
                </a:solidFill>
                <a:latin typeface="Arial"/>
                <a:ea typeface="Arial"/>
                <a:cs typeface="Arial"/>
                <a:sym typeface="Arial"/>
              </a:rPr>
              <a:t>© All rights reserved. </a:t>
            </a:r>
            <a:r>
              <a:rPr lang="en-US" sz="600" u="sng">
                <a:solidFill>
                  <a:srgbClr val="FFFFFF"/>
                </a:solidFill>
                <a:latin typeface="Arial"/>
                <a:ea typeface="Arial"/>
                <a:cs typeface="Arial"/>
                <a:sym typeface="Arial"/>
                <a:hlinkClick r:id="rId6">
                  <a:extLst>
                    <a:ext uri="{A12FA001-AC4F-418D-AE19-62706E023703}">
                      <ahyp:hlinkClr val="tx"/>
                    </a:ext>
                  </a:extLst>
                </a:hlinkClick>
              </a:rPr>
              <a:t>www.keepcoding.io</a:t>
            </a:r>
            <a:endParaRPr sz="6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5"/>
          <p:cNvSpPr txBox="1"/>
          <p:nvPr>
            <p:ph type="title"/>
          </p:nvPr>
        </p:nvSpPr>
        <p:spPr>
          <a:xfrm>
            <a:off x="613568" y="128365"/>
            <a:ext cx="3425032" cy="42832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700"/>
              <a:t>Hiperparámetros</a:t>
            </a:r>
            <a:endParaRPr sz="2700"/>
          </a:p>
        </p:txBody>
      </p:sp>
      <p:sp>
        <p:nvSpPr>
          <p:cNvPr id="89" name="Google Shape;89;p5"/>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n-US" sz="600">
                <a:solidFill>
                  <a:srgbClr val="FFFFFF"/>
                </a:solidFill>
                <a:latin typeface="Arial"/>
                <a:ea typeface="Arial"/>
                <a:cs typeface="Arial"/>
                <a:sym typeface="Arial"/>
              </a:rPr>
              <a:t>© All rights reserved. </a:t>
            </a:r>
            <a:r>
              <a:rPr lang="en-US" sz="600" u="sng">
                <a:solidFill>
                  <a:srgbClr val="FFFFFF"/>
                </a:solidFill>
                <a:latin typeface="Arial"/>
                <a:ea typeface="Arial"/>
                <a:cs typeface="Arial"/>
                <a:sym typeface="Arial"/>
                <a:hlinkClick r:id="rId3">
                  <a:extLst>
                    <a:ext uri="{A12FA001-AC4F-418D-AE19-62706E023703}">
                      <ahyp:hlinkClr val="tx"/>
                    </a:ext>
                  </a:extLst>
                </a:hlinkClick>
              </a:rPr>
              <a:t>www.keepcoding.io</a:t>
            </a:r>
            <a:endParaRPr sz="600">
              <a:solidFill>
                <a:schemeClr val="dk1"/>
              </a:solidFill>
              <a:latin typeface="Arial"/>
              <a:ea typeface="Arial"/>
              <a:cs typeface="Arial"/>
              <a:sym typeface="Arial"/>
            </a:endParaRPr>
          </a:p>
        </p:txBody>
      </p:sp>
      <p:sp>
        <p:nvSpPr>
          <p:cNvPr id="90" name="Google Shape;90;p5"/>
          <p:cNvSpPr txBox="1"/>
          <p:nvPr/>
        </p:nvSpPr>
        <p:spPr>
          <a:xfrm>
            <a:off x="718374" y="811605"/>
            <a:ext cx="7877809" cy="3101939"/>
          </a:xfrm>
          <a:prstGeom prst="rect">
            <a:avLst/>
          </a:prstGeom>
          <a:noFill/>
          <a:ln>
            <a:noFill/>
          </a:ln>
        </p:spPr>
        <p:txBody>
          <a:bodyPr anchorCtr="0" anchor="t" bIns="0" lIns="0" spcFirstLastPara="1" rIns="0" wrap="square" tIns="10775">
            <a:spAutoFit/>
          </a:bodyPr>
          <a:lstStyle/>
          <a:p>
            <a:pPr indent="-367030" lvl="0" marL="379095" marR="572770" rtl="0" algn="l">
              <a:lnSpc>
                <a:spcPct val="100699"/>
              </a:lnSpc>
              <a:spcBef>
                <a:spcPts val="0"/>
              </a:spcBef>
              <a:spcAft>
                <a:spcPts val="0"/>
              </a:spcAft>
              <a:buClr>
                <a:srgbClr val="4A4A4A"/>
              </a:buClr>
              <a:buSzPts val="1800"/>
              <a:buFont typeface="Arial"/>
              <a:buChar char="●"/>
            </a:pPr>
            <a:r>
              <a:rPr b="1" lang="en-US" sz="1800">
                <a:solidFill>
                  <a:srgbClr val="4A4A4A"/>
                </a:solidFill>
                <a:latin typeface="Calibri"/>
                <a:ea typeface="Calibri"/>
                <a:cs typeface="Calibri"/>
                <a:sym typeface="Calibri"/>
              </a:rPr>
              <a:t>Número de árboles </a:t>
            </a:r>
            <a:r>
              <a:rPr lang="en-US" sz="1800">
                <a:solidFill>
                  <a:srgbClr val="4A4A4A"/>
                </a:solidFill>
                <a:latin typeface="Calibri"/>
                <a:ea typeface="Calibri"/>
                <a:cs typeface="Calibri"/>
                <a:sym typeface="Calibri"/>
              </a:rPr>
              <a:t>(iteraciones). Si es muy alto peligro de overﬁtting.  Seleccionamos con validación cruzada</a:t>
            </a:r>
            <a:endParaRPr sz="1800">
              <a:solidFill>
                <a:schemeClr val="dk1"/>
              </a:solidFill>
              <a:latin typeface="Calibri"/>
              <a:ea typeface="Calibri"/>
              <a:cs typeface="Calibri"/>
              <a:sym typeface="Calibri"/>
            </a:endParaRPr>
          </a:p>
          <a:p>
            <a:pPr indent="0" lvl="0" marL="0" marR="0" rtl="0" algn="l">
              <a:lnSpc>
                <a:spcPct val="100000"/>
              </a:lnSpc>
              <a:spcBef>
                <a:spcPts val="45"/>
              </a:spcBef>
              <a:spcAft>
                <a:spcPts val="0"/>
              </a:spcAft>
              <a:buClr>
                <a:srgbClr val="4A4A4A"/>
              </a:buClr>
              <a:buSzPts val="1850"/>
              <a:buFont typeface="Arial"/>
              <a:buNone/>
            </a:pPr>
            <a:r>
              <a:t/>
            </a:r>
            <a:endParaRPr sz="1850">
              <a:solidFill>
                <a:schemeClr val="dk1"/>
              </a:solidFill>
              <a:latin typeface="Times New Roman"/>
              <a:ea typeface="Times New Roman"/>
              <a:cs typeface="Times New Roman"/>
              <a:sym typeface="Times New Roman"/>
            </a:endParaRPr>
          </a:p>
          <a:p>
            <a:pPr indent="-367030" lvl="0" marL="379095" marR="5080" rtl="0" algn="l">
              <a:lnSpc>
                <a:spcPct val="100699"/>
              </a:lnSpc>
              <a:spcBef>
                <a:spcPts val="0"/>
              </a:spcBef>
              <a:spcAft>
                <a:spcPts val="0"/>
              </a:spcAft>
              <a:buClr>
                <a:srgbClr val="4A4A4A"/>
              </a:buClr>
              <a:buSzPts val="1800"/>
              <a:buFont typeface="Arial"/>
              <a:buChar char="●"/>
            </a:pPr>
            <a:r>
              <a:rPr b="1" lang="en-US" sz="1800">
                <a:solidFill>
                  <a:srgbClr val="4A4A4A"/>
                </a:solidFill>
                <a:latin typeface="Calibri"/>
                <a:ea typeface="Calibri"/>
                <a:cs typeface="Calibri"/>
                <a:sym typeface="Calibri"/>
              </a:rPr>
              <a:t>Tasa de aprendizaje </a:t>
            </a:r>
            <a:r>
              <a:rPr lang="en-US" sz="1800">
                <a:solidFill>
                  <a:srgbClr val="4A4A4A"/>
                </a:solidFill>
                <a:latin typeface="Calibri"/>
                <a:ea typeface="Calibri"/>
                <a:cs typeface="Calibri"/>
                <a:sym typeface="Calibri"/>
              </a:rPr>
              <a:t>(Learning rate, alpha). Número positivo de valor pequeño,  normalmente 0.01, 0.001. Está relacionado con el número de iteraciones. Si  alpha es pequeño, se necesitarán más iteraciones para que las prestaciones  converjan</a:t>
            </a:r>
            <a:endParaRPr sz="18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Clr>
                <a:srgbClr val="4A4A4A"/>
              </a:buClr>
              <a:buSzPts val="1850"/>
              <a:buFont typeface="Arial"/>
              <a:buNone/>
            </a:pPr>
            <a:r>
              <a:t/>
            </a:r>
            <a:endParaRPr sz="1850">
              <a:solidFill>
                <a:schemeClr val="dk1"/>
              </a:solidFill>
              <a:latin typeface="Times New Roman"/>
              <a:ea typeface="Times New Roman"/>
              <a:cs typeface="Times New Roman"/>
              <a:sym typeface="Times New Roman"/>
            </a:endParaRPr>
          </a:p>
          <a:p>
            <a:pPr indent="-367030" lvl="0" marL="379095" marR="124460" rtl="0" algn="just">
              <a:lnSpc>
                <a:spcPct val="100699"/>
              </a:lnSpc>
              <a:spcBef>
                <a:spcPts val="0"/>
              </a:spcBef>
              <a:spcAft>
                <a:spcPts val="0"/>
              </a:spcAft>
              <a:buClr>
                <a:srgbClr val="4A4A4A"/>
              </a:buClr>
              <a:buSzPts val="1800"/>
              <a:buFont typeface="Arial"/>
              <a:buChar char="●"/>
            </a:pPr>
            <a:r>
              <a:rPr b="1" lang="en-US" sz="1800">
                <a:solidFill>
                  <a:srgbClr val="4A4A4A"/>
                </a:solidFill>
                <a:latin typeface="Calibri"/>
                <a:ea typeface="Calibri"/>
                <a:cs typeface="Calibri"/>
                <a:sym typeface="Calibri"/>
              </a:rPr>
              <a:t>Profundidad del árbol</a:t>
            </a:r>
            <a:r>
              <a:rPr lang="en-US" sz="1800">
                <a:solidFill>
                  <a:srgbClr val="4A4A4A"/>
                </a:solidFill>
                <a:latin typeface="Calibri"/>
                <a:ea typeface="Calibri"/>
                <a:cs typeface="Calibri"/>
                <a:sym typeface="Calibri"/>
              </a:rPr>
              <a:t>. Controlamos la complejidad del árbol. Idealmente  interesa que sea pequeña, así la capacidad de generalización es mayor. Se  recomienda comenzar con valores pequeños.</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6"/>
          <p:cNvSpPr txBox="1"/>
          <p:nvPr>
            <p:ph type="title"/>
          </p:nvPr>
        </p:nvSpPr>
        <p:spPr>
          <a:xfrm>
            <a:off x="613568" y="128365"/>
            <a:ext cx="6483985" cy="4368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700"/>
              <a:t>Interpretabilidad: </a:t>
            </a:r>
            <a:r>
              <a:rPr i="1" lang="en-US" sz="2700">
                <a:latin typeface="Calibri"/>
                <a:ea typeface="Calibri"/>
                <a:cs typeface="Calibri"/>
                <a:sym typeface="Calibri"/>
              </a:rPr>
              <a:t>partial dependence plots</a:t>
            </a:r>
            <a:endParaRPr sz="2700">
              <a:latin typeface="Calibri"/>
              <a:ea typeface="Calibri"/>
              <a:cs typeface="Calibri"/>
              <a:sym typeface="Calibri"/>
            </a:endParaRPr>
          </a:p>
        </p:txBody>
      </p:sp>
      <p:sp>
        <p:nvSpPr>
          <p:cNvPr id="96" name="Google Shape;96;p6"/>
          <p:cNvSpPr txBox="1"/>
          <p:nvPr/>
        </p:nvSpPr>
        <p:spPr>
          <a:xfrm>
            <a:off x="718374" y="811605"/>
            <a:ext cx="7999730" cy="29972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lang="en-US" sz="1800">
                <a:solidFill>
                  <a:srgbClr val="4A4A4A"/>
                </a:solidFill>
                <a:latin typeface="Calibri"/>
                <a:ea typeface="Calibri"/>
                <a:cs typeface="Calibri"/>
                <a:sym typeface="Calibri"/>
              </a:rPr>
              <a:t>Efecto marginal de cada característica con variable target predicha (regresión)</a:t>
            </a:r>
            <a:endParaRPr sz="1800">
              <a:solidFill>
                <a:schemeClr val="dk1"/>
              </a:solidFill>
              <a:latin typeface="Calibri"/>
              <a:ea typeface="Calibri"/>
              <a:cs typeface="Calibri"/>
              <a:sym typeface="Calibri"/>
            </a:endParaRPr>
          </a:p>
        </p:txBody>
      </p:sp>
      <p:sp>
        <p:nvSpPr>
          <p:cNvPr id="97" name="Google Shape;97;p6"/>
          <p:cNvSpPr txBox="1"/>
          <p:nvPr/>
        </p:nvSpPr>
        <p:spPr>
          <a:xfrm>
            <a:off x="3339275" y="4464066"/>
            <a:ext cx="208089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u="sng">
                <a:solidFill>
                  <a:srgbClr val="0000FF"/>
                </a:solidFill>
                <a:latin typeface="Arial"/>
                <a:ea typeface="Arial"/>
                <a:cs typeface="Arial"/>
                <a:sym typeface="Arial"/>
                <a:hlinkClick r:id="rId3">
                  <a:extLst>
                    <a:ext uri="{A12FA001-AC4F-418D-AE19-62706E023703}">
                      <ahyp:hlinkClr val="tx"/>
                    </a:ext>
                  </a:extLst>
                </a:hlinkClick>
              </a:rPr>
              <a:t>interpretable machine learning</a:t>
            </a:r>
            <a:endParaRPr sz="1200">
              <a:solidFill>
                <a:schemeClr val="dk1"/>
              </a:solidFill>
              <a:latin typeface="Arial"/>
              <a:ea typeface="Arial"/>
              <a:cs typeface="Arial"/>
              <a:sym typeface="Arial"/>
            </a:endParaRPr>
          </a:p>
        </p:txBody>
      </p:sp>
      <p:sp>
        <p:nvSpPr>
          <p:cNvPr id="98" name="Google Shape;98;p6"/>
          <p:cNvSpPr/>
          <p:nvPr/>
        </p:nvSpPr>
        <p:spPr>
          <a:xfrm>
            <a:off x="2243667" y="1396967"/>
            <a:ext cx="4069005" cy="287038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6"/>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n-US" sz="600">
                <a:solidFill>
                  <a:srgbClr val="FFFFFF"/>
                </a:solidFill>
                <a:latin typeface="Arial"/>
                <a:ea typeface="Arial"/>
                <a:cs typeface="Arial"/>
                <a:sym typeface="Arial"/>
              </a:rPr>
              <a:t>© All rights reserved. </a:t>
            </a:r>
            <a:r>
              <a:rPr lang="en-US" sz="600" u="sng">
                <a:solidFill>
                  <a:srgbClr val="FFFFFF"/>
                </a:solidFill>
                <a:latin typeface="Arial"/>
                <a:ea typeface="Arial"/>
                <a:cs typeface="Arial"/>
                <a:sym typeface="Arial"/>
                <a:hlinkClick r:id="rId5">
                  <a:extLst>
                    <a:ext uri="{A12FA001-AC4F-418D-AE19-62706E023703}">
                      <ahyp:hlinkClr val="tx"/>
                    </a:ext>
                  </a:extLst>
                </a:hlinkClick>
              </a:rPr>
              <a:t>www.keepcoding.io</a:t>
            </a:r>
            <a:endParaRPr sz="6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7"/>
          <p:cNvSpPr txBox="1"/>
          <p:nvPr>
            <p:ph type="title"/>
          </p:nvPr>
        </p:nvSpPr>
        <p:spPr>
          <a:xfrm>
            <a:off x="613568" y="128365"/>
            <a:ext cx="6483985" cy="4368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700"/>
              <a:t>Interpretabilidad: </a:t>
            </a:r>
            <a:r>
              <a:rPr i="1" lang="en-US" sz="2700">
                <a:latin typeface="Calibri"/>
                <a:ea typeface="Calibri"/>
                <a:cs typeface="Calibri"/>
                <a:sym typeface="Calibri"/>
              </a:rPr>
              <a:t>partial dependence plots</a:t>
            </a:r>
            <a:endParaRPr sz="2700">
              <a:latin typeface="Calibri"/>
              <a:ea typeface="Calibri"/>
              <a:cs typeface="Calibri"/>
              <a:sym typeface="Calibri"/>
            </a:endParaRPr>
          </a:p>
        </p:txBody>
      </p:sp>
      <p:sp>
        <p:nvSpPr>
          <p:cNvPr id="105" name="Google Shape;105;p7"/>
          <p:cNvSpPr txBox="1"/>
          <p:nvPr/>
        </p:nvSpPr>
        <p:spPr>
          <a:xfrm>
            <a:off x="718374" y="811605"/>
            <a:ext cx="6920865" cy="575945"/>
          </a:xfrm>
          <a:prstGeom prst="rect">
            <a:avLst/>
          </a:prstGeom>
          <a:noFill/>
          <a:ln>
            <a:noFill/>
          </a:ln>
        </p:spPr>
        <p:txBody>
          <a:bodyPr anchorCtr="0" anchor="t" bIns="0" lIns="0" spcFirstLastPara="1" rIns="0" wrap="square" tIns="10775">
            <a:spAutoFit/>
          </a:bodyPr>
          <a:lstStyle/>
          <a:p>
            <a:pPr indent="-367030" lvl="0" marL="379095" marR="5080" rtl="0" algn="l">
              <a:lnSpc>
                <a:spcPct val="100699"/>
              </a:lnSpc>
              <a:spcBef>
                <a:spcPts val="0"/>
              </a:spcBef>
              <a:spcAft>
                <a:spcPts val="0"/>
              </a:spcAft>
              <a:buClr>
                <a:srgbClr val="4A4A4A"/>
              </a:buClr>
              <a:buSzPts val="1800"/>
              <a:buFont typeface="Arial"/>
              <a:buChar char="●"/>
            </a:pPr>
            <a:r>
              <a:rPr lang="en-US" sz="1800">
                <a:solidFill>
                  <a:srgbClr val="4A4A4A"/>
                </a:solidFill>
                <a:latin typeface="Calibri"/>
                <a:ea typeface="Calibri"/>
                <a:cs typeface="Calibri"/>
                <a:sym typeface="Calibri"/>
              </a:rPr>
              <a:t>Efecto marginal de cada característica con variable target predicha  (clasiﬁcación)</a:t>
            </a:r>
            <a:endParaRPr sz="1800">
              <a:solidFill>
                <a:schemeClr val="dk1"/>
              </a:solidFill>
              <a:latin typeface="Calibri"/>
              <a:ea typeface="Calibri"/>
              <a:cs typeface="Calibri"/>
              <a:sym typeface="Calibri"/>
            </a:endParaRPr>
          </a:p>
        </p:txBody>
      </p:sp>
      <p:sp>
        <p:nvSpPr>
          <p:cNvPr id="106" name="Google Shape;106;p7"/>
          <p:cNvSpPr/>
          <p:nvPr/>
        </p:nvSpPr>
        <p:spPr>
          <a:xfrm>
            <a:off x="2352542" y="1455142"/>
            <a:ext cx="4069003" cy="290192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7"/>
          <p:cNvSpPr txBox="1"/>
          <p:nvPr/>
        </p:nvSpPr>
        <p:spPr>
          <a:xfrm>
            <a:off x="3339275" y="4464066"/>
            <a:ext cx="208089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u="sng">
                <a:solidFill>
                  <a:srgbClr val="0000FF"/>
                </a:solidFill>
                <a:latin typeface="Arial"/>
                <a:ea typeface="Arial"/>
                <a:cs typeface="Arial"/>
                <a:sym typeface="Arial"/>
                <a:hlinkClick r:id="rId4">
                  <a:extLst>
                    <a:ext uri="{A12FA001-AC4F-418D-AE19-62706E023703}">
                      <ahyp:hlinkClr val="tx"/>
                    </a:ext>
                  </a:extLst>
                </a:hlinkClick>
              </a:rPr>
              <a:t>interpretable machine learning</a:t>
            </a:r>
            <a:endParaRPr sz="1200">
              <a:solidFill>
                <a:schemeClr val="dk1"/>
              </a:solidFill>
              <a:latin typeface="Arial"/>
              <a:ea typeface="Arial"/>
              <a:cs typeface="Arial"/>
              <a:sym typeface="Arial"/>
            </a:endParaRPr>
          </a:p>
        </p:txBody>
      </p:sp>
      <p:sp>
        <p:nvSpPr>
          <p:cNvPr id="108" name="Google Shape;108;p7"/>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n-US" sz="600">
                <a:solidFill>
                  <a:srgbClr val="FFFFFF"/>
                </a:solidFill>
                <a:latin typeface="Arial"/>
                <a:ea typeface="Arial"/>
                <a:cs typeface="Arial"/>
                <a:sym typeface="Arial"/>
              </a:rPr>
              <a:t>© All rights reserved. </a:t>
            </a:r>
            <a:r>
              <a:rPr lang="en-US" sz="600" u="sng">
                <a:solidFill>
                  <a:srgbClr val="FFFFFF"/>
                </a:solidFill>
                <a:latin typeface="Arial"/>
                <a:ea typeface="Arial"/>
                <a:cs typeface="Arial"/>
                <a:sym typeface="Arial"/>
                <a:hlinkClick r:id="rId5">
                  <a:extLst>
                    <a:ext uri="{A12FA001-AC4F-418D-AE19-62706E023703}">
                      <ahyp:hlinkClr val="tx"/>
                    </a:ext>
                  </a:extLst>
                </a:hlinkClick>
              </a:rPr>
              <a:t>www.keepcoding.io</a:t>
            </a:r>
            <a:endParaRPr sz="6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8"/>
          <p:cNvSpPr txBox="1"/>
          <p:nvPr>
            <p:ph type="title"/>
          </p:nvPr>
        </p:nvSpPr>
        <p:spPr>
          <a:xfrm>
            <a:off x="613568" y="128365"/>
            <a:ext cx="2829560" cy="4368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700"/>
              <a:t>Implementaciones</a:t>
            </a:r>
            <a:endParaRPr sz="2700"/>
          </a:p>
        </p:txBody>
      </p:sp>
      <p:sp>
        <p:nvSpPr>
          <p:cNvPr id="114" name="Google Shape;114;p8"/>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n-US" sz="600">
                <a:solidFill>
                  <a:srgbClr val="FFFFFF"/>
                </a:solidFill>
                <a:latin typeface="Arial"/>
                <a:ea typeface="Arial"/>
                <a:cs typeface="Arial"/>
                <a:sym typeface="Arial"/>
              </a:rPr>
              <a:t>© All rights reserved. </a:t>
            </a:r>
            <a:r>
              <a:rPr lang="en-US" sz="600" u="sng">
                <a:solidFill>
                  <a:srgbClr val="FFFFFF"/>
                </a:solidFill>
                <a:latin typeface="Arial"/>
                <a:ea typeface="Arial"/>
                <a:cs typeface="Arial"/>
                <a:sym typeface="Arial"/>
                <a:hlinkClick r:id="rId3">
                  <a:extLst>
                    <a:ext uri="{A12FA001-AC4F-418D-AE19-62706E023703}">
                      <ahyp:hlinkClr val="tx"/>
                    </a:ext>
                  </a:extLst>
                </a:hlinkClick>
              </a:rPr>
              <a:t>www.keepcoding.io</a:t>
            </a:r>
            <a:endParaRPr sz="600">
              <a:solidFill>
                <a:schemeClr val="dk1"/>
              </a:solidFill>
              <a:latin typeface="Arial"/>
              <a:ea typeface="Arial"/>
              <a:cs typeface="Arial"/>
              <a:sym typeface="Arial"/>
            </a:endParaRPr>
          </a:p>
        </p:txBody>
      </p:sp>
      <p:sp>
        <p:nvSpPr>
          <p:cNvPr id="115" name="Google Shape;115;p8"/>
          <p:cNvSpPr txBox="1"/>
          <p:nvPr/>
        </p:nvSpPr>
        <p:spPr>
          <a:xfrm>
            <a:off x="718374" y="811605"/>
            <a:ext cx="5220970" cy="195707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lang="en-US" sz="1800">
                <a:solidFill>
                  <a:srgbClr val="4A4A4A"/>
                </a:solidFill>
                <a:latin typeface="Calibri"/>
                <a:ea typeface="Calibri"/>
                <a:cs typeface="Calibri"/>
                <a:sym typeface="Calibri"/>
              </a:rPr>
              <a:t>sklearn:</a:t>
            </a:r>
            <a:r>
              <a:rPr lang="en-US" sz="1800">
                <a:solidFill>
                  <a:srgbClr val="0000FF"/>
                </a:solidFill>
                <a:latin typeface="Calibri"/>
                <a:ea typeface="Calibri"/>
                <a:cs typeface="Calibri"/>
                <a:sym typeface="Calibri"/>
              </a:rPr>
              <a:t> </a:t>
            </a:r>
            <a:r>
              <a:rPr lang="en-US" sz="1800" u="sng">
                <a:solidFill>
                  <a:srgbClr val="0000FF"/>
                </a:solidFill>
                <a:latin typeface="Calibri"/>
                <a:ea typeface="Calibri"/>
                <a:cs typeface="Calibri"/>
                <a:sym typeface="Calibri"/>
                <a:hlinkClick r:id="rId4">
                  <a:extLst>
                    <a:ext uri="{A12FA001-AC4F-418D-AE19-62706E023703}">
                      <ahyp:hlinkClr val="tx"/>
                    </a:ext>
                  </a:extLst>
                </a:hlinkClick>
              </a:rPr>
              <a:t>Gradient Boosting</a:t>
            </a:r>
            <a:endParaRPr sz="1800">
              <a:solidFill>
                <a:schemeClr val="dk1"/>
              </a:solidFill>
              <a:latin typeface="Calibri"/>
              <a:ea typeface="Calibri"/>
              <a:cs typeface="Calibri"/>
              <a:sym typeface="Calibri"/>
            </a:endParaRPr>
          </a:p>
          <a:p>
            <a:pPr indent="0" lvl="0" marL="0" marR="0" rtl="0" algn="l">
              <a:lnSpc>
                <a:spcPct val="100000"/>
              </a:lnSpc>
              <a:spcBef>
                <a:spcPts val="5"/>
              </a:spcBef>
              <a:spcAft>
                <a:spcPts val="0"/>
              </a:spcAft>
              <a:buClr>
                <a:srgbClr val="4A4A4A"/>
              </a:buClr>
              <a:buSzPts val="1900"/>
              <a:buFont typeface="Arial"/>
              <a:buNone/>
            </a:pPr>
            <a:r>
              <a:t/>
            </a:r>
            <a:endParaRPr sz="1900">
              <a:solidFill>
                <a:schemeClr val="dk1"/>
              </a:solidFill>
              <a:latin typeface="Times New Roman"/>
              <a:ea typeface="Times New Roman"/>
              <a:cs typeface="Times New Roman"/>
              <a:sym typeface="Times New Roman"/>
            </a:endParaRPr>
          </a:p>
          <a:p>
            <a:pPr indent="-367030" lvl="0" marL="379095" marR="0" rtl="0" algn="l">
              <a:lnSpc>
                <a:spcPct val="100000"/>
              </a:lnSpc>
              <a:spcBef>
                <a:spcPts val="0"/>
              </a:spcBef>
              <a:spcAft>
                <a:spcPts val="0"/>
              </a:spcAft>
              <a:buClr>
                <a:srgbClr val="4A4A4A"/>
              </a:buClr>
              <a:buSzPts val="1800"/>
              <a:buFont typeface="Arial"/>
              <a:buChar char="●"/>
            </a:pPr>
            <a:r>
              <a:rPr lang="en-US" sz="1800" u="sng">
                <a:solidFill>
                  <a:srgbClr val="0000FF"/>
                </a:solidFill>
                <a:latin typeface="Calibri"/>
                <a:ea typeface="Calibri"/>
                <a:cs typeface="Calibri"/>
                <a:sym typeface="Calibri"/>
                <a:hlinkClick r:id="rId5">
                  <a:extLst>
                    <a:ext uri="{A12FA001-AC4F-418D-AE19-62706E023703}">
                      <ahyp:hlinkClr val="tx"/>
                    </a:ext>
                  </a:extLst>
                </a:hlinkClick>
              </a:rPr>
              <a:t>XGBoost</a:t>
            </a:r>
            <a:endParaRPr sz="1800">
              <a:solidFill>
                <a:schemeClr val="dk1"/>
              </a:solidFill>
              <a:latin typeface="Calibri"/>
              <a:ea typeface="Calibri"/>
              <a:cs typeface="Calibri"/>
              <a:sym typeface="Calibri"/>
            </a:endParaRPr>
          </a:p>
          <a:p>
            <a:pPr indent="-367030" lvl="1" marL="836294" marR="0" rtl="0" algn="l">
              <a:lnSpc>
                <a:spcPct val="100000"/>
              </a:lnSpc>
              <a:spcBef>
                <a:spcPts val="15"/>
              </a:spcBef>
              <a:spcAft>
                <a:spcPts val="0"/>
              </a:spcAft>
              <a:buClr>
                <a:srgbClr val="4A4A4A"/>
              </a:buClr>
              <a:buSzPts val="1800"/>
              <a:buFont typeface="Arial"/>
              <a:buChar char="○"/>
            </a:pPr>
            <a:r>
              <a:rPr b="0" i="0" lang="en-US" sz="1800" u="none" cap="none" strike="noStrike">
                <a:solidFill>
                  <a:srgbClr val="4A4A4A"/>
                </a:solidFill>
                <a:latin typeface="Calibri"/>
                <a:ea typeface="Calibri"/>
                <a:cs typeface="Calibri"/>
                <a:sym typeface="Calibri"/>
              </a:rPr>
              <a:t>5x más rápido que sklearn GradientBoosting</a:t>
            </a:r>
            <a:endParaRPr b="0" i="0" sz="1800" u="none" cap="none" strike="noStrike">
              <a:solidFill>
                <a:schemeClr val="dk1"/>
              </a:solidFill>
              <a:latin typeface="Calibri"/>
              <a:ea typeface="Calibri"/>
              <a:cs typeface="Calibri"/>
              <a:sym typeface="Calibri"/>
            </a:endParaRPr>
          </a:p>
          <a:p>
            <a:pPr indent="0" lvl="1" marL="457200" marR="0" rtl="0" algn="l">
              <a:lnSpc>
                <a:spcPct val="100000"/>
              </a:lnSpc>
              <a:spcBef>
                <a:spcPts val="5"/>
              </a:spcBef>
              <a:spcAft>
                <a:spcPts val="0"/>
              </a:spcAft>
              <a:buClr>
                <a:srgbClr val="4A4A4A"/>
              </a:buClr>
              <a:buSzPts val="1900"/>
              <a:buFont typeface="Arial"/>
              <a:buNone/>
            </a:pPr>
            <a:r>
              <a:t/>
            </a:r>
            <a:endParaRPr b="0" i="0" sz="1900" u="none" cap="none" strike="noStrike">
              <a:solidFill>
                <a:schemeClr val="dk1"/>
              </a:solidFill>
              <a:latin typeface="Times New Roman"/>
              <a:ea typeface="Times New Roman"/>
              <a:cs typeface="Times New Roman"/>
              <a:sym typeface="Times New Roman"/>
            </a:endParaRPr>
          </a:p>
          <a:p>
            <a:pPr indent="-367030" lvl="0" marL="379095" marR="0" rtl="0" algn="l">
              <a:lnSpc>
                <a:spcPct val="100000"/>
              </a:lnSpc>
              <a:spcBef>
                <a:spcPts val="0"/>
              </a:spcBef>
              <a:spcAft>
                <a:spcPts val="0"/>
              </a:spcAft>
              <a:buClr>
                <a:srgbClr val="4A4A4A"/>
              </a:buClr>
              <a:buSzPts val="1800"/>
              <a:buFont typeface="Arial"/>
              <a:buChar char="●"/>
            </a:pPr>
            <a:r>
              <a:rPr lang="en-US" sz="1800" u="sng">
                <a:solidFill>
                  <a:srgbClr val="0000FF"/>
                </a:solidFill>
                <a:latin typeface="Calibri"/>
                <a:ea typeface="Calibri"/>
                <a:cs typeface="Calibri"/>
                <a:sym typeface="Calibri"/>
                <a:hlinkClick r:id="rId6">
                  <a:extLst>
                    <a:ext uri="{A12FA001-AC4F-418D-AE19-62706E023703}">
                      <ahyp:hlinkClr val="tx"/>
                    </a:ext>
                  </a:extLst>
                </a:hlinkClick>
              </a:rPr>
              <a:t>LightGBM</a:t>
            </a:r>
            <a:endParaRPr sz="1800">
              <a:solidFill>
                <a:schemeClr val="dk1"/>
              </a:solidFill>
              <a:latin typeface="Calibri"/>
              <a:ea typeface="Calibri"/>
              <a:cs typeface="Calibri"/>
              <a:sym typeface="Calibri"/>
            </a:endParaRPr>
          </a:p>
          <a:p>
            <a:pPr indent="-367030" lvl="1" marL="836294" marR="0" rtl="0" algn="l">
              <a:lnSpc>
                <a:spcPct val="100000"/>
              </a:lnSpc>
              <a:spcBef>
                <a:spcPts val="15"/>
              </a:spcBef>
              <a:spcAft>
                <a:spcPts val="0"/>
              </a:spcAft>
              <a:buClr>
                <a:srgbClr val="4A4A4A"/>
              </a:buClr>
              <a:buSzPts val="1800"/>
              <a:buFont typeface="Arial"/>
              <a:buChar char="○"/>
            </a:pPr>
            <a:r>
              <a:rPr b="0" i="0" lang="en-US" sz="1800" u="none" cap="none" strike="noStrike">
                <a:solidFill>
                  <a:srgbClr val="4A4A4A"/>
                </a:solidFill>
                <a:latin typeface="Calibri"/>
                <a:ea typeface="Calibri"/>
                <a:cs typeface="Calibri"/>
                <a:sym typeface="Calibri"/>
              </a:rPr>
              <a:t>¿más eﬁciente todavía?</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9"/>
          <p:cNvSpPr txBox="1"/>
          <p:nvPr>
            <p:ph type="title"/>
          </p:nvPr>
        </p:nvSpPr>
        <p:spPr>
          <a:xfrm>
            <a:off x="613568" y="128365"/>
            <a:ext cx="6199505" cy="4368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700"/>
              <a:t>Árboles de decisión (</a:t>
            </a:r>
            <a:r>
              <a:rPr i="1" lang="en-US" sz="2700">
                <a:latin typeface="Calibri"/>
                <a:ea typeface="Calibri"/>
                <a:cs typeface="Calibri"/>
                <a:sym typeface="Calibri"/>
              </a:rPr>
              <a:t>tree-based models</a:t>
            </a:r>
            <a:r>
              <a:rPr lang="en-US" sz="2700"/>
              <a:t>)</a:t>
            </a:r>
            <a:endParaRPr sz="2700">
              <a:latin typeface="Calibri"/>
              <a:ea typeface="Calibri"/>
              <a:cs typeface="Calibri"/>
              <a:sym typeface="Calibri"/>
            </a:endParaRPr>
          </a:p>
        </p:txBody>
      </p:sp>
      <p:sp>
        <p:nvSpPr>
          <p:cNvPr id="121" name="Google Shape;121;p9"/>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n-US" sz="600">
                <a:solidFill>
                  <a:srgbClr val="FFFFFF"/>
                </a:solidFill>
                <a:latin typeface="Arial"/>
                <a:ea typeface="Arial"/>
                <a:cs typeface="Arial"/>
                <a:sym typeface="Arial"/>
              </a:rPr>
              <a:t>© All rights reserved. </a:t>
            </a:r>
            <a:r>
              <a:rPr lang="en-US" sz="600" u="sng">
                <a:solidFill>
                  <a:srgbClr val="FFFFFF"/>
                </a:solidFill>
                <a:latin typeface="Arial"/>
                <a:ea typeface="Arial"/>
                <a:cs typeface="Arial"/>
                <a:sym typeface="Arial"/>
                <a:hlinkClick r:id="rId3">
                  <a:extLst>
                    <a:ext uri="{A12FA001-AC4F-418D-AE19-62706E023703}">
                      <ahyp:hlinkClr val="tx"/>
                    </a:ext>
                  </a:extLst>
                </a:hlinkClick>
              </a:rPr>
              <a:t>www.keepcoding.io</a:t>
            </a:r>
            <a:endParaRPr sz="600">
              <a:solidFill>
                <a:schemeClr val="dk1"/>
              </a:solidFill>
              <a:latin typeface="Arial"/>
              <a:ea typeface="Arial"/>
              <a:cs typeface="Arial"/>
              <a:sym typeface="Arial"/>
            </a:endParaRPr>
          </a:p>
        </p:txBody>
      </p:sp>
      <p:sp>
        <p:nvSpPr>
          <p:cNvPr id="122" name="Google Shape;122;p9"/>
          <p:cNvSpPr txBox="1"/>
          <p:nvPr/>
        </p:nvSpPr>
        <p:spPr>
          <a:xfrm>
            <a:off x="718374" y="811605"/>
            <a:ext cx="7078980" cy="2785745"/>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lang="en-US" sz="1800">
                <a:solidFill>
                  <a:srgbClr val="4A4A4A"/>
                </a:solidFill>
                <a:latin typeface="Calibri"/>
                <a:ea typeface="Calibri"/>
                <a:cs typeface="Calibri"/>
                <a:sym typeface="Calibri"/>
              </a:rPr>
              <a:t>Relaciones no lineales</a:t>
            </a:r>
            <a:endParaRPr sz="1800">
              <a:solidFill>
                <a:schemeClr val="dk1"/>
              </a:solidFill>
              <a:latin typeface="Calibri"/>
              <a:ea typeface="Calibri"/>
              <a:cs typeface="Calibri"/>
              <a:sym typeface="Calibri"/>
            </a:endParaRPr>
          </a:p>
          <a:p>
            <a:pPr indent="0" lvl="0" marL="0" marR="0" rtl="0" algn="l">
              <a:lnSpc>
                <a:spcPct val="100000"/>
              </a:lnSpc>
              <a:spcBef>
                <a:spcPts val="5"/>
              </a:spcBef>
              <a:spcAft>
                <a:spcPts val="0"/>
              </a:spcAft>
              <a:buClr>
                <a:srgbClr val="4A4A4A"/>
              </a:buClr>
              <a:buSzPts val="1900"/>
              <a:buFont typeface="Arial"/>
              <a:buNone/>
            </a:pPr>
            <a:r>
              <a:t/>
            </a:r>
            <a:endParaRPr sz="1900">
              <a:solidFill>
                <a:schemeClr val="dk1"/>
              </a:solidFill>
              <a:latin typeface="Times New Roman"/>
              <a:ea typeface="Times New Roman"/>
              <a:cs typeface="Times New Roman"/>
              <a:sym typeface="Times New Roman"/>
            </a:endParaRPr>
          </a:p>
          <a:p>
            <a:pPr indent="-367030" lvl="0" marL="379095" marR="0" rtl="0" algn="l">
              <a:lnSpc>
                <a:spcPct val="100000"/>
              </a:lnSpc>
              <a:spcBef>
                <a:spcPts val="0"/>
              </a:spcBef>
              <a:spcAft>
                <a:spcPts val="0"/>
              </a:spcAft>
              <a:buClr>
                <a:srgbClr val="4A4A4A"/>
              </a:buClr>
              <a:buSzPts val="1800"/>
              <a:buFont typeface="Arial"/>
              <a:buChar char="●"/>
            </a:pPr>
            <a:r>
              <a:rPr lang="en-US" sz="1800">
                <a:solidFill>
                  <a:srgbClr val="4A4A4A"/>
                </a:solidFill>
                <a:latin typeface="Calibri"/>
                <a:ea typeface="Calibri"/>
                <a:cs typeface="Calibri"/>
                <a:sym typeface="Calibri"/>
              </a:rPr>
              <a:t>Sin necesidad de escalar variables</a:t>
            </a:r>
            <a:endParaRPr sz="1800">
              <a:solidFill>
                <a:schemeClr val="dk1"/>
              </a:solidFill>
              <a:latin typeface="Calibri"/>
              <a:ea typeface="Calibri"/>
              <a:cs typeface="Calibri"/>
              <a:sym typeface="Calibri"/>
            </a:endParaRPr>
          </a:p>
          <a:p>
            <a:pPr indent="0" lvl="0" marL="0" marR="0" rtl="0" algn="l">
              <a:lnSpc>
                <a:spcPct val="100000"/>
              </a:lnSpc>
              <a:spcBef>
                <a:spcPts val="5"/>
              </a:spcBef>
              <a:spcAft>
                <a:spcPts val="0"/>
              </a:spcAft>
              <a:buClr>
                <a:srgbClr val="4A4A4A"/>
              </a:buClr>
              <a:buSzPts val="1900"/>
              <a:buFont typeface="Arial"/>
              <a:buNone/>
            </a:pPr>
            <a:r>
              <a:t/>
            </a:r>
            <a:endParaRPr sz="1900">
              <a:solidFill>
                <a:schemeClr val="dk1"/>
              </a:solidFill>
              <a:latin typeface="Times New Roman"/>
              <a:ea typeface="Times New Roman"/>
              <a:cs typeface="Times New Roman"/>
              <a:sym typeface="Times New Roman"/>
            </a:endParaRPr>
          </a:p>
          <a:p>
            <a:pPr indent="-367030" lvl="0" marL="379095" marR="0" rtl="0" algn="l">
              <a:lnSpc>
                <a:spcPct val="100000"/>
              </a:lnSpc>
              <a:spcBef>
                <a:spcPts val="0"/>
              </a:spcBef>
              <a:spcAft>
                <a:spcPts val="0"/>
              </a:spcAft>
              <a:buClr>
                <a:srgbClr val="4A4A4A"/>
              </a:buClr>
              <a:buSzPts val="1800"/>
              <a:buFont typeface="Arial"/>
              <a:buChar char="●"/>
            </a:pPr>
            <a:r>
              <a:rPr lang="en-US" sz="1800">
                <a:solidFill>
                  <a:srgbClr val="4A4A4A"/>
                </a:solidFill>
                <a:latin typeface="Calibri"/>
                <a:ea typeface="Calibri"/>
                <a:cs typeface="Calibri"/>
                <a:sym typeface="Calibri"/>
              </a:rPr>
              <a:t>Árbol aislado, muy interpretable (si no es muy profundo)</a:t>
            </a:r>
            <a:endParaRPr sz="1800">
              <a:solidFill>
                <a:schemeClr val="dk1"/>
              </a:solidFill>
              <a:latin typeface="Calibri"/>
              <a:ea typeface="Calibri"/>
              <a:cs typeface="Calibri"/>
              <a:sym typeface="Calibri"/>
            </a:endParaRPr>
          </a:p>
          <a:p>
            <a:pPr indent="0" lvl="0" marL="0" marR="0" rtl="0" algn="l">
              <a:lnSpc>
                <a:spcPct val="100000"/>
              </a:lnSpc>
              <a:spcBef>
                <a:spcPts val="5"/>
              </a:spcBef>
              <a:spcAft>
                <a:spcPts val="0"/>
              </a:spcAft>
              <a:buClr>
                <a:srgbClr val="4A4A4A"/>
              </a:buClr>
              <a:buSzPts val="1900"/>
              <a:buFont typeface="Arial"/>
              <a:buNone/>
            </a:pPr>
            <a:r>
              <a:t/>
            </a:r>
            <a:endParaRPr sz="1900">
              <a:solidFill>
                <a:schemeClr val="dk1"/>
              </a:solidFill>
              <a:latin typeface="Times New Roman"/>
              <a:ea typeface="Times New Roman"/>
              <a:cs typeface="Times New Roman"/>
              <a:sym typeface="Times New Roman"/>
            </a:endParaRPr>
          </a:p>
          <a:p>
            <a:pPr indent="-367030" lvl="0" marL="379095" marR="0" rtl="0" algn="l">
              <a:lnSpc>
                <a:spcPct val="100000"/>
              </a:lnSpc>
              <a:spcBef>
                <a:spcPts val="0"/>
              </a:spcBef>
              <a:spcAft>
                <a:spcPts val="0"/>
              </a:spcAft>
              <a:buClr>
                <a:srgbClr val="4A4A4A"/>
              </a:buClr>
              <a:buSzPts val="1800"/>
              <a:buFont typeface="Arial"/>
              <a:buChar char="●"/>
            </a:pPr>
            <a:r>
              <a:rPr lang="en-US" sz="1800">
                <a:solidFill>
                  <a:srgbClr val="4A4A4A"/>
                </a:solidFill>
                <a:latin typeface="Calibri"/>
                <a:ea typeface="Calibri"/>
                <a:cs typeface="Calibri"/>
                <a:sym typeface="Calibri"/>
              </a:rPr>
              <a:t>Random Forest, algoritmo muy robusto, es un buen benchmark</a:t>
            </a:r>
            <a:endParaRPr sz="1800">
              <a:solidFill>
                <a:schemeClr val="dk1"/>
              </a:solidFill>
              <a:latin typeface="Calibri"/>
              <a:ea typeface="Calibri"/>
              <a:cs typeface="Calibri"/>
              <a:sym typeface="Calibri"/>
            </a:endParaRPr>
          </a:p>
          <a:p>
            <a:pPr indent="0" lvl="0" marL="0" marR="0" rtl="0" algn="l">
              <a:lnSpc>
                <a:spcPct val="100000"/>
              </a:lnSpc>
              <a:spcBef>
                <a:spcPts val="5"/>
              </a:spcBef>
              <a:spcAft>
                <a:spcPts val="0"/>
              </a:spcAft>
              <a:buClr>
                <a:srgbClr val="4A4A4A"/>
              </a:buClr>
              <a:buSzPts val="1900"/>
              <a:buFont typeface="Arial"/>
              <a:buNone/>
            </a:pPr>
            <a:r>
              <a:t/>
            </a:r>
            <a:endParaRPr sz="1900">
              <a:solidFill>
                <a:schemeClr val="dk1"/>
              </a:solidFill>
              <a:latin typeface="Times New Roman"/>
              <a:ea typeface="Times New Roman"/>
              <a:cs typeface="Times New Roman"/>
              <a:sym typeface="Times New Roman"/>
            </a:endParaRPr>
          </a:p>
          <a:p>
            <a:pPr indent="-367030" lvl="0" marL="379095" marR="0" rtl="0" algn="l">
              <a:lnSpc>
                <a:spcPct val="100000"/>
              </a:lnSpc>
              <a:spcBef>
                <a:spcPts val="0"/>
              </a:spcBef>
              <a:spcAft>
                <a:spcPts val="0"/>
              </a:spcAft>
              <a:buClr>
                <a:srgbClr val="4A4A4A"/>
              </a:buClr>
              <a:buSzPts val="1800"/>
              <a:buFont typeface="Arial"/>
              <a:buChar char="●"/>
            </a:pPr>
            <a:r>
              <a:rPr lang="en-US" sz="1800">
                <a:solidFill>
                  <a:srgbClr val="4A4A4A"/>
                </a:solidFill>
                <a:latin typeface="Calibri"/>
                <a:ea typeface="Calibri"/>
                <a:cs typeface="Calibri"/>
                <a:sym typeface="Calibri"/>
              </a:rPr>
              <a:t>Mejores prestaciones, si se eligen con cuidado los parámetros libres</a:t>
            </a:r>
            <a:endParaRPr sz="1800">
              <a:solidFill>
                <a:schemeClr val="dk1"/>
              </a:solidFill>
              <a:latin typeface="Calibri"/>
              <a:ea typeface="Calibri"/>
              <a:cs typeface="Calibri"/>
              <a:sym typeface="Calibri"/>
            </a:endParaRPr>
          </a:p>
          <a:p>
            <a:pPr indent="-367030" lvl="1" marL="836294" marR="0" rtl="0" algn="l">
              <a:lnSpc>
                <a:spcPct val="100000"/>
              </a:lnSpc>
              <a:spcBef>
                <a:spcPts val="15"/>
              </a:spcBef>
              <a:spcAft>
                <a:spcPts val="0"/>
              </a:spcAft>
              <a:buClr>
                <a:srgbClr val="4A4A4A"/>
              </a:buClr>
              <a:buSzPts val="1800"/>
              <a:buFont typeface="Arial"/>
              <a:buChar char="○"/>
            </a:pPr>
            <a:r>
              <a:rPr b="0" i="0" lang="en-US" sz="1800" u="none" cap="none" strike="noStrike">
                <a:solidFill>
                  <a:srgbClr val="4A4A4A"/>
                </a:solidFill>
                <a:latin typeface="Calibri"/>
                <a:ea typeface="Calibri"/>
                <a:cs typeface="Calibri"/>
                <a:sym typeface="Calibri"/>
              </a:rPr>
              <a:t>La potencia sin control no sirve de nada</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2019-10-18T14:12:41Z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