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9144000" cy="5143500"/>
  <p:embeddedFontLst>
    <p:embeddedFont>
      <p:font typeface="Century Gothic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g+vrENCvLyF8DokyZk/7hGRWI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1D557C-6925-4E8F-8ECE-F542C3308EC0}">
  <a:tblStyle styleId="{831D557C-6925-4E8F-8ECE-F542C3308E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CenturyGothic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54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CenturyGothic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3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3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p4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4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4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p4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p4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p4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bc2fb46602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g1bc2fb46602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p4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" name="Google Shape;522;p5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3" name="Google Shape;533;p5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0" name="Google Shape;540;p5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7" name="Google Shape;547;p5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4" name="Google Shape;554;p5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" type="body"/>
          </p:nvPr>
        </p:nvSpPr>
        <p:spPr>
          <a:xfrm>
            <a:off x="576744" y="964005"/>
            <a:ext cx="7990510" cy="25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9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55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5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5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5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" type="body"/>
          </p:nvPr>
        </p:nvSpPr>
        <p:spPr>
          <a:xfrm>
            <a:off x="576744" y="964005"/>
            <a:ext cx="7990510" cy="25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jpg"/><Relationship Id="rId5" Type="http://schemas.openxmlformats.org/officeDocument/2006/relationships/hyperlink" Target="http://www.keepcoding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://www.keepcodin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hyperlink" Target="http://www.keepcoding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22.png"/><Relationship Id="rId6" Type="http://schemas.openxmlformats.org/officeDocument/2006/relationships/hyperlink" Target="http://www.keepcoding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keepcod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hyperlink" Target="http://www.keepcoding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ink.springer.com/content/pdf/10.1023%2FA%3A1012487302797.pdf" TargetMode="External"/><Relationship Id="rId4" Type="http://schemas.openxmlformats.org/officeDocument/2006/relationships/hyperlink" Target="http://scikit-learn.org/stable/modules/generated/sklearn.feature_selection.RFE.html#sklearn.feature_selection.RFE" TargetMode="External"/><Relationship Id="rId5" Type="http://schemas.openxmlformats.org/officeDocument/2006/relationships/hyperlink" Target="http://www.keepcoding.io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28.jpg"/><Relationship Id="rId5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hyperlink" Target="http://www.keepcoding.io/" TargetMode="External"/><Relationship Id="rId11" Type="http://schemas.openxmlformats.org/officeDocument/2006/relationships/image" Target="../media/image50.png"/><Relationship Id="rId10" Type="http://schemas.openxmlformats.org/officeDocument/2006/relationships/image" Target="../media/image27.png"/><Relationship Id="rId9" Type="http://schemas.openxmlformats.org/officeDocument/2006/relationships/image" Target="../media/image31.png"/><Relationship Id="rId5" Type="http://schemas.openxmlformats.org/officeDocument/2006/relationships/image" Target="../media/image45.png"/><Relationship Id="rId6" Type="http://schemas.openxmlformats.org/officeDocument/2006/relationships/image" Target="../media/image33.png"/><Relationship Id="rId7" Type="http://schemas.openxmlformats.org/officeDocument/2006/relationships/image" Target="../media/image29.png"/><Relationship Id="rId8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8.png"/><Relationship Id="rId13" Type="http://schemas.openxmlformats.org/officeDocument/2006/relationships/image" Target="../media/image47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44.png"/><Relationship Id="rId9" Type="http://schemas.openxmlformats.org/officeDocument/2006/relationships/image" Target="../media/image41.png"/><Relationship Id="rId15" Type="http://schemas.openxmlformats.org/officeDocument/2006/relationships/image" Target="../media/image49.png"/><Relationship Id="rId14" Type="http://schemas.openxmlformats.org/officeDocument/2006/relationships/image" Target="../media/image61.png"/><Relationship Id="rId16" Type="http://schemas.openxmlformats.org/officeDocument/2006/relationships/image" Target="../media/image52.png"/><Relationship Id="rId5" Type="http://schemas.openxmlformats.org/officeDocument/2006/relationships/image" Target="../media/image43.png"/><Relationship Id="rId6" Type="http://schemas.openxmlformats.org/officeDocument/2006/relationships/image" Target="../media/image46.png"/><Relationship Id="rId7" Type="http://schemas.openxmlformats.org/officeDocument/2006/relationships/image" Target="../media/image66.png"/><Relationship Id="rId8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42.png"/><Relationship Id="rId13" Type="http://schemas.openxmlformats.org/officeDocument/2006/relationships/image" Target="../media/image56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Relationship Id="rId4" Type="http://schemas.openxmlformats.org/officeDocument/2006/relationships/hyperlink" Target="http://www.keepcoding.io/" TargetMode="External"/><Relationship Id="rId9" Type="http://schemas.openxmlformats.org/officeDocument/2006/relationships/image" Target="../media/image66.png"/><Relationship Id="rId15" Type="http://schemas.openxmlformats.org/officeDocument/2006/relationships/image" Target="../media/image47.png"/><Relationship Id="rId14" Type="http://schemas.openxmlformats.org/officeDocument/2006/relationships/image" Target="../media/image48.png"/><Relationship Id="rId17" Type="http://schemas.openxmlformats.org/officeDocument/2006/relationships/image" Target="../media/image49.png"/><Relationship Id="rId16" Type="http://schemas.openxmlformats.org/officeDocument/2006/relationships/image" Target="../media/image61.png"/><Relationship Id="rId5" Type="http://schemas.openxmlformats.org/officeDocument/2006/relationships/image" Target="../media/image51.png"/><Relationship Id="rId6" Type="http://schemas.openxmlformats.org/officeDocument/2006/relationships/image" Target="../media/image29.png"/><Relationship Id="rId18" Type="http://schemas.openxmlformats.org/officeDocument/2006/relationships/image" Target="../media/image52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58.png"/><Relationship Id="rId13" Type="http://schemas.openxmlformats.org/officeDocument/2006/relationships/image" Target="../media/image66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Relationship Id="rId4" Type="http://schemas.openxmlformats.org/officeDocument/2006/relationships/hyperlink" Target="http://www.keepcoding.io/" TargetMode="External"/><Relationship Id="rId9" Type="http://schemas.openxmlformats.org/officeDocument/2006/relationships/image" Target="../media/image56.png"/><Relationship Id="rId15" Type="http://schemas.openxmlformats.org/officeDocument/2006/relationships/image" Target="../media/image75.png"/><Relationship Id="rId14" Type="http://schemas.openxmlformats.org/officeDocument/2006/relationships/image" Target="../media/image79.png"/><Relationship Id="rId17" Type="http://schemas.openxmlformats.org/officeDocument/2006/relationships/image" Target="../media/image86.png"/><Relationship Id="rId16" Type="http://schemas.openxmlformats.org/officeDocument/2006/relationships/image" Target="../media/image82.png"/><Relationship Id="rId5" Type="http://schemas.openxmlformats.org/officeDocument/2006/relationships/image" Target="../media/image67.png"/><Relationship Id="rId6" Type="http://schemas.openxmlformats.org/officeDocument/2006/relationships/image" Target="../media/image74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89.png"/><Relationship Id="rId5" Type="http://schemas.openxmlformats.org/officeDocument/2006/relationships/image" Target="../media/image8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92.png"/><Relationship Id="rId5" Type="http://schemas.openxmlformats.org/officeDocument/2006/relationships/image" Target="../media/image8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91.png"/><Relationship Id="rId5" Type="http://schemas.openxmlformats.org/officeDocument/2006/relationships/image" Target="../media/image9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4.png"/><Relationship Id="rId1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85.png"/><Relationship Id="rId9" Type="http://schemas.openxmlformats.org/officeDocument/2006/relationships/image" Target="../media/image88.png"/><Relationship Id="rId5" Type="http://schemas.openxmlformats.org/officeDocument/2006/relationships/image" Target="../media/image104.png"/><Relationship Id="rId6" Type="http://schemas.openxmlformats.org/officeDocument/2006/relationships/image" Target="../media/image90.png"/><Relationship Id="rId7" Type="http://schemas.openxmlformats.org/officeDocument/2006/relationships/image" Target="../media/image87.png"/><Relationship Id="rId8" Type="http://schemas.openxmlformats.org/officeDocument/2006/relationships/image" Target="../media/image9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93.png"/><Relationship Id="rId5" Type="http://schemas.openxmlformats.org/officeDocument/2006/relationships/image" Target="../media/image10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97.jpg"/><Relationship Id="rId5" Type="http://schemas.openxmlformats.org/officeDocument/2006/relationships/image" Target="../media/image99.jpg"/><Relationship Id="rId6" Type="http://schemas.openxmlformats.org/officeDocument/2006/relationships/image" Target="../media/image103.jpg"/><Relationship Id="rId7" Type="http://schemas.openxmlformats.org/officeDocument/2006/relationships/image" Target="../media/image9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www.keepcoding.io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keepcoding.io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10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1.png"/><Relationship Id="rId4" Type="http://schemas.openxmlformats.org/officeDocument/2006/relationships/hyperlink" Target="http://www.keepcoding.io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keepcoding.io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-archivo.uc3m.es/handle/10016/4921" TargetMode="External"/><Relationship Id="rId4" Type="http://schemas.openxmlformats.org/officeDocument/2006/relationships/hyperlink" Target="http://www.keepcoding.io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b.stanford.edu/%7Eboyd/cvxbook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Machine Learning 101</a:t>
            </a:r>
            <a:endParaRPr/>
          </a:p>
          <a:p>
            <a:pPr indent="0" lvl="0" marL="1477645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</a:pPr>
            <a:r>
              <a:rPr lang="es-ES" sz="1800"/>
              <a:t>SVMs y Métodos Kernel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718374" y="964010"/>
            <a:ext cx="6968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Conocidos los pesos, la predicción se realiza a través de esta fórmula, que podéis ignorar;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175574" y="2345136"/>
            <a:ext cx="7173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clave es que se trata de un producto escalar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entre las muestras de entrenamiento y la muestra  sobre la que quiero realizar la predicción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613577" y="128375"/>
            <a:ext cx="448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Frontera de separación</a:t>
            </a:r>
            <a:endParaRPr sz="2700"/>
          </a:p>
        </p:txBody>
      </p:sp>
      <p:sp>
        <p:nvSpPr>
          <p:cNvPr id="139" name="Google Shape;139;p14"/>
          <p:cNvSpPr/>
          <p:nvPr/>
        </p:nvSpPr>
        <p:spPr>
          <a:xfrm>
            <a:off x="1576250" y="1456780"/>
            <a:ext cx="6000749" cy="7048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3156950" y="2968250"/>
            <a:ext cx="2424939" cy="16643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151" name="Google Shape;151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237296" y="1449132"/>
            <a:ext cx="3952240" cy="2892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Intuición: el (hiper)plano separador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Caso no linealmente separable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y selección de características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K-nn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y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Otros algoritmos con Kernels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718374" y="964010"/>
            <a:ext cx="7660005" cy="1128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Hasta ahora hemos trabajado con un caso en el que las clases son  claramente separables, esto es, no hay solapamiento entre ellas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2032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hablamos de fronteras no lineales, seguimos considerando que existe  un </a:t>
            </a: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hiperplano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capaz de separar las clases, aunque con </a:t>
            </a: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613577" y="128375"/>
            <a:ext cx="6338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Caso linealmente no separable</a:t>
            </a:r>
            <a:endParaRPr sz="2700"/>
          </a:p>
        </p:txBody>
      </p:sp>
      <p:sp>
        <p:nvSpPr>
          <p:cNvPr id="159" name="Google Shape;159;p16"/>
          <p:cNvSpPr/>
          <p:nvPr/>
        </p:nvSpPr>
        <p:spPr>
          <a:xfrm>
            <a:off x="3183233" y="2169725"/>
            <a:ext cx="2460640" cy="24556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718374" y="964010"/>
            <a:ext cx="759460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Voy a permitir errores: muestras </a:t>
            </a: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dentro del margen o mal clasiﬁcadas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Exclusivamente esas muestras les asigno un error (</a:t>
            </a:r>
            <a:r>
              <a:rPr b="0" i="1" lang="es-E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slack 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variable)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613577" y="128375"/>
            <a:ext cx="59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Caso linealmente no separable</a:t>
            </a:r>
            <a:endParaRPr sz="2700"/>
          </a:p>
        </p:txBody>
      </p:sp>
      <p:sp>
        <p:nvSpPr>
          <p:cNvPr id="167" name="Google Shape;167;p17"/>
          <p:cNvSpPr/>
          <p:nvPr/>
        </p:nvSpPr>
        <p:spPr>
          <a:xfrm>
            <a:off x="1572841" y="1985800"/>
            <a:ext cx="3904026" cy="26667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854975" y="1700049"/>
            <a:ext cx="1885774" cy="30857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03650" y="1829224"/>
            <a:ext cx="2705099" cy="761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/>
        </p:nvSpPr>
        <p:spPr>
          <a:xfrm>
            <a:off x="718374" y="964010"/>
            <a:ext cx="59874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… pero penalizo los errores, con un coste C, ¿os suena?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18374" y="3450035"/>
            <a:ext cx="20320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… regularización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613576" y="128375"/>
            <a:ext cx="5727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Caso linealmente no separable</a:t>
            </a:r>
            <a:endParaRPr sz="2700"/>
          </a:p>
        </p:txBody>
      </p:sp>
      <p:sp>
        <p:nvSpPr>
          <p:cNvPr id="178" name="Google Shape;178;p18"/>
          <p:cNvSpPr/>
          <p:nvPr/>
        </p:nvSpPr>
        <p:spPr>
          <a:xfrm>
            <a:off x="2221550" y="1606930"/>
            <a:ext cx="4457699" cy="1523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718374" y="964005"/>
            <a:ext cx="5358765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C: cota superior al número de errores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Compromiso entre margen y errores en la solución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175574" y="4002480"/>
            <a:ext cx="771652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C elevado, margen estrecho, más peso a los errores. Alta complejidad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C pequeño, margen ancho, menos peso a los errores. Baja complejidad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>
            <p:ph type="title"/>
          </p:nvPr>
        </p:nvSpPr>
        <p:spPr>
          <a:xfrm>
            <a:off x="613577" y="128375"/>
            <a:ext cx="5670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Parámetro de regularización C</a:t>
            </a:r>
            <a:endParaRPr sz="2700"/>
          </a:p>
        </p:txBody>
      </p:sp>
      <p:sp>
        <p:nvSpPr>
          <p:cNvPr id="187" name="Google Shape;187;p19"/>
          <p:cNvSpPr/>
          <p:nvPr/>
        </p:nvSpPr>
        <p:spPr>
          <a:xfrm>
            <a:off x="152400" y="1718040"/>
            <a:ext cx="8839200" cy="21442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198" name="Google Shape;198;p2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237296" y="1449132"/>
            <a:ext cx="3952240" cy="2892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Intuición: el (hiper)plano separador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Caso no linealmente separable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y selección de características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K-nn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y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Otros algoritmos con Kernels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/>
        </p:nvSpPr>
        <p:spPr>
          <a:xfrm>
            <a:off x="718374" y="964005"/>
            <a:ext cx="8213725" cy="852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Buscar el hiperplano que mejor se ajuste a los datos y permita un tolerancia a  los errores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otras palabras, regresión lineal, con restricciones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613568" y="128365"/>
            <a:ext cx="216916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SVR: intuición</a:t>
            </a:r>
            <a:endParaRPr sz="2700"/>
          </a:p>
        </p:txBody>
      </p:sp>
      <p:sp>
        <p:nvSpPr>
          <p:cNvPr id="206" name="Google Shape;206;p22"/>
          <p:cNvSpPr/>
          <p:nvPr/>
        </p:nvSpPr>
        <p:spPr>
          <a:xfrm>
            <a:off x="2982475" y="1895000"/>
            <a:ext cx="3299190" cy="2790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718374" y="964005"/>
            <a:ext cx="50939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Queremos que nuestra solución sea de la forma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858463" y="1769444"/>
            <a:ext cx="2374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así que el funcional 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27850" y="1792681"/>
            <a:ext cx="469646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y permitir errores dentro del “margen”:  minimizar es similar al problema de clasiﬁcación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613568" y="128365"/>
            <a:ext cx="268033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SVR: formulación</a:t>
            </a:r>
            <a:endParaRPr sz="2700"/>
          </a:p>
        </p:txBody>
      </p:sp>
      <p:sp>
        <p:nvSpPr>
          <p:cNvPr id="216" name="Google Shape;216;p23"/>
          <p:cNvSpPr/>
          <p:nvPr/>
        </p:nvSpPr>
        <p:spPr>
          <a:xfrm>
            <a:off x="3154725" y="1373449"/>
            <a:ext cx="2326249" cy="2907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4338999" y="1773950"/>
            <a:ext cx="1407900" cy="290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860525" y="2515800"/>
            <a:ext cx="2914649" cy="1523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718374" y="964005"/>
            <a:ext cx="6690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pero, ¿qué hago con las muestras que caen fuera del margen?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Las penalizo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613568" y="128365"/>
            <a:ext cx="268033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SVR: formulación</a:t>
            </a:r>
            <a:endParaRPr sz="2700"/>
          </a:p>
        </p:txBody>
      </p:sp>
      <p:sp>
        <p:nvSpPr>
          <p:cNvPr id="226" name="Google Shape;226;p24"/>
          <p:cNvSpPr/>
          <p:nvPr/>
        </p:nvSpPr>
        <p:spPr>
          <a:xfrm>
            <a:off x="1256300" y="1531850"/>
            <a:ext cx="6057899" cy="27622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2827750" y="2013174"/>
            <a:ext cx="1583055" cy="1664335"/>
          </a:xfrm>
          <a:custGeom>
            <a:rect b="b" l="l" r="r" t="t"/>
            <a:pathLst>
              <a:path extrusionOk="0" h="1664335" w="1583054">
                <a:moveTo>
                  <a:pt x="0" y="1664074"/>
                </a:moveTo>
                <a:lnTo>
                  <a:pt x="31271" y="1656827"/>
                </a:lnTo>
                <a:lnTo>
                  <a:pt x="73031" y="1648047"/>
                </a:lnTo>
                <a:lnTo>
                  <a:pt x="122836" y="1637782"/>
                </a:lnTo>
                <a:lnTo>
                  <a:pt x="178245" y="1626080"/>
                </a:lnTo>
                <a:lnTo>
                  <a:pt x="236814" y="1612990"/>
                </a:lnTo>
                <a:lnTo>
                  <a:pt x="296101" y="1598559"/>
                </a:lnTo>
                <a:lnTo>
                  <a:pt x="353665" y="1582835"/>
                </a:lnTo>
                <a:lnTo>
                  <a:pt x="407061" y="1565866"/>
                </a:lnTo>
                <a:lnTo>
                  <a:pt x="453849" y="1547699"/>
                </a:lnTo>
                <a:lnTo>
                  <a:pt x="500205" y="1525471"/>
                </a:lnTo>
                <a:lnTo>
                  <a:pt x="543583" y="1501151"/>
                </a:lnTo>
                <a:lnTo>
                  <a:pt x="584460" y="1475014"/>
                </a:lnTo>
                <a:lnTo>
                  <a:pt x="623315" y="1447331"/>
                </a:lnTo>
                <a:lnTo>
                  <a:pt x="660624" y="1418375"/>
                </a:lnTo>
                <a:lnTo>
                  <a:pt x="696865" y="1388419"/>
                </a:lnTo>
                <a:lnTo>
                  <a:pt x="732514" y="1357737"/>
                </a:lnTo>
                <a:lnTo>
                  <a:pt x="768049" y="1326599"/>
                </a:lnTo>
                <a:lnTo>
                  <a:pt x="807777" y="1290163"/>
                </a:lnTo>
                <a:lnTo>
                  <a:pt x="845773" y="1252404"/>
                </a:lnTo>
                <a:lnTo>
                  <a:pt x="882446" y="1213424"/>
                </a:lnTo>
                <a:lnTo>
                  <a:pt x="918203" y="1173324"/>
                </a:lnTo>
                <a:lnTo>
                  <a:pt x="953451" y="1132206"/>
                </a:lnTo>
                <a:lnTo>
                  <a:pt x="988597" y="1090173"/>
                </a:lnTo>
                <a:lnTo>
                  <a:pt x="1024049" y="1047324"/>
                </a:lnTo>
                <a:lnTo>
                  <a:pt x="1055550" y="1009063"/>
                </a:lnTo>
                <a:lnTo>
                  <a:pt x="1087324" y="969960"/>
                </a:lnTo>
                <a:lnTo>
                  <a:pt x="1119098" y="930084"/>
                </a:lnTo>
                <a:lnTo>
                  <a:pt x="1150599" y="889504"/>
                </a:lnTo>
                <a:lnTo>
                  <a:pt x="1181556" y="848287"/>
                </a:lnTo>
                <a:lnTo>
                  <a:pt x="1211694" y="806502"/>
                </a:lnTo>
                <a:lnTo>
                  <a:pt x="1240741" y="764217"/>
                </a:lnTo>
                <a:lnTo>
                  <a:pt x="1268424" y="721499"/>
                </a:lnTo>
                <a:lnTo>
                  <a:pt x="1294881" y="678077"/>
                </a:lnTo>
                <a:lnTo>
                  <a:pt x="1320429" y="633768"/>
                </a:lnTo>
                <a:lnTo>
                  <a:pt x="1345068" y="588776"/>
                </a:lnTo>
                <a:lnTo>
                  <a:pt x="1368798" y="543307"/>
                </a:lnTo>
                <a:lnTo>
                  <a:pt x="1391619" y="497566"/>
                </a:lnTo>
                <a:lnTo>
                  <a:pt x="1413530" y="451756"/>
                </a:lnTo>
                <a:lnTo>
                  <a:pt x="1434532" y="406082"/>
                </a:lnTo>
                <a:lnTo>
                  <a:pt x="1454624" y="360749"/>
                </a:lnTo>
                <a:lnTo>
                  <a:pt x="1474284" y="313190"/>
                </a:lnTo>
                <a:lnTo>
                  <a:pt x="1493717" y="262107"/>
                </a:lnTo>
                <a:lnTo>
                  <a:pt x="1512512" y="209615"/>
                </a:lnTo>
                <a:lnTo>
                  <a:pt x="1530262" y="157828"/>
                </a:lnTo>
                <a:lnTo>
                  <a:pt x="1546557" y="108859"/>
                </a:lnTo>
                <a:lnTo>
                  <a:pt x="1560989" y="64822"/>
                </a:lnTo>
                <a:lnTo>
                  <a:pt x="1573147" y="27831"/>
                </a:lnTo>
                <a:lnTo>
                  <a:pt x="1582624" y="0"/>
                </a:lnTo>
              </a:path>
            </a:pathLst>
          </a:custGeom>
          <a:noFill/>
          <a:ln cap="flat" cmpd="sng" w="190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338250" y="2048099"/>
            <a:ext cx="1478280" cy="1617980"/>
          </a:xfrm>
          <a:custGeom>
            <a:rect b="b" l="l" r="r" t="t"/>
            <a:pathLst>
              <a:path extrusionOk="0" h="1617979" w="1478280">
                <a:moveTo>
                  <a:pt x="1477874" y="1617524"/>
                </a:moveTo>
                <a:lnTo>
                  <a:pt x="1448584" y="1612980"/>
                </a:lnTo>
                <a:lnTo>
                  <a:pt x="1410660" y="1608400"/>
                </a:lnTo>
                <a:lnTo>
                  <a:pt x="1365706" y="1603402"/>
                </a:lnTo>
                <a:lnTo>
                  <a:pt x="1315330" y="1597600"/>
                </a:lnTo>
                <a:lnTo>
                  <a:pt x="1261137" y="1590612"/>
                </a:lnTo>
                <a:lnTo>
                  <a:pt x="1204733" y="1582052"/>
                </a:lnTo>
                <a:lnTo>
                  <a:pt x="1147724" y="1571538"/>
                </a:lnTo>
                <a:lnTo>
                  <a:pt x="1091715" y="1558684"/>
                </a:lnTo>
                <a:lnTo>
                  <a:pt x="1038314" y="1543108"/>
                </a:lnTo>
                <a:lnTo>
                  <a:pt x="989124" y="1524424"/>
                </a:lnTo>
                <a:lnTo>
                  <a:pt x="946476" y="1504516"/>
                </a:lnTo>
                <a:lnTo>
                  <a:pt x="903373" y="1482012"/>
                </a:lnTo>
                <a:lnTo>
                  <a:pt x="860131" y="1457199"/>
                </a:lnTo>
                <a:lnTo>
                  <a:pt x="817063" y="1430366"/>
                </a:lnTo>
                <a:lnTo>
                  <a:pt x="774485" y="1401803"/>
                </a:lnTo>
                <a:lnTo>
                  <a:pt x="732711" y="1371797"/>
                </a:lnTo>
                <a:lnTo>
                  <a:pt x="692056" y="1340636"/>
                </a:lnTo>
                <a:lnTo>
                  <a:pt x="652836" y="1308611"/>
                </a:lnTo>
                <a:lnTo>
                  <a:pt x="615363" y="1276008"/>
                </a:lnTo>
                <a:lnTo>
                  <a:pt x="579955" y="1243116"/>
                </a:lnTo>
                <a:lnTo>
                  <a:pt x="546924" y="1210224"/>
                </a:lnTo>
                <a:lnTo>
                  <a:pt x="513941" y="1175045"/>
                </a:lnTo>
                <a:lnTo>
                  <a:pt x="484367" y="1141053"/>
                </a:lnTo>
                <a:lnTo>
                  <a:pt x="457539" y="1107340"/>
                </a:lnTo>
                <a:lnTo>
                  <a:pt x="432795" y="1072998"/>
                </a:lnTo>
                <a:lnTo>
                  <a:pt x="409470" y="1037120"/>
                </a:lnTo>
                <a:lnTo>
                  <a:pt x="386901" y="998798"/>
                </a:lnTo>
                <a:lnTo>
                  <a:pt x="364426" y="957126"/>
                </a:lnTo>
                <a:lnTo>
                  <a:pt x="341380" y="911194"/>
                </a:lnTo>
                <a:lnTo>
                  <a:pt x="317101" y="860096"/>
                </a:lnTo>
                <a:lnTo>
                  <a:pt x="290924" y="802924"/>
                </a:lnTo>
                <a:lnTo>
                  <a:pt x="274247" y="764694"/>
                </a:lnTo>
                <a:lnTo>
                  <a:pt x="256521" y="721678"/>
                </a:lnTo>
                <a:lnTo>
                  <a:pt x="237944" y="674611"/>
                </a:lnTo>
                <a:lnTo>
                  <a:pt x="218716" y="624222"/>
                </a:lnTo>
                <a:lnTo>
                  <a:pt x="199035" y="571245"/>
                </a:lnTo>
                <a:lnTo>
                  <a:pt x="179101" y="516411"/>
                </a:lnTo>
                <a:lnTo>
                  <a:pt x="159112" y="460453"/>
                </a:lnTo>
                <a:lnTo>
                  <a:pt x="139268" y="404101"/>
                </a:lnTo>
                <a:lnTo>
                  <a:pt x="119767" y="348087"/>
                </a:lnTo>
                <a:lnTo>
                  <a:pt x="100808" y="293145"/>
                </a:lnTo>
                <a:lnTo>
                  <a:pt x="82591" y="240004"/>
                </a:lnTo>
                <a:lnTo>
                  <a:pt x="65314" y="189399"/>
                </a:lnTo>
                <a:lnTo>
                  <a:pt x="49177" y="142059"/>
                </a:lnTo>
                <a:lnTo>
                  <a:pt x="34378" y="98717"/>
                </a:lnTo>
                <a:lnTo>
                  <a:pt x="21116" y="60106"/>
                </a:lnTo>
                <a:lnTo>
                  <a:pt x="9590" y="26956"/>
                </a:ln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613568" y="128365"/>
            <a:ext cx="1942464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Introducción</a:t>
            </a:r>
            <a:endParaRPr sz="2700"/>
          </a:p>
        </p:txBody>
      </p:sp>
      <p:sp>
        <p:nvSpPr>
          <p:cNvPr id="60" name="Google Shape;60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18374" y="811581"/>
            <a:ext cx="7622540" cy="3380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Máquinas de vectores (de) soporte, del inglés,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 Machines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148717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Inicialmente concebidas para problemas de </a:t>
            </a: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clasiﬁcación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y  posteriormente extendidas a regresión.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SVC: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 Classiﬁcation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SVR: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 Regression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deﬁnen como </a:t>
            </a: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clasiﬁcadores lineales de máximo margen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Propuestas a mediados-ﬁnales de los 90s, con mucho auge en los 2000s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Grandes prestaciones en aprendizaje supervisado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Kernel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718374" y="964005"/>
            <a:ext cx="7835900" cy="25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Coeﬁcientes: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Combinación lineal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de las muestras de entrenamiento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Producto escalar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entre las muestras de entrenamiento y la muestra  sobre la que quiero realizar la predicción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613578" y="128375"/>
            <a:ext cx="3170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SVR: solución</a:t>
            </a:r>
            <a:endParaRPr sz="2700"/>
          </a:p>
        </p:txBody>
      </p:sp>
      <p:sp>
        <p:nvSpPr>
          <p:cNvPr id="236" name="Google Shape;236;p26"/>
          <p:cNvSpPr/>
          <p:nvPr/>
        </p:nvSpPr>
        <p:spPr>
          <a:xfrm>
            <a:off x="2449000" y="862023"/>
            <a:ext cx="1148056" cy="542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310500" y="2177200"/>
            <a:ext cx="3908850" cy="6190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248" name="Google Shape;248;p2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237296" y="1449132"/>
            <a:ext cx="4364355" cy="2892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Intuición: el (hiper)plano separador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Caso no linealmente separable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y selección de características</a:t>
            </a:r>
            <a:endParaRPr b="1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K-nn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y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Otros algoritmos con Kernels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576744" y="964005"/>
            <a:ext cx="7990510" cy="25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/>
              <a:t>Método </a:t>
            </a:r>
            <a:r>
              <a:rPr i="1" lang="es-ES">
                <a:latin typeface="Arial"/>
                <a:ea typeface="Arial"/>
                <a:cs typeface="Arial"/>
                <a:sym typeface="Arial"/>
              </a:rPr>
              <a:t>wrapper</a:t>
            </a:r>
            <a:endParaRPr/>
          </a:p>
          <a:p>
            <a:pPr indent="-367030" lvl="0" marL="5207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Originalmente </a:t>
            </a:r>
            <a:r>
              <a:rPr lang="es-ES"/>
              <a:t>propuesto para SVM, analizando los coeﬁcientes del modelo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¿Entiendes el algoritmo?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520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/>
              <a:t>En sklearn,</a:t>
            </a:r>
            <a:r>
              <a:rPr lang="es-ES">
                <a:solidFill>
                  <a:srgbClr val="0000FF"/>
                </a:solidFill>
              </a:rPr>
              <a:t> </a:t>
            </a:r>
            <a:r>
              <a:rPr lang="es-E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extendido</a:t>
            </a:r>
            <a:r>
              <a:rPr lang="es-ES">
                <a:solidFill>
                  <a:srgbClr val="0000FF"/>
                </a:solidFill>
              </a:rPr>
              <a:t> </a:t>
            </a:r>
            <a:r>
              <a:rPr lang="es-ES"/>
              <a:t>a otros algoritmos con indicadores de relevancia,  como coeﬁcientes o importancia de variables</a:t>
            </a:r>
            <a:endParaRPr/>
          </a:p>
          <a:p>
            <a:pPr indent="-367030" lvl="1" marL="9779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lineal, logística, Ridge, Lasso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9779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Algoritmos basados en árboles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 txBox="1"/>
          <p:nvPr>
            <p:ph type="title"/>
          </p:nvPr>
        </p:nvSpPr>
        <p:spPr>
          <a:xfrm>
            <a:off x="613577" y="128375"/>
            <a:ext cx="5708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s-ES" sz="2700">
                <a:latin typeface="Arial"/>
                <a:ea typeface="Arial"/>
                <a:cs typeface="Arial"/>
                <a:sym typeface="Arial"/>
              </a:rPr>
              <a:t>Recursive Feature Elimination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266" name="Google Shape;266;p2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1237296" y="1449132"/>
            <a:ext cx="4401504" cy="257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Intuición: el (hiper)plano separador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Caso no linealmente separable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y 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K-nn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y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Otros algoritmos con Kernels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Motivación</a:t>
            </a:r>
            <a:endParaRPr sz="2700"/>
          </a:p>
        </p:txBody>
      </p:sp>
      <p:sp>
        <p:nvSpPr>
          <p:cNvPr id="273" name="Google Shape;273;p30"/>
          <p:cNvSpPr txBox="1"/>
          <p:nvPr/>
        </p:nvSpPr>
        <p:spPr>
          <a:xfrm>
            <a:off x="718374" y="811611"/>
            <a:ext cx="7130226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Modelos paramétrico no siempre resultan adecuados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Modelo basado en datos, no paramétrico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1219200" y="1723892"/>
            <a:ext cx="4543424" cy="28954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962025" y="2899754"/>
            <a:ext cx="2877174" cy="3729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613568" y="128365"/>
            <a:ext cx="35890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Opciones</a:t>
            </a:r>
            <a:endParaRPr sz="2700"/>
          </a:p>
        </p:txBody>
      </p:sp>
      <p:sp>
        <p:nvSpPr>
          <p:cNvPr id="282" name="Google Shape;282;p3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718374" y="964010"/>
            <a:ext cx="4854575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Solución 1: árboles de decisión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Solución 2: Knn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2155825" y="1971205"/>
            <a:ext cx="3733799" cy="24383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613568" y="128365"/>
            <a:ext cx="3361054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KNN regresión</a:t>
            </a:r>
            <a:endParaRPr sz="2700"/>
          </a:p>
        </p:txBody>
      </p:sp>
      <p:sp>
        <p:nvSpPr>
          <p:cNvPr id="290" name="Google Shape;290;p32"/>
          <p:cNvSpPr txBox="1"/>
          <p:nvPr/>
        </p:nvSpPr>
        <p:spPr>
          <a:xfrm>
            <a:off x="718374" y="924005"/>
            <a:ext cx="7668259" cy="6311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326" l="-1587" r="0" t="-67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476550" y="1640580"/>
            <a:ext cx="3867149" cy="25812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112435" y="3950561"/>
            <a:ext cx="204341" cy="2061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2729550" y="3389274"/>
            <a:ext cx="908050" cy="151765"/>
          </a:xfrm>
          <a:custGeom>
            <a:rect b="b" l="l" r="r" t="t"/>
            <a:pathLst>
              <a:path extrusionOk="0" h="151764" w="908050">
                <a:moveTo>
                  <a:pt x="0" y="151199"/>
                </a:moveTo>
                <a:lnTo>
                  <a:pt x="990" y="121773"/>
                </a:lnTo>
                <a:lnTo>
                  <a:pt x="3690" y="97742"/>
                </a:lnTo>
                <a:lnTo>
                  <a:pt x="7695" y="81541"/>
                </a:lnTo>
                <a:lnTo>
                  <a:pt x="12599" y="75599"/>
                </a:lnTo>
                <a:lnTo>
                  <a:pt x="441150" y="75599"/>
                </a:lnTo>
                <a:lnTo>
                  <a:pt x="446054" y="69658"/>
                </a:lnTo>
                <a:lnTo>
                  <a:pt x="450059" y="53457"/>
                </a:lnTo>
                <a:lnTo>
                  <a:pt x="452759" y="29426"/>
                </a:lnTo>
                <a:lnTo>
                  <a:pt x="453749" y="0"/>
                </a:lnTo>
                <a:lnTo>
                  <a:pt x="454740" y="29426"/>
                </a:lnTo>
                <a:lnTo>
                  <a:pt x="457440" y="53457"/>
                </a:lnTo>
                <a:lnTo>
                  <a:pt x="461445" y="69658"/>
                </a:lnTo>
                <a:lnTo>
                  <a:pt x="466349" y="75599"/>
                </a:lnTo>
                <a:lnTo>
                  <a:pt x="894900" y="75599"/>
                </a:lnTo>
                <a:lnTo>
                  <a:pt x="899804" y="81541"/>
                </a:lnTo>
                <a:lnTo>
                  <a:pt x="903809" y="97742"/>
                </a:lnTo>
                <a:lnTo>
                  <a:pt x="906509" y="121773"/>
                </a:lnTo>
                <a:lnTo>
                  <a:pt x="907499" y="151199"/>
                </a:lnTo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5905325" y="2088350"/>
            <a:ext cx="1691529" cy="2772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6118875" y="3312111"/>
            <a:ext cx="1401774" cy="70743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848761" y="3574713"/>
            <a:ext cx="179849" cy="17024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632663" y="3506286"/>
            <a:ext cx="202349" cy="22764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1047324" y="3577775"/>
            <a:ext cx="3165475" cy="151765"/>
          </a:xfrm>
          <a:custGeom>
            <a:rect b="b" l="l" r="r" t="t"/>
            <a:pathLst>
              <a:path extrusionOk="0" h="151764" w="3165475">
                <a:moveTo>
                  <a:pt x="0" y="0"/>
                </a:moveTo>
                <a:lnTo>
                  <a:pt x="3165299" y="0"/>
                </a:lnTo>
                <a:lnTo>
                  <a:pt x="3165299" y="151199"/>
                </a:lnTo>
                <a:lnTo>
                  <a:pt x="0" y="1511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19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3185573" y="3707674"/>
            <a:ext cx="0" cy="174625"/>
          </a:xfrm>
          <a:custGeom>
            <a:rect b="b" l="l" r="r" t="t"/>
            <a:pathLst>
              <a:path extrusionOk="0" h="174625" w="120000">
                <a:moveTo>
                  <a:pt x="0" y="0"/>
                </a:moveTo>
                <a:lnTo>
                  <a:pt x="0" y="174599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224014" y="1580250"/>
            <a:ext cx="3192811" cy="31194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7052" l="-3815" r="0" t="-137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5224014" y="2601303"/>
            <a:ext cx="3192811" cy="631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valor estimado es la media de los vecinos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K = 1</a:t>
            </a:r>
            <a:endParaRPr sz="2700"/>
          </a:p>
        </p:txBody>
      </p:sp>
      <p:sp>
        <p:nvSpPr>
          <p:cNvPr id="308" name="Google Shape;308;p33"/>
          <p:cNvSpPr txBox="1"/>
          <p:nvPr/>
        </p:nvSpPr>
        <p:spPr>
          <a:xfrm>
            <a:off x="718374" y="811611"/>
            <a:ext cx="713022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Buen ajuste si hay mucha densidad de puntos y bajo ruido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2311599" y="1683130"/>
            <a:ext cx="3809999" cy="24383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K = 1</a:t>
            </a:r>
            <a:endParaRPr sz="2700"/>
          </a:p>
        </p:txBody>
      </p:sp>
      <p:sp>
        <p:nvSpPr>
          <p:cNvPr id="316" name="Google Shape;316;p34"/>
          <p:cNvSpPr txBox="1"/>
          <p:nvPr/>
        </p:nvSpPr>
        <p:spPr>
          <a:xfrm>
            <a:off x="718374" y="811611"/>
            <a:ext cx="7130226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Región sin ejemplos, mal ajustada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Sensible al ruido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2113775" y="1882080"/>
            <a:ext cx="3733799" cy="24383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K = 5	</a:t>
            </a:r>
            <a:endParaRPr sz="2700"/>
          </a:p>
        </p:txBody>
      </p:sp>
      <p:sp>
        <p:nvSpPr>
          <p:cNvPr id="324" name="Google Shape;324;p35"/>
          <p:cNvSpPr txBox="1"/>
          <p:nvPr/>
        </p:nvSpPr>
        <p:spPr>
          <a:xfrm>
            <a:off x="718374" y="811611"/>
            <a:ext cx="4006026" cy="28469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Como ya sabemos, deberíamos aumentar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Lo cual produce problemas de borde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Solución: ponderar estimación por distancia entre vecinos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Dar más peso a los más cercanos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el peso de los más alejados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4724400" y="1323636"/>
            <a:ext cx="3848099" cy="2581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71" name="Google Shape;71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1237296" y="1449132"/>
            <a:ext cx="4226560" cy="257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Intuición: el (hiper)plano separador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Caso no linealmente separable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y selección de características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K-nn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y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Otros algoritmos con Kernels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613568" y="128365"/>
            <a:ext cx="7130226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Ponderar la estimación (K = 4)</a:t>
            </a:r>
            <a:endParaRPr sz="2700"/>
          </a:p>
        </p:txBody>
      </p:sp>
      <p:sp>
        <p:nvSpPr>
          <p:cNvPr id="332" name="Google Shape;332;p3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2390225" y="2774275"/>
            <a:ext cx="4011929" cy="12065"/>
          </a:xfrm>
          <a:custGeom>
            <a:rect b="b" l="l" r="r" t="t"/>
            <a:pathLst>
              <a:path extrusionOk="0" h="12064" w="4011929">
                <a:moveTo>
                  <a:pt x="0" y="11699"/>
                </a:moveTo>
                <a:lnTo>
                  <a:pt x="4011599" y="0"/>
                </a:lnTo>
              </a:path>
            </a:pathLst>
          </a:custGeom>
          <a:noFill/>
          <a:ln cap="flat" cmpd="sng" w="190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2980150" y="2614975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3651675" y="2614975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6"/>
          <p:cNvSpPr/>
          <p:nvPr/>
        </p:nvSpPr>
        <p:spPr>
          <a:xfrm>
            <a:off x="4983974" y="2614975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5915099" y="2614975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4396025" y="2614975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2904587" y="1921387"/>
            <a:ext cx="151124" cy="1394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3576112" y="1519237"/>
            <a:ext cx="151124" cy="1394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4908412" y="2296962"/>
            <a:ext cx="151124" cy="1394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5839537" y="1316687"/>
            <a:ext cx="151124" cy="1394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4234100" y="3091006"/>
            <a:ext cx="323849" cy="2476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2818225" y="3100531"/>
            <a:ext cx="323849" cy="228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3489750" y="3100531"/>
            <a:ext cx="323849" cy="2285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4822050" y="3091006"/>
            <a:ext cx="323849" cy="24764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5743650" y="3100531"/>
            <a:ext cx="342899" cy="2285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5762700" y="940681"/>
            <a:ext cx="304799" cy="2666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4831575" y="1926156"/>
            <a:ext cx="304799" cy="26669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3499275" y="1207381"/>
            <a:ext cx="304799" cy="26669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2837275" y="1537306"/>
            <a:ext cx="285749" cy="2666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2474327" y="3719874"/>
            <a:ext cx="3803711" cy="75134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4438" l="-6176" r="-3472" t="-19439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 </a:t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718374" y="811611"/>
            <a:ext cx="7130226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función de la distancia: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1544650" y="1276350"/>
            <a:ext cx="850960" cy="6230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7"/>
          <p:cNvSpPr txBox="1"/>
          <p:nvPr/>
        </p:nvSpPr>
        <p:spPr>
          <a:xfrm>
            <a:off x="718374" y="1992104"/>
            <a:ext cx="7130226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donde: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924275" y="2490850"/>
            <a:ext cx="2091699" cy="3428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4825312" y="1897787"/>
            <a:ext cx="151124" cy="1394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496837" y="1495637"/>
            <a:ext cx="151124" cy="13942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6829137" y="2273362"/>
            <a:ext cx="151124" cy="1394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7760262" y="1293087"/>
            <a:ext cx="151124" cy="13942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154825" y="3067406"/>
            <a:ext cx="323849" cy="24764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4738950" y="3076931"/>
            <a:ext cx="323849" cy="2285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5410475" y="3076931"/>
            <a:ext cx="323849" cy="2285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742775" y="3067406"/>
            <a:ext cx="323849" cy="24764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7664375" y="3076931"/>
            <a:ext cx="342899" cy="22859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7683425" y="917081"/>
            <a:ext cx="304799" cy="26669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6752300" y="1902556"/>
            <a:ext cx="304799" cy="2666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420000" y="1183781"/>
            <a:ext cx="304799" cy="2666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4758000" y="1513706"/>
            <a:ext cx="285749" cy="2666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4583852" y="3649074"/>
            <a:ext cx="3803711" cy="75134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7" name="Google Shape;377;p37"/>
          <p:cNvGraphicFramePr/>
          <p:nvPr/>
        </p:nvGraphicFramePr>
        <p:xfrm>
          <a:off x="4301425" y="2567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{831D557C-6925-4E8F-8ECE-F542C3308EC0}</a:tableStyleId>
              </a:tblPr>
              <a:tblGrid>
                <a:gridCol w="599450"/>
                <a:gridCol w="671825"/>
                <a:gridCol w="744850"/>
                <a:gridCol w="588650"/>
                <a:gridCol w="931550"/>
                <a:gridCol w="496575"/>
              </a:tblGrid>
              <a:tr h="18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535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78" name="Google Shape;378;p37"/>
          <p:cNvSpPr/>
          <p:nvPr/>
        </p:nvSpPr>
        <p:spPr>
          <a:xfrm>
            <a:off x="6326224" y="2561415"/>
            <a:ext cx="29845" cy="21590"/>
          </a:xfrm>
          <a:custGeom>
            <a:rect b="b" l="l" r="r" t="t"/>
            <a:pathLst>
              <a:path extrusionOk="0" h="21589" w="29845">
                <a:moveTo>
                  <a:pt x="29430" y="21423"/>
                </a:moveTo>
                <a:lnTo>
                  <a:pt x="0" y="10711"/>
                </a:lnTo>
                <a:lnTo>
                  <a:pt x="29430" y="0"/>
                </a:lnTo>
                <a:lnTo>
                  <a:pt x="18718" y="10711"/>
                </a:lnTo>
                <a:lnTo>
                  <a:pt x="29430" y="2142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6326224" y="2561415"/>
            <a:ext cx="29845" cy="21590"/>
          </a:xfrm>
          <a:custGeom>
            <a:rect b="b" l="l" r="r" t="t"/>
            <a:pathLst>
              <a:path extrusionOk="0" h="21589" w="29845">
                <a:moveTo>
                  <a:pt x="18718" y="10711"/>
                </a:moveTo>
                <a:lnTo>
                  <a:pt x="29430" y="0"/>
                </a:lnTo>
                <a:lnTo>
                  <a:pt x="0" y="10711"/>
                </a:lnTo>
                <a:lnTo>
                  <a:pt x="29430" y="21423"/>
                </a:lnTo>
                <a:lnTo>
                  <a:pt x="18718" y="1071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6847044" y="2561415"/>
            <a:ext cx="29845" cy="21590"/>
          </a:xfrm>
          <a:custGeom>
            <a:rect b="b" l="l" r="r" t="t"/>
            <a:pathLst>
              <a:path extrusionOk="0" h="21589" w="29845">
                <a:moveTo>
                  <a:pt x="0" y="21423"/>
                </a:moveTo>
                <a:lnTo>
                  <a:pt x="10711" y="10711"/>
                </a:lnTo>
                <a:lnTo>
                  <a:pt x="0" y="0"/>
                </a:lnTo>
                <a:lnTo>
                  <a:pt x="29429" y="10711"/>
                </a:lnTo>
                <a:lnTo>
                  <a:pt x="0" y="2142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6847044" y="2561415"/>
            <a:ext cx="29845" cy="21590"/>
          </a:xfrm>
          <a:custGeom>
            <a:rect b="b" l="l" r="r" t="t"/>
            <a:pathLst>
              <a:path extrusionOk="0" h="21589" w="29845">
                <a:moveTo>
                  <a:pt x="10711" y="10711"/>
                </a:moveTo>
                <a:lnTo>
                  <a:pt x="0" y="21423"/>
                </a:lnTo>
                <a:lnTo>
                  <a:pt x="29429" y="10711"/>
                </a:lnTo>
                <a:lnTo>
                  <a:pt x="0" y="0"/>
                </a:lnTo>
                <a:lnTo>
                  <a:pt x="10711" y="1071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6344942" y="2491074"/>
            <a:ext cx="1480820" cy="10160"/>
          </a:xfrm>
          <a:custGeom>
            <a:rect b="b" l="l" r="r" t="t"/>
            <a:pathLst>
              <a:path extrusionOk="0" h="10160" w="1480820">
                <a:moveTo>
                  <a:pt x="0" y="0"/>
                </a:moveTo>
                <a:lnTo>
                  <a:pt x="1480315" y="10056"/>
                </a:lnTo>
              </a:path>
            </a:pathLst>
          </a:custGeom>
          <a:noFill/>
          <a:ln cap="flat" cmpd="sng" w="9525">
            <a:solidFill>
              <a:srgbClr val="3776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6326224" y="2480435"/>
            <a:ext cx="29845" cy="21590"/>
          </a:xfrm>
          <a:custGeom>
            <a:rect b="b" l="l" r="r" t="t"/>
            <a:pathLst>
              <a:path extrusionOk="0" h="21589" w="29845">
                <a:moveTo>
                  <a:pt x="29356" y="21422"/>
                </a:moveTo>
                <a:lnTo>
                  <a:pt x="0" y="10511"/>
                </a:lnTo>
                <a:lnTo>
                  <a:pt x="29502" y="0"/>
                </a:lnTo>
                <a:lnTo>
                  <a:pt x="18717" y="10638"/>
                </a:lnTo>
                <a:lnTo>
                  <a:pt x="29356" y="21422"/>
                </a:lnTo>
                <a:close/>
              </a:path>
            </a:pathLst>
          </a:custGeom>
          <a:solidFill>
            <a:srgbClr val="3776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6326224" y="2480435"/>
            <a:ext cx="29845" cy="21590"/>
          </a:xfrm>
          <a:custGeom>
            <a:rect b="b" l="l" r="r" t="t"/>
            <a:pathLst>
              <a:path extrusionOk="0" h="21589" w="29845">
                <a:moveTo>
                  <a:pt x="18717" y="10638"/>
                </a:moveTo>
                <a:lnTo>
                  <a:pt x="29502" y="0"/>
                </a:lnTo>
                <a:lnTo>
                  <a:pt x="0" y="10511"/>
                </a:lnTo>
                <a:lnTo>
                  <a:pt x="29356" y="21422"/>
                </a:lnTo>
                <a:lnTo>
                  <a:pt x="18717" y="10638"/>
                </a:lnTo>
                <a:close/>
              </a:path>
            </a:pathLst>
          </a:custGeom>
          <a:noFill/>
          <a:ln cap="flat" cmpd="sng" w="9525">
            <a:solidFill>
              <a:srgbClr val="3776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7814473" y="2490346"/>
            <a:ext cx="29845" cy="21590"/>
          </a:xfrm>
          <a:custGeom>
            <a:rect b="b" l="l" r="r" t="t"/>
            <a:pathLst>
              <a:path extrusionOk="0" h="21589" w="29845">
                <a:moveTo>
                  <a:pt x="0" y="21422"/>
                </a:moveTo>
                <a:lnTo>
                  <a:pt x="10783" y="10784"/>
                </a:lnTo>
                <a:lnTo>
                  <a:pt x="145" y="0"/>
                </a:lnTo>
                <a:lnTo>
                  <a:pt x="29502" y="10911"/>
                </a:lnTo>
                <a:lnTo>
                  <a:pt x="0" y="21422"/>
                </a:lnTo>
                <a:close/>
              </a:path>
            </a:pathLst>
          </a:custGeom>
          <a:solidFill>
            <a:srgbClr val="3776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7814473" y="2490346"/>
            <a:ext cx="29845" cy="21590"/>
          </a:xfrm>
          <a:custGeom>
            <a:rect b="b" l="l" r="r" t="t"/>
            <a:pathLst>
              <a:path extrusionOk="0" h="21589" w="29845">
                <a:moveTo>
                  <a:pt x="10783" y="10784"/>
                </a:moveTo>
                <a:lnTo>
                  <a:pt x="0" y="21422"/>
                </a:lnTo>
                <a:lnTo>
                  <a:pt x="29502" y="10911"/>
                </a:lnTo>
                <a:lnTo>
                  <a:pt x="145" y="0"/>
                </a:lnTo>
                <a:lnTo>
                  <a:pt x="10783" y="10784"/>
                </a:lnTo>
                <a:close/>
              </a:path>
            </a:pathLst>
          </a:custGeom>
          <a:noFill/>
          <a:ln cap="flat" cmpd="sng" w="9525">
            <a:solidFill>
              <a:srgbClr val="3776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5594724" y="2561413"/>
            <a:ext cx="29845" cy="21590"/>
          </a:xfrm>
          <a:custGeom>
            <a:rect b="b" l="l" r="r" t="t"/>
            <a:pathLst>
              <a:path extrusionOk="0" h="21589" w="29845">
                <a:moveTo>
                  <a:pt x="29430" y="21423"/>
                </a:moveTo>
                <a:lnTo>
                  <a:pt x="0" y="10711"/>
                </a:lnTo>
                <a:lnTo>
                  <a:pt x="29430" y="0"/>
                </a:lnTo>
                <a:lnTo>
                  <a:pt x="18718" y="10711"/>
                </a:lnTo>
                <a:lnTo>
                  <a:pt x="29430" y="2142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5594724" y="2561413"/>
            <a:ext cx="29845" cy="21590"/>
          </a:xfrm>
          <a:custGeom>
            <a:rect b="b" l="l" r="r" t="t"/>
            <a:pathLst>
              <a:path extrusionOk="0" h="21589" w="29845">
                <a:moveTo>
                  <a:pt x="18718" y="10711"/>
                </a:moveTo>
                <a:lnTo>
                  <a:pt x="29430" y="0"/>
                </a:lnTo>
                <a:lnTo>
                  <a:pt x="0" y="10711"/>
                </a:lnTo>
                <a:lnTo>
                  <a:pt x="29430" y="21423"/>
                </a:lnTo>
                <a:lnTo>
                  <a:pt x="18718" y="1071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6268845" y="2561413"/>
            <a:ext cx="29845" cy="21590"/>
          </a:xfrm>
          <a:custGeom>
            <a:rect b="b" l="l" r="r" t="t"/>
            <a:pathLst>
              <a:path extrusionOk="0" h="21589" w="29845">
                <a:moveTo>
                  <a:pt x="0" y="21423"/>
                </a:moveTo>
                <a:lnTo>
                  <a:pt x="10711" y="10711"/>
                </a:lnTo>
                <a:lnTo>
                  <a:pt x="0" y="0"/>
                </a:lnTo>
                <a:lnTo>
                  <a:pt x="29430" y="10711"/>
                </a:lnTo>
                <a:lnTo>
                  <a:pt x="0" y="2142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6268845" y="2561413"/>
            <a:ext cx="29845" cy="21590"/>
          </a:xfrm>
          <a:custGeom>
            <a:rect b="b" l="l" r="r" t="t"/>
            <a:pathLst>
              <a:path extrusionOk="0" h="21589" w="29845">
                <a:moveTo>
                  <a:pt x="10711" y="10711"/>
                </a:moveTo>
                <a:lnTo>
                  <a:pt x="0" y="21423"/>
                </a:lnTo>
                <a:lnTo>
                  <a:pt x="29430" y="10711"/>
                </a:lnTo>
                <a:lnTo>
                  <a:pt x="0" y="0"/>
                </a:lnTo>
                <a:lnTo>
                  <a:pt x="10711" y="1071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4952691" y="2478034"/>
            <a:ext cx="1327150" cy="12700"/>
          </a:xfrm>
          <a:custGeom>
            <a:rect b="b" l="l" r="r" t="t"/>
            <a:pathLst>
              <a:path extrusionOk="0" h="12700" w="1327150">
                <a:moveTo>
                  <a:pt x="0" y="0"/>
                </a:moveTo>
                <a:lnTo>
                  <a:pt x="1327016" y="12581"/>
                </a:lnTo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4933973" y="2467424"/>
            <a:ext cx="29845" cy="21590"/>
          </a:xfrm>
          <a:custGeom>
            <a:rect b="b" l="l" r="r" t="t"/>
            <a:pathLst>
              <a:path extrusionOk="0" h="21589" w="29845">
                <a:moveTo>
                  <a:pt x="29327" y="21422"/>
                </a:moveTo>
                <a:lnTo>
                  <a:pt x="0" y="10432"/>
                </a:lnTo>
                <a:lnTo>
                  <a:pt x="29530" y="0"/>
                </a:lnTo>
                <a:lnTo>
                  <a:pt x="18717" y="10609"/>
                </a:lnTo>
                <a:lnTo>
                  <a:pt x="29327" y="21422"/>
                </a:lnTo>
                <a:close/>
              </a:path>
            </a:pathLst>
          </a:custGeom>
          <a:solidFill>
            <a:srgbClr val="0088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4933973" y="2467424"/>
            <a:ext cx="29845" cy="21590"/>
          </a:xfrm>
          <a:custGeom>
            <a:rect b="b" l="l" r="r" t="t"/>
            <a:pathLst>
              <a:path extrusionOk="0" h="21589" w="29845">
                <a:moveTo>
                  <a:pt x="18717" y="10609"/>
                </a:moveTo>
                <a:lnTo>
                  <a:pt x="29530" y="0"/>
                </a:lnTo>
                <a:lnTo>
                  <a:pt x="0" y="10432"/>
                </a:lnTo>
                <a:lnTo>
                  <a:pt x="29327" y="21422"/>
                </a:lnTo>
                <a:lnTo>
                  <a:pt x="18717" y="10609"/>
                </a:lnTo>
                <a:close/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6268895" y="2479802"/>
            <a:ext cx="29845" cy="21590"/>
          </a:xfrm>
          <a:custGeom>
            <a:rect b="b" l="l" r="r" t="t"/>
            <a:pathLst>
              <a:path extrusionOk="0" h="21589" w="29845">
                <a:moveTo>
                  <a:pt x="0" y="21422"/>
                </a:moveTo>
                <a:lnTo>
                  <a:pt x="10812" y="10812"/>
                </a:lnTo>
                <a:lnTo>
                  <a:pt x="202" y="0"/>
                </a:lnTo>
                <a:lnTo>
                  <a:pt x="29530" y="10990"/>
                </a:lnTo>
                <a:lnTo>
                  <a:pt x="0" y="21422"/>
                </a:lnTo>
                <a:close/>
              </a:path>
            </a:pathLst>
          </a:custGeom>
          <a:solidFill>
            <a:srgbClr val="0088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6268895" y="2479802"/>
            <a:ext cx="29845" cy="21590"/>
          </a:xfrm>
          <a:custGeom>
            <a:rect b="b" l="l" r="r" t="t"/>
            <a:pathLst>
              <a:path extrusionOk="0" h="21589" w="29845">
                <a:moveTo>
                  <a:pt x="10812" y="10812"/>
                </a:moveTo>
                <a:lnTo>
                  <a:pt x="0" y="21422"/>
                </a:lnTo>
                <a:lnTo>
                  <a:pt x="29530" y="10990"/>
                </a:lnTo>
                <a:lnTo>
                  <a:pt x="202" y="0"/>
                </a:lnTo>
                <a:lnTo>
                  <a:pt x="10812" y="10812"/>
                </a:lnTo>
                <a:close/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4438" l="-6176" r="-3472" t="-19439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 </a:t>
            </a:r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491374" y="1181693"/>
            <a:ext cx="163830" cy="928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798800" y="1239131"/>
            <a:ext cx="1981199" cy="3238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798802" y="1840837"/>
            <a:ext cx="1981199" cy="3238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4310950" y="2750674"/>
            <a:ext cx="4011929" cy="12065"/>
          </a:xfrm>
          <a:custGeom>
            <a:rect b="b" l="l" r="r" t="t"/>
            <a:pathLst>
              <a:path extrusionOk="0" h="12064" w="4011929">
                <a:moveTo>
                  <a:pt x="0" y="11699"/>
                </a:moveTo>
                <a:lnTo>
                  <a:pt x="4011599" y="0"/>
                </a:lnTo>
              </a:path>
            </a:pathLst>
          </a:custGeom>
          <a:noFill/>
          <a:ln cap="flat" cmpd="sng" w="190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4900874" y="2591374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5572399" y="2591374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6904700" y="2591374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7835824" y="2591374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825312" y="1897787"/>
            <a:ext cx="151124" cy="1394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5496837" y="1495637"/>
            <a:ext cx="151124" cy="13942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829137" y="1021262"/>
            <a:ext cx="151124" cy="1394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7760262" y="2100825"/>
            <a:ext cx="151124" cy="13942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7664375" y="3076931"/>
            <a:ext cx="342899" cy="2285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742775" y="3067406"/>
            <a:ext cx="323849" cy="24764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5410475" y="3076931"/>
            <a:ext cx="323849" cy="2285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4738950" y="3076931"/>
            <a:ext cx="323849" cy="2285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6316750" y="2591374"/>
            <a:ext cx="0" cy="330835"/>
          </a:xfrm>
          <a:custGeom>
            <a:rect b="b" l="l" r="r" t="t"/>
            <a:pathLst>
              <a:path extrusionOk="0" h="330835" w="120000">
                <a:moveTo>
                  <a:pt x="0" y="0"/>
                </a:moveTo>
                <a:lnTo>
                  <a:pt x="0" y="3302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154825" y="3067406"/>
            <a:ext cx="323849" cy="24764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4896375" y="2032449"/>
            <a:ext cx="5080" cy="740410"/>
          </a:xfrm>
          <a:custGeom>
            <a:rect b="b" l="l" r="r" t="t"/>
            <a:pathLst>
              <a:path extrusionOk="0" h="740410" w="5079">
                <a:moveTo>
                  <a:pt x="4499" y="0"/>
                </a:moveTo>
                <a:lnTo>
                  <a:pt x="0" y="7403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5568524" y="1632574"/>
            <a:ext cx="12700" cy="1128395"/>
          </a:xfrm>
          <a:custGeom>
            <a:rect b="b" l="l" r="r" t="t"/>
            <a:pathLst>
              <a:path extrusionOk="0" h="1128395" w="12700">
                <a:moveTo>
                  <a:pt x="0" y="0"/>
                </a:moveTo>
                <a:lnTo>
                  <a:pt x="12299" y="11282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6902299" y="1155924"/>
            <a:ext cx="2540" cy="1593850"/>
          </a:xfrm>
          <a:custGeom>
            <a:rect b="b" l="l" r="r" t="t"/>
            <a:pathLst>
              <a:path extrusionOk="0" h="1593850" w="2540">
                <a:moveTo>
                  <a:pt x="2399" y="0"/>
                </a:moveTo>
                <a:lnTo>
                  <a:pt x="0" y="15935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834324" y="2235487"/>
            <a:ext cx="1905" cy="513715"/>
          </a:xfrm>
          <a:custGeom>
            <a:rect b="b" l="l" r="r" t="t"/>
            <a:pathLst>
              <a:path extrusionOk="0" h="513714" w="1904">
                <a:moveTo>
                  <a:pt x="1499" y="0"/>
                </a:moveTo>
                <a:lnTo>
                  <a:pt x="0" y="5135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4794112" y="1562967"/>
            <a:ext cx="213524" cy="22775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5460997" y="1239116"/>
            <a:ext cx="213524" cy="22775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6796737" y="724200"/>
            <a:ext cx="213524" cy="22775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7728312" y="1845965"/>
            <a:ext cx="213524" cy="21352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Otras opciones</a:t>
            </a:r>
            <a:endParaRPr sz="2700"/>
          </a:p>
        </p:txBody>
      </p:sp>
      <p:sp>
        <p:nvSpPr>
          <p:cNvPr id="433" name="Google Shape;433;p39"/>
          <p:cNvSpPr txBox="1"/>
          <p:nvPr/>
        </p:nvSpPr>
        <p:spPr>
          <a:xfrm>
            <a:off x="718374" y="811611"/>
            <a:ext cx="713022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Podemos utilizar otras medidas de similitud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3131075" y="1382755"/>
            <a:ext cx="2762249" cy="5905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2676525" y="2119305"/>
            <a:ext cx="3790949" cy="26193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Kernel RBF</a:t>
            </a:r>
            <a:endParaRPr sz="2700"/>
          </a:p>
        </p:txBody>
      </p:sp>
      <p:sp>
        <p:nvSpPr>
          <p:cNvPr id="442" name="Google Shape;442;p40"/>
          <p:cNvSpPr txBox="1"/>
          <p:nvPr/>
        </p:nvSpPr>
        <p:spPr>
          <a:xfrm>
            <a:off x="718374" y="811611"/>
            <a:ext cx="713022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RBF: Radial Basis Function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0"/>
          <p:cNvSpPr txBox="1"/>
          <p:nvPr/>
        </p:nvSpPr>
        <p:spPr>
          <a:xfrm>
            <a:off x="716411" y="2483630"/>
            <a:ext cx="713022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Expresada como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2500350" y="1535155"/>
            <a:ext cx="3371849" cy="609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2500350" y="3112330"/>
            <a:ext cx="3562349" cy="4762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Otros kernels</a:t>
            </a:r>
            <a:endParaRPr sz="2700"/>
          </a:p>
        </p:txBody>
      </p:sp>
      <p:sp>
        <p:nvSpPr>
          <p:cNvPr id="452" name="Google Shape;452;p41"/>
          <p:cNvSpPr txBox="1"/>
          <p:nvPr/>
        </p:nvSpPr>
        <p:spPr>
          <a:xfrm>
            <a:off x="718374" y="811611"/>
            <a:ext cx="713022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Lineal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1"/>
          <p:cNvSpPr txBox="1"/>
          <p:nvPr/>
        </p:nvSpPr>
        <p:spPr>
          <a:xfrm>
            <a:off x="613568" y="2551750"/>
            <a:ext cx="713022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Polinómico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2266950" y="1473930"/>
            <a:ext cx="4610099" cy="4190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2201425" y="3184730"/>
            <a:ext cx="4591049" cy="4571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466" name="Google Shape;466;p4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1237296" y="1449132"/>
            <a:ext cx="4401504" cy="257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Intuición: el (hiper)plano separador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Caso no linealmente separable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y 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K-nn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y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Otros algoritmos con Kernels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"/>
          <p:cNvSpPr txBox="1"/>
          <p:nvPr>
            <p:ph type="title"/>
          </p:nvPr>
        </p:nvSpPr>
        <p:spPr>
          <a:xfrm>
            <a:off x="613568" y="128365"/>
            <a:ext cx="4949032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SVMs: fronteras no lineales</a:t>
            </a:r>
            <a:endParaRPr sz="2700"/>
          </a:p>
        </p:txBody>
      </p:sp>
      <p:sp>
        <p:nvSpPr>
          <p:cNvPr id="473" name="Google Shape;473;p44"/>
          <p:cNvSpPr txBox="1"/>
          <p:nvPr/>
        </p:nvSpPr>
        <p:spPr>
          <a:xfrm>
            <a:off x="718374" y="811611"/>
            <a:ext cx="7130226" cy="1436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formulación de las SVMs y LR es similar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queremos definir fronteras de separación no lineal en LR, ¿qué habría que hacer?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4"/>
          <p:cNvSpPr/>
          <p:nvPr/>
        </p:nvSpPr>
        <p:spPr>
          <a:xfrm>
            <a:off x="592925" y="2454125"/>
            <a:ext cx="2822024" cy="18721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4"/>
          <p:cNvSpPr/>
          <p:nvPr/>
        </p:nvSpPr>
        <p:spPr>
          <a:xfrm>
            <a:off x="4152900" y="2756450"/>
            <a:ext cx="838199" cy="2285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4"/>
          <p:cNvSpPr/>
          <p:nvPr/>
        </p:nvSpPr>
        <p:spPr>
          <a:xfrm>
            <a:off x="6200400" y="2603549"/>
            <a:ext cx="2686049" cy="4000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4"/>
          <p:cNvSpPr/>
          <p:nvPr/>
        </p:nvSpPr>
        <p:spPr>
          <a:xfrm>
            <a:off x="5143500" y="2786475"/>
            <a:ext cx="904875" cy="122555"/>
          </a:xfrm>
          <a:custGeom>
            <a:rect b="b" l="l" r="r" t="t"/>
            <a:pathLst>
              <a:path extrusionOk="0" h="122555" w="904875">
                <a:moveTo>
                  <a:pt x="843299" y="122399"/>
                </a:moveTo>
                <a:lnTo>
                  <a:pt x="843299" y="91799"/>
                </a:lnTo>
                <a:lnTo>
                  <a:pt x="0" y="91799"/>
                </a:lnTo>
                <a:lnTo>
                  <a:pt x="0" y="30599"/>
                </a:lnTo>
                <a:lnTo>
                  <a:pt x="843299" y="30599"/>
                </a:lnTo>
                <a:lnTo>
                  <a:pt x="843299" y="0"/>
                </a:lnTo>
                <a:lnTo>
                  <a:pt x="904499" y="61199"/>
                </a:lnTo>
                <a:lnTo>
                  <a:pt x="843299" y="12239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4"/>
          <p:cNvSpPr/>
          <p:nvPr/>
        </p:nvSpPr>
        <p:spPr>
          <a:xfrm>
            <a:off x="4218454" y="3128030"/>
            <a:ext cx="585549" cy="16196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4"/>
          <p:cNvSpPr/>
          <p:nvPr/>
        </p:nvSpPr>
        <p:spPr>
          <a:xfrm>
            <a:off x="7250650" y="3115593"/>
            <a:ext cx="585549" cy="17441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4"/>
          <p:cNvSpPr/>
          <p:nvPr/>
        </p:nvSpPr>
        <p:spPr>
          <a:xfrm>
            <a:off x="5037087" y="3452891"/>
            <a:ext cx="1536427" cy="1666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4"/>
          <p:cNvSpPr/>
          <p:nvPr/>
        </p:nvSpPr>
        <p:spPr>
          <a:xfrm>
            <a:off x="5047505" y="3767216"/>
            <a:ext cx="1925129" cy="16668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4"/>
          <p:cNvSpPr/>
          <p:nvPr/>
        </p:nvSpPr>
        <p:spPr>
          <a:xfrm>
            <a:off x="5046612" y="4077969"/>
            <a:ext cx="2534356" cy="21044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type="title"/>
          </p:nvPr>
        </p:nvSpPr>
        <p:spPr>
          <a:xfrm>
            <a:off x="613568" y="128365"/>
            <a:ext cx="6320632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SVMs: fronteras no lineales</a:t>
            </a:r>
            <a:endParaRPr sz="2700"/>
          </a:p>
        </p:txBody>
      </p:sp>
      <p:sp>
        <p:nvSpPr>
          <p:cNvPr id="489" name="Google Shape;489;p45"/>
          <p:cNvSpPr txBox="1"/>
          <p:nvPr/>
        </p:nvSpPr>
        <p:spPr>
          <a:xfrm>
            <a:off x="718374" y="811611"/>
            <a:ext cx="7130226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LR tenemos que elegir la función de transformación bajo nuestro mejor criterio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2898725" y="1915453"/>
            <a:ext cx="2590799" cy="4000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2898725" y="2371728"/>
            <a:ext cx="2590799" cy="4000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type="title"/>
          </p:nvPr>
        </p:nvSpPr>
        <p:spPr>
          <a:xfrm>
            <a:off x="613568" y="128365"/>
            <a:ext cx="4415632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SVMs: fronteras no lineales</a:t>
            </a:r>
            <a:endParaRPr sz="2700"/>
          </a:p>
        </p:txBody>
      </p:sp>
      <p:sp>
        <p:nvSpPr>
          <p:cNvPr id="498" name="Google Shape;498;p46"/>
          <p:cNvSpPr txBox="1"/>
          <p:nvPr/>
        </p:nvSpPr>
        <p:spPr>
          <a:xfrm>
            <a:off x="718374" y="811611"/>
            <a:ext cx="713022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¿Qué buscamos con esta transformación?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6"/>
          <p:cNvSpPr/>
          <p:nvPr/>
        </p:nvSpPr>
        <p:spPr>
          <a:xfrm>
            <a:off x="74513" y="2185386"/>
            <a:ext cx="5842049" cy="18789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6"/>
          <p:cNvSpPr/>
          <p:nvPr/>
        </p:nvSpPr>
        <p:spPr>
          <a:xfrm>
            <a:off x="6435356" y="2061533"/>
            <a:ext cx="2187381" cy="2073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6075519" y="2667453"/>
            <a:ext cx="264914" cy="2312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6"/>
          <p:cNvSpPr/>
          <p:nvPr/>
        </p:nvSpPr>
        <p:spPr>
          <a:xfrm>
            <a:off x="5935521" y="3057910"/>
            <a:ext cx="516318" cy="1333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6"/>
          <p:cNvSpPr/>
          <p:nvPr/>
        </p:nvSpPr>
        <p:spPr>
          <a:xfrm>
            <a:off x="6298455" y="3084112"/>
            <a:ext cx="59055" cy="43180"/>
          </a:xfrm>
          <a:custGeom>
            <a:rect b="b" l="l" r="r" t="t"/>
            <a:pathLst>
              <a:path extrusionOk="0" h="43180" w="59054">
                <a:moveTo>
                  <a:pt x="21423" y="21423"/>
                </a:moveTo>
                <a:lnTo>
                  <a:pt x="0" y="42846"/>
                </a:lnTo>
                <a:lnTo>
                  <a:pt x="58860" y="21423"/>
                </a:lnTo>
                <a:lnTo>
                  <a:pt x="0" y="0"/>
                </a:lnTo>
                <a:lnTo>
                  <a:pt x="21423" y="21423"/>
                </a:lnTo>
                <a:close/>
              </a:path>
            </a:pathLst>
          </a:custGeom>
          <a:noFill/>
          <a:ln cap="flat" cmpd="sng" w="190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613568" y="128365"/>
            <a:ext cx="13252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Intuición</a:t>
            </a:r>
            <a:endParaRPr sz="2700"/>
          </a:p>
        </p:txBody>
      </p:sp>
      <p:sp>
        <p:nvSpPr>
          <p:cNvPr id="78" name="Google Shape;78;p4"/>
          <p:cNvSpPr txBox="1"/>
          <p:nvPr/>
        </p:nvSpPr>
        <p:spPr>
          <a:xfrm>
            <a:off x="718374" y="659210"/>
            <a:ext cx="6928484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Clasiﬁcador lineal deﬁnido por un hiperplano separador de máximo  margen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148875" y="4600752"/>
            <a:ext cx="686244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By User:ZackWeinberg, based on PNG version by User:Cyc - This ﬁle was derived from: Svm separating hyperplanes.png, CC BY-SA 3.0, https://commons.wikimedia.org/w/index.php?curid=22877598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501924" y="1225925"/>
            <a:ext cx="3790475" cy="3279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bc2fb46602_0_0"/>
          <p:cNvSpPr txBox="1"/>
          <p:nvPr>
            <p:ph type="title"/>
          </p:nvPr>
        </p:nvSpPr>
        <p:spPr>
          <a:xfrm>
            <a:off x="613568" y="128365"/>
            <a:ext cx="5406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SVMs: fronteras no lineales</a:t>
            </a:r>
            <a:endParaRPr sz="2700"/>
          </a:p>
        </p:txBody>
      </p:sp>
      <p:sp>
        <p:nvSpPr>
          <p:cNvPr id="510" name="Google Shape;510;g1bc2fb46602_0_0"/>
          <p:cNvSpPr txBox="1"/>
          <p:nvPr/>
        </p:nvSpPr>
        <p:spPr>
          <a:xfrm>
            <a:off x="1052970" y="4978550"/>
            <a:ext cx="14358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bc2fb46602_0_0"/>
          <p:cNvSpPr txBox="1"/>
          <p:nvPr/>
        </p:nvSpPr>
        <p:spPr>
          <a:xfrm>
            <a:off x="708825" y="660350"/>
            <a:ext cx="6924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7030" lvl="0" marL="379095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formulación SVM permite no tener que conocer la transformación.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Truco del kernel (Kernel trick): No es necesario calcular explícitamente las coordenadas de los puntos en el nuevo espacio dimensional; basta con calcular las distancias entre parejas de puntos, aunque no sepamos las coordenadas. Ese cálculo puede realizarse de forma sencilla con un kernel.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Resultado</a:t>
            </a:r>
            <a:endParaRPr sz="2700"/>
          </a:p>
        </p:txBody>
      </p:sp>
      <p:sp>
        <p:nvSpPr>
          <p:cNvPr id="517" name="Google Shape;517;p49"/>
          <p:cNvSpPr txBox="1"/>
          <p:nvPr/>
        </p:nvSpPr>
        <p:spPr>
          <a:xfrm>
            <a:off x="1404174" y="3443806"/>
            <a:ext cx="7130226" cy="869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Hay que fijar los parámetros libres del Kernel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Hiperparámetro adicional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9"/>
          <p:cNvSpPr/>
          <p:nvPr/>
        </p:nvSpPr>
        <p:spPr>
          <a:xfrm>
            <a:off x="0" y="802549"/>
            <a:ext cx="9143999" cy="25717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50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0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0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50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529" name="Google Shape;529;p5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0"/>
          <p:cNvSpPr txBox="1"/>
          <p:nvPr/>
        </p:nvSpPr>
        <p:spPr>
          <a:xfrm>
            <a:off x="1237296" y="1449132"/>
            <a:ext cx="5163504" cy="257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Intuición: el (hiper)plano separador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Caso no linealmente separable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y selección de características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K-nn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y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Otros algoritmos con Kernels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Métodos Kernel</a:t>
            </a:r>
            <a:endParaRPr sz="2700"/>
          </a:p>
        </p:txBody>
      </p:sp>
      <p:sp>
        <p:nvSpPr>
          <p:cNvPr id="536" name="Google Shape;536;p51"/>
          <p:cNvSpPr txBox="1"/>
          <p:nvPr/>
        </p:nvSpPr>
        <p:spPr>
          <a:xfrm>
            <a:off x="718374" y="811611"/>
            <a:ext cx="7587426" cy="14452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278" l="-1604" r="0" t="-37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title"/>
          </p:nvPr>
        </p:nvSpPr>
        <p:spPr>
          <a:xfrm>
            <a:off x="613568" y="128365"/>
            <a:ext cx="5787232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Conclusiones sobre SVMs y Kernels</a:t>
            </a:r>
            <a:endParaRPr sz="2700"/>
          </a:p>
        </p:txBody>
      </p:sp>
      <p:sp>
        <p:nvSpPr>
          <p:cNvPr id="543" name="Google Shape;543;p52"/>
          <p:cNvSpPr txBox="1"/>
          <p:nvPr/>
        </p:nvSpPr>
        <p:spPr>
          <a:xfrm>
            <a:off x="718374" y="811611"/>
            <a:ext cx="7130226" cy="2595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Algoritmos muy potentes con grandes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algoritmo no calcula la probabilidad, se estima a partir de heurística (no muy fiable)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Computacionalmente intenso: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alta dimensionalidad (muchas variables), Kernel lineal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Valores de C elevados 🡪 cuesta mucho entrenar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Cálculo del Kernel cuando el problema tiene muchas muestras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RBF es capaz de aprender casi todo, Kernel universal.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usan medidas de distancia/similitud: ESCALADO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"/>
          <p:cNvSpPr txBox="1"/>
          <p:nvPr/>
        </p:nvSpPr>
        <p:spPr>
          <a:xfrm>
            <a:off x="718374" y="1240206"/>
            <a:ext cx="7113270" cy="200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Machine Learning, a probabilistic perspective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14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Capítulos 5, 8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Felipe Alonso-Atienza,</a:t>
            </a:r>
            <a:r>
              <a:rPr b="0"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Tesis Doctoral 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(uc3m)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3"/>
          <p:cNvSpPr txBox="1"/>
          <p:nvPr>
            <p:ph type="title"/>
          </p:nvPr>
        </p:nvSpPr>
        <p:spPr>
          <a:xfrm>
            <a:off x="613576" y="128375"/>
            <a:ext cx="2123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Referencias</a:t>
            </a:r>
            <a:endParaRPr sz="2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4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4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4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4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613568" y="128365"/>
            <a:ext cx="265176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Función de coste</a:t>
            </a:r>
            <a:endParaRPr sz="2700"/>
          </a:p>
        </p:txBody>
      </p:sp>
      <p:sp>
        <p:nvSpPr>
          <p:cNvPr id="87" name="Google Shape;87;p9"/>
          <p:cNvSpPr txBox="1"/>
          <p:nvPr/>
        </p:nvSpPr>
        <p:spPr>
          <a:xfrm>
            <a:off x="718374" y="811605"/>
            <a:ext cx="7738745" cy="852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Clasiﬁcador lineal deﬁnido por un hiperplano separador de máximo margen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Así, dado un conjunto de datos etiquetados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718374" y="2468956"/>
            <a:ext cx="31134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funcional a </a:t>
            </a: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b="1" i="0" lang="es-ES" sz="1800" u="none" cap="none" strike="noStrike">
                <a:solidFill>
                  <a:srgbClr val="4A4A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1175574" y="3573855"/>
            <a:ext cx="5741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 de optimización</a:t>
            </a:r>
            <a:r>
              <a:rPr b="0"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convexa 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solución única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2064425" y="1841025"/>
            <a:ext cx="4566449" cy="3238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1988225" y="2883125"/>
            <a:ext cx="5701499" cy="542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613578" y="128375"/>
            <a:ext cx="6001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SVMs vs Regresión logística</a:t>
            </a:r>
            <a:endParaRPr sz="2700"/>
          </a:p>
        </p:txBody>
      </p:sp>
      <p:sp>
        <p:nvSpPr>
          <p:cNvPr id="98" name="Google Shape;98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718374" y="811605"/>
            <a:ext cx="4937760" cy="1957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Clasiﬁcadores lineales los 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Máximo margen vs Mínimo error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Optimización convexa vs Máxima verosimilitud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109" name="Google Shape;109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1237296" y="1449132"/>
            <a:ext cx="3952240" cy="2892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Intuición: el (hiper)plano separador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1" i="1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Support Vector</a:t>
            </a: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Caso no linealmente separable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SVMs y selección de características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K-nn en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Kernels y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Otros algoritmos con Kernels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/>
        </p:nvSpPr>
        <p:spPr>
          <a:xfrm>
            <a:off x="718374" y="964010"/>
            <a:ext cx="42297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puede demostrar que la solución 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613575" y="2068900"/>
            <a:ext cx="77667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252730" lvl="0" marL="379095" marR="165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651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combinación lineal de las muestras de entrenamiento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30" lvl="0" marL="379095" marR="1651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pero para muchas muestras se cumple que	             (</a:t>
            </a: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solución dispersa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Vectores soporte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muestras para las que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 txBox="1"/>
          <p:nvPr>
            <p:ph type="title"/>
          </p:nvPr>
        </p:nvSpPr>
        <p:spPr>
          <a:xfrm>
            <a:off x="613568" y="128365"/>
            <a:ext cx="250444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s-ES" sz="2700">
                <a:latin typeface="Arial"/>
                <a:ea typeface="Arial"/>
                <a:cs typeface="Arial"/>
                <a:sym typeface="Arial"/>
              </a:rPr>
              <a:t>Support Vectors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3630174" y="1352030"/>
            <a:ext cx="1733549" cy="666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880063" y="3016426"/>
            <a:ext cx="647700" cy="20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5620750" y="2971801"/>
            <a:ext cx="647700" cy="20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4758975" y="3547001"/>
            <a:ext cx="647700" cy="228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/>
          <p:nvPr/>
        </p:nvSpPr>
        <p:spPr>
          <a:xfrm>
            <a:off x="2498600" y="1774958"/>
            <a:ext cx="3941391" cy="25205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718374" y="964010"/>
            <a:ext cx="42297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puede demostrar que la solución 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613568" y="128365"/>
            <a:ext cx="250444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s-ES" sz="2700">
                <a:latin typeface="Arial"/>
                <a:ea typeface="Arial"/>
                <a:cs typeface="Arial"/>
                <a:sym typeface="Arial"/>
              </a:rPr>
              <a:t>Support Vectors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3630174" y="1352030"/>
            <a:ext cx="1733549" cy="6667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2019-10-18T14:13:00Z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