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gbc9f2f0977_3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" name="Google Shape;20;gbc9f2f0977_3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bc9f2f0977_3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bc9f2f0977_3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gbc9f2f0977_3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" name="Google Shape;25;gbc9f2f0977_3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g1a4c4f4763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" name="Google Shape;31;g1a4c4f4763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g1a4c4f4763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" name="Google Shape;37;g1a4c4f4763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1a4c4f4763d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g1a4c4f4763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a4c4f4763d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" name="Google Shape;51;g1a4c4f4763d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a4c4f4763d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a4c4f4763d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a4c4f4763d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a4c4f4763d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a4c4f4763d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a4c4f4763d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616503" y="1125575"/>
            <a:ext cx="55149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300"/>
              <a:buNone/>
              <a:defRPr sz="43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9pPr>
          </a:lstStyle>
          <a:p/>
        </p:txBody>
      </p:sp>
      <p:sp>
        <p:nvSpPr>
          <p:cNvPr id="11" name="Google Shape;11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">
  <p:cSld name="CUSTOM_1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type="title"/>
          </p:nvPr>
        </p:nvSpPr>
        <p:spPr>
          <a:xfrm>
            <a:off x="616500" y="368825"/>
            <a:ext cx="648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" name="Google Shape;14;p3"/>
          <p:cNvSpPr txBox="1"/>
          <p:nvPr>
            <p:ph idx="1" type="body"/>
          </p:nvPr>
        </p:nvSpPr>
        <p:spPr>
          <a:xfrm>
            <a:off x="503750" y="1514750"/>
            <a:ext cx="7873200" cy="305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nal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8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16500" y="368825"/>
            <a:ext cx="6484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b="1"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479200"/>
            <a:ext cx="8520600" cy="31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6"/>
          <p:cNvSpPr txBox="1"/>
          <p:nvPr>
            <p:ph type="ctrTitle"/>
          </p:nvPr>
        </p:nvSpPr>
        <p:spPr>
          <a:xfrm>
            <a:off x="616500" y="1125575"/>
            <a:ext cx="55218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Natural Language Generation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/>
          <p:nvPr/>
        </p:nvSpPr>
        <p:spPr>
          <a:xfrm>
            <a:off x="550875" y="3900350"/>
            <a:ext cx="56700" cy="794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5"/>
          <p:cNvSpPr txBox="1"/>
          <p:nvPr/>
        </p:nvSpPr>
        <p:spPr>
          <a:xfrm>
            <a:off x="698500" y="3824150"/>
            <a:ext cx="322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Datos de contacto</a:t>
            </a:r>
            <a:endParaRPr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/>
          <p:nvPr>
            <p:ph type="title"/>
          </p:nvPr>
        </p:nvSpPr>
        <p:spPr>
          <a:xfrm>
            <a:off x="616500" y="368825"/>
            <a:ext cx="648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Introducción</a:t>
            </a:r>
            <a:endParaRPr/>
          </a:p>
        </p:txBody>
      </p:sp>
      <p:sp>
        <p:nvSpPr>
          <p:cNvPr id="28" name="Google Shape;28;p7"/>
          <p:cNvSpPr txBox="1"/>
          <p:nvPr>
            <p:ph idx="1" type="body"/>
          </p:nvPr>
        </p:nvSpPr>
        <p:spPr>
          <a:xfrm>
            <a:off x="503750" y="1514750"/>
            <a:ext cx="7873200" cy="305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Qué es NLG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Hidden Markov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LSTM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Attention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Transformers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GPT-2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Práctica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Wordle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¿Métodos clásicos? -&gt; Mel-Frenquency Cepstral Coefficients (MFCCs)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616500" y="368825"/>
            <a:ext cx="648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Introducción</a:t>
            </a:r>
            <a:endParaRPr/>
          </a:p>
        </p:txBody>
      </p:sp>
      <p:sp>
        <p:nvSpPr>
          <p:cNvPr id="34" name="Google Shape;34;p8"/>
          <p:cNvSpPr txBox="1"/>
          <p:nvPr>
            <p:ph idx="1" type="body"/>
          </p:nvPr>
        </p:nvSpPr>
        <p:spPr>
          <a:xfrm>
            <a:off x="503750" y="1514750"/>
            <a:ext cx="7873200" cy="305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Proceso de generación de frases coherentes en forma de lenguaje natural.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Algoritmos de NLG pueden escribir pero no ‘leer’.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Para poder escribir texto primero hay que entenderlo. Necesario convertir ese dato no estructurado a algo estructurado entendible por algoritmos.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Natural Language Understanding + Natural Language Generation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 txBox="1"/>
          <p:nvPr>
            <p:ph type="title"/>
          </p:nvPr>
        </p:nvSpPr>
        <p:spPr>
          <a:xfrm>
            <a:off x="616500" y="368825"/>
            <a:ext cx="648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NLP + NLU + NLG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</a:t>
            </a:r>
            <a:endParaRPr/>
          </a:p>
        </p:txBody>
      </p:sp>
      <p:sp>
        <p:nvSpPr>
          <p:cNvPr id="40" name="Google Shape;40;p9"/>
          <p:cNvSpPr txBox="1"/>
          <p:nvPr>
            <p:ph idx="1" type="body"/>
          </p:nvPr>
        </p:nvSpPr>
        <p:spPr>
          <a:xfrm>
            <a:off x="503750" y="1514750"/>
            <a:ext cx="7873200" cy="305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41" name="Google Shape;41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7300" y="1559888"/>
            <a:ext cx="6429375" cy="269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type="title"/>
          </p:nvPr>
        </p:nvSpPr>
        <p:spPr>
          <a:xfrm>
            <a:off x="616500" y="368825"/>
            <a:ext cx="648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NLG</a:t>
            </a:r>
            <a:endParaRPr/>
          </a:p>
        </p:txBody>
      </p:sp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503750" y="1514750"/>
            <a:ext cx="7873200" cy="305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48" name="Google Shape;48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575" y="1738313"/>
            <a:ext cx="8324850" cy="166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 txBox="1"/>
          <p:nvPr>
            <p:ph type="title"/>
          </p:nvPr>
        </p:nvSpPr>
        <p:spPr>
          <a:xfrm>
            <a:off x="616500" y="368825"/>
            <a:ext cx="648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Hidden Markov Model</a:t>
            </a:r>
            <a:endParaRPr/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503750" y="1514750"/>
            <a:ext cx="7873200" cy="305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Modelo </a:t>
            </a:r>
            <a:r>
              <a:rPr lang="es"/>
              <a:t>probabilístico</a:t>
            </a:r>
            <a:r>
              <a:rPr lang="es"/>
              <a:t> usado para predicción de procesos ‘aleatorios.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Probabilidades generadas en base a observaciones.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Para el caso de NLG, dada una frase (observación) cual es la palabra más probable que salga a continuación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type="title"/>
          </p:nvPr>
        </p:nvSpPr>
        <p:spPr>
          <a:xfrm>
            <a:off x="616500" y="368825"/>
            <a:ext cx="648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NLG + Hidden Markov Model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2"/>
          <p:cNvSpPr txBox="1"/>
          <p:nvPr>
            <p:ph idx="1" type="body"/>
          </p:nvPr>
        </p:nvSpPr>
        <p:spPr>
          <a:xfrm>
            <a:off x="503750" y="1514750"/>
            <a:ext cx="7873200" cy="305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1" name="Google Shape;61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0" y="1130300"/>
            <a:ext cx="4145926" cy="321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title"/>
          </p:nvPr>
        </p:nvSpPr>
        <p:spPr>
          <a:xfrm>
            <a:off x="616500" y="368825"/>
            <a:ext cx="648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NLG + LSTM</a:t>
            </a:r>
            <a:endParaRPr/>
          </a:p>
        </p:txBody>
      </p:sp>
      <p:sp>
        <p:nvSpPr>
          <p:cNvPr id="67" name="Google Shape;67;p13"/>
          <p:cNvSpPr txBox="1"/>
          <p:nvPr>
            <p:ph idx="1" type="body"/>
          </p:nvPr>
        </p:nvSpPr>
        <p:spPr>
          <a:xfrm>
            <a:off x="503750" y="1514750"/>
            <a:ext cx="7873200" cy="305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8" name="Google Shape;6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1275" y="1629463"/>
            <a:ext cx="6610350" cy="263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616500" y="368825"/>
            <a:ext cx="648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NLG + GPT-2</a:t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503750" y="1514750"/>
            <a:ext cx="7873200" cy="305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5" name="Google Shape;7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0100" y="1352050"/>
            <a:ext cx="7343775" cy="291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