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94" r:id="rId3"/>
    <p:sldId id="267" r:id="rId4"/>
    <p:sldId id="295" r:id="rId5"/>
    <p:sldId id="261" r:id="rId6"/>
    <p:sldId id="272" r:id="rId7"/>
    <p:sldId id="273" r:id="rId8"/>
    <p:sldId id="297" r:id="rId9"/>
    <p:sldId id="275" r:id="rId10"/>
    <p:sldId id="293" r:id="rId11"/>
    <p:sldId id="276" r:id="rId12"/>
    <p:sldId id="292" r:id="rId13"/>
    <p:sldId id="296" r:id="rId14"/>
    <p:sldId id="285"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02">
          <p15:clr>
            <a:srgbClr val="A4A3A4"/>
          </p15:clr>
        </p15:guide>
        <p15:guide id="3" pos="7378">
          <p15:clr>
            <a:srgbClr val="A4A3A4"/>
          </p15:clr>
        </p15:guide>
        <p15:guide id="4" orient="horz" pos="4020">
          <p15:clr>
            <a:srgbClr val="A4A3A4"/>
          </p15:clr>
        </p15:guide>
        <p15:guide id="5" orient="horz" pos="30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fiMQb8F8Cm93H5k/Rj9aXHGu3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4634"/>
    <a:srgbClr val="DCD7C3"/>
    <a:srgbClr val="ADB9CA"/>
    <a:srgbClr val="FFC0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9C6614-4BED-44E0-9E0A-DAD178770D8F}" v="55" dt="2024-01-31T17:48:10.668"/>
  </p1510:revLst>
</p1510:revInfo>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5714" autoAdjust="0"/>
  </p:normalViewPr>
  <p:slideViewPr>
    <p:cSldViewPr snapToGrid="0">
      <p:cViewPr varScale="1">
        <p:scale>
          <a:sx n="43" d="100"/>
          <a:sy n="43" d="100"/>
        </p:scale>
        <p:origin x="1500" y="24"/>
      </p:cViewPr>
      <p:guideLst>
        <p:guide orient="horz" pos="2160"/>
        <p:guide pos="302"/>
        <p:guide pos="7378"/>
        <p:guide orient="horz" pos="4020"/>
        <p:guide orient="horz" pos="30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975596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uk-UA" dirty="0"/>
              <a:t>Шановний голово та члени екзаменаційної комісії, вашій увазі пропонується кваліфікаційна робота за темою: «Модель використання</a:t>
            </a:r>
            <a:r>
              <a:rPr lang="en-US" dirty="0"/>
              <a:t> CI/CD</a:t>
            </a:r>
            <a:r>
              <a:rPr lang="uk-UA" dirty="0"/>
              <a:t> процесів</a:t>
            </a:r>
            <a:r>
              <a:rPr lang="en-US" dirty="0"/>
              <a:t> </a:t>
            </a:r>
            <a:r>
              <a:rPr lang="uk-UA" dirty="0"/>
              <a:t>під час розгортання інфраструктури на основі </a:t>
            </a:r>
            <a:r>
              <a:rPr lang="en-US" dirty="0"/>
              <a:t>IaC</a:t>
            </a:r>
            <a:r>
              <a:rPr lang="uk-UA" dirty="0"/>
              <a:t>»</a:t>
            </a:r>
            <a:r>
              <a:rPr lang="en-US" dirty="0"/>
              <a:t>.</a:t>
            </a:r>
          </a:p>
          <a:p>
            <a:pPr marL="0" lvl="0" indent="0" algn="l" rtl="0">
              <a:lnSpc>
                <a:spcPct val="100000"/>
              </a:lnSpc>
              <a:spcBef>
                <a:spcPts val="0"/>
              </a:spcBef>
              <a:spcAft>
                <a:spcPts val="0"/>
              </a:spcAft>
              <a:buSzPts val="1100"/>
              <a:buNone/>
            </a:pPr>
            <a:r>
              <a:rPr lang="uk-UA" dirty="0"/>
              <a:t>Виконала: курсант 205 навчальної групи, солдат Ксендзук Олена Олегівна</a:t>
            </a:r>
          </a:p>
          <a:p>
            <a:pPr marL="0" lvl="0" indent="0" algn="l" rtl="0">
              <a:lnSpc>
                <a:spcPct val="100000"/>
              </a:lnSpc>
              <a:spcBef>
                <a:spcPts val="0"/>
              </a:spcBef>
              <a:spcAft>
                <a:spcPts val="0"/>
              </a:spcAft>
              <a:buSzPts val="1100"/>
              <a:buNone/>
            </a:pPr>
            <a:r>
              <a:rPr lang="uk-UA" dirty="0"/>
              <a:t>Керівник: викладач кафедри №21, майор Балан Дмитро Дмитрович</a:t>
            </a: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5106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sz="1800" kern="100" dirty="0">
                <a:effectLst/>
                <a:latin typeface="Times New Roman" panose="02020603050405020304" pitchFamily="18" charset="0"/>
                <a:ea typeface="Calibri" panose="020F0502020204030204" pitchFamily="34" charset="0"/>
              </a:rPr>
              <a:t>Особливості: </a:t>
            </a:r>
            <a:r>
              <a:rPr lang="uk-UA" sz="1800" kern="100" dirty="0" err="1">
                <a:effectLst/>
                <a:latin typeface="Times New Roman" panose="02020603050405020304" pitchFamily="18" charset="0"/>
                <a:ea typeface="Calibri" panose="020F0502020204030204" pitchFamily="34" charset="0"/>
              </a:rPr>
              <a:t>багатопровайдерна</a:t>
            </a:r>
            <a:r>
              <a:rPr lang="uk-UA" sz="1800" kern="100" dirty="0">
                <a:effectLst/>
                <a:latin typeface="Times New Roman" panose="02020603050405020304" pitchFamily="18" charset="0"/>
                <a:ea typeface="Calibri" panose="020F0502020204030204" pitchFamily="34" charset="0"/>
              </a:rPr>
              <a:t> підтримка, декларативний синтаксис, ідемпотентність, зручне управління ресурсами (таких як віртуальні машини, мережі, бази даних), планування змін, автоматичне визначення залежності ресурсів, модульність та повторне використання, легка інтеграція з </a:t>
            </a:r>
            <a:r>
              <a:rPr lang="en-US" sz="1800" kern="100" dirty="0">
                <a:effectLst/>
                <a:latin typeface="Times New Roman" panose="02020603050405020304" pitchFamily="18" charset="0"/>
                <a:ea typeface="Calibri" panose="020F0502020204030204" pitchFamily="34" charset="0"/>
              </a:rPr>
              <a:t>CI/CD</a:t>
            </a:r>
            <a:endParaRPr lang="uk-UA" sz="1800" kern="100" dirty="0">
              <a:effectLst/>
              <a:latin typeface="Times New Roman" panose="02020603050405020304" pitchFamily="18" charset="0"/>
              <a:ea typeface="Calibri" panose="020F0502020204030204" pitchFamily="34" charset="0"/>
            </a:endParaRP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927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0" algn="just" defTabSz="914400" rtl="0" eaLnBrk="1" fontAlgn="auto" latinLnBrk="0" hangingPunct="1">
              <a:lnSpc>
                <a:spcPct val="150000"/>
              </a:lnSpc>
              <a:spcBef>
                <a:spcPts val="0"/>
              </a:spcBef>
              <a:spcAft>
                <a:spcPts val="0"/>
              </a:spcAft>
              <a:buClr>
                <a:srgbClr val="000000"/>
              </a:buClr>
              <a:buSzPts val="1100"/>
              <a:buFont typeface="Arial"/>
              <a:buNone/>
              <a:tabLst/>
              <a:defRPr/>
            </a:pPr>
            <a:r>
              <a:rPr lang="en-US" sz="1800"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 це потужний інструмент для автоматизації конфігурації та управління системами. </a:t>
            </a: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Базове середовище </a:t>
            </a:r>
            <a:r>
              <a:rPr lang="en-US" sz="1800" i="1"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складається з трьох основних компонентів:</a:t>
            </a: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1) Вузол управління (</a:t>
            </a:r>
            <a:r>
              <a:rPr lang="en-US" sz="1800" i="1" kern="100" dirty="0">
                <a:effectLst/>
                <a:latin typeface="Times New Roman" panose="02020603050405020304" pitchFamily="18" charset="0"/>
                <a:ea typeface="Calibri" panose="020F0502020204030204" pitchFamily="34" charset="0"/>
              </a:rPr>
              <a:t>Control node</a:t>
            </a:r>
            <a:r>
              <a:rPr lang="uk-UA" sz="1800" kern="100" dirty="0">
                <a:effectLst/>
                <a:latin typeface="Times New Roman" panose="02020603050405020304" pitchFamily="18" charset="0"/>
                <a:ea typeface="Calibri" panose="020F0502020204030204" pitchFamily="34" charset="0"/>
              </a:rPr>
              <a:t>) де встановлено </a:t>
            </a:r>
            <a:r>
              <a:rPr lang="en-US" sz="1800" i="1"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a:t>
            </a: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2) Керований вузол (</a:t>
            </a:r>
            <a:r>
              <a:rPr lang="en-US" sz="1800" i="1" kern="100" dirty="0">
                <a:effectLst/>
                <a:latin typeface="Times New Roman" panose="02020603050405020304" pitchFamily="18" charset="0"/>
                <a:ea typeface="Calibri" panose="020F0502020204030204" pitchFamily="34" charset="0"/>
              </a:rPr>
              <a:t>Managed node</a:t>
            </a:r>
            <a:r>
              <a:rPr lang="uk-UA" sz="1800" kern="100" dirty="0">
                <a:effectLst/>
                <a:latin typeface="Times New Roman" panose="02020603050405020304" pitchFamily="18" charset="0"/>
                <a:ea typeface="Calibri" panose="020F0502020204030204" pitchFamily="34" charset="0"/>
              </a:rPr>
              <a:t>) - віддалена система або хост, яким керує </a:t>
            </a:r>
            <a:r>
              <a:rPr lang="en-US" sz="1800" i="1"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a:t>
            </a:r>
            <a:endParaRPr lang="en-US" sz="1800" kern="100" dirty="0">
              <a:effectLst/>
              <a:latin typeface="Times New Roman" panose="02020603050405020304" pitchFamily="18" charset="0"/>
              <a:ea typeface="Calibri" panose="020F0502020204030204" pitchFamily="34" charset="0"/>
            </a:endParaRP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3) Інвентар (</a:t>
            </a:r>
            <a:r>
              <a:rPr lang="en-US" sz="1800" i="1" kern="100" dirty="0">
                <a:effectLst/>
                <a:latin typeface="Times New Roman" panose="02020603050405020304" pitchFamily="18" charset="0"/>
                <a:ea typeface="Calibri" panose="020F0502020204030204" pitchFamily="34" charset="0"/>
              </a:rPr>
              <a:t>Inventory</a:t>
            </a:r>
            <a:r>
              <a:rPr lang="uk-UA" sz="1800" kern="100" dirty="0">
                <a:effectLst/>
                <a:latin typeface="Times New Roman" panose="02020603050405020304" pitchFamily="18" charset="0"/>
                <a:ea typeface="Calibri" panose="020F0502020204030204" pitchFamily="34" charset="0"/>
              </a:rPr>
              <a:t>) - Список керованих вузлів, які логічно організовані. </a:t>
            </a: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427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sz="1800" kern="100" dirty="0">
                <a:effectLst/>
                <a:latin typeface="Times New Roman" panose="02020603050405020304" pitchFamily="18" charset="0"/>
                <a:ea typeface="Calibri" panose="020F0502020204030204" pitchFamily="34" charset="0"/>
              </a:rPr>
              <a:t>Ось деякі ключові особливості </a:t>
            </a:r>
            <a:r>
              <a:rPr lang="uk-UA" sz="1800" kern="100" dirty="0" err="1">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a:t>
            </a:r>
            <a:r>
              <a:rPr lang="uk-UA" sz="1800" kern="100" dirty="0" err="1">
                <a:effectLst/>
                <a:latin typeface="Times New Roman" panose="02020603050405020304" pitchFamily="18" charset="0"/>
                <a:ea typeface="Calibri" panose="020F0502020204030204" pitchFamily="34" charset="0"/>
              </a:rPr>
              <a:t>агентлес</a:t>
            </a:r>
            <a:r>
              <a:rPr lang="uk-UA" sz="1800" kern="100" dirty="0">
                <a:effectLst/>
                <a:latin typeface="Times New Roman" panose="02020603050405020304" pitchFamily="18" charset="0"/>
                <a:ea typeface="Calibri" panose="020F0502020204030204" pitchFamily="34" charset="0"/>
              </a:rPr>
              <a:t> архітектура, YAML, ідемпотентність, модульна архітектура, </a:t>
            </a:r>
            <a:r>
              <a:rPr lang="en-US" sz="1800" kern="100" dirty="0">
                <a:effectLst/>
                <a:latin typeface="Times New Roman" panose="02020603050405020304" pitchFamily="18" charset="0"/>
                <a:ea typeface="Calibri" panose="020F0502020204030204" pitchFamily="34" charset="0"/>
              </a:rPr>
              <a:t>p</a:t>
            </a:r>
            <a:r>
              <a:rPr lang="uk-UA" sz="1800" kern="100" dirty="0" err="1">
                <a:effectLst/>
                <a:latin typeface="Times New Roman" panose="02020603050405020304" pitchFamily="18" charset="0"/>
                <a:ea typeface="Calibri" panose="020F0502020204030204" pitchFamily="34" charset="0"/>
              </a:rPr>
              <a:t>laybooks</a:t>
            </a:r>
            <a:r>
              <a:rPr lang="uk-UA" sz="1800" kern="100" dirty="0">
                <a:effectLst/>
                <a:latin typeface="Times New Roman" panose="02020603050405020304" pitchFamily="18" charset="0"/>
                <a:ea typeface="Calibri" panose="020F0502020204030204" pitchFamily="34" charset="0"/>
              </a:rPr>
              <a:t> та ролі</a:t>
            </a:r>
            <a:r>
              <a:rPr lang="en-US" sz="1800" kern="100" dirty="0">
                <a:effectLst/>
                <a:latin typeface="Times New Roman" panose="02020603050405020304" pitchFamily="18" charset="0"/>
                <a:ea typeface="Calibri" panose="020F0502020204030204" pitchFamily="34" charset="0"/>
              </a:rPr>
              <a:t>, </a:t>
            </a:r>
            <a:r>
              <a:rPr lang="uk-UA" sz="1800" kern="100" dirty="0">
                <a:effectLst/>
                <a:latin typeface="Times New Roman" panose="02020603050405020304" pitchFamily="18" charset="0"/>
                <a:ea typeface="Calibri" panose="020F0502020204030204" pitchFamily="34" charset="0"/>
              </a:rPr>
              <a:t>повторне використання та модульність, </a:t>
            </a:r>
            <a:r>
              <a:rPr lang="uk-UA" sz="1800" kern="100" dirty="0" err="1">
                <a:effectLst/>
                <a:latin typeface="Times New Roman" panose="02020603050405020304" pitchFamily="18" charset="0"/>
                <a:ea typeface="Calibri" panose="020F0502020204030204" pitchFamily="34" charset="0"/>
              </a:rPr>
              <a:t>багатоплатформеність</a:t>
            </a:r>
            <a:r>
              <a:rPr lang="uk-UA" sz="1800" kern="100" dirty="0">
                <a:effectLst/>
                <a:latin typeface="Times New Roman" panose="02020603050405020304" pitchFamily="18" charset="0"/>
                <a:ea typeface="Calibri" panose="020F0502020204030204" pitchFamily="34" charset="0"/>
              </a:rPr>
              <a:t>.</a:t>
            </a: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798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На даному слайді зображена демонстраційна модель, котра ілюструє приклад використання процесів </a:t>
            </a:r>
            <a:r>
              <a:rPr lang="en-US" sz="1800" kern="100" dirty="0">
                <a:effectLst/>
                <a:latin typeface="Times New Roman" panose="02020603050405020304" pitchFamily="18" charset="0"/>
                <a:ea typeface="Calibri" panose="020F0502020204030204" pitchFamily="34" charset="0"/>
              </a:rPr>
              <a:t>CI/CD</a:t>
            </a:r>
            <a:r>
              <a:rPr lang="uk-UA" sz="1800" kern="100" dirty="0">
                <a:effectLst/>
                <a:latin typeface="Times New Roman" panose="02020603050405020304" pitchFamily="18" charset="0"/>
                <a:ea typeface="Calibri" panose="020F0502020204030204" pitchFamily="34" charset="0"/>
              </a:rPr>
              <a:t> та </a:t>
            </a:r>
            <a:r>
              <a:rPr lang="en-US" sz="1800" kern="100" dirty="0">
                <a:effectLst/>
                <a:latin typeface="Times New Roman" panose="02020603050405020304" pitchFamily="18" charset="0"/>
                <a:ea typeface="Calibri" panose="020F0502020204030204" pitchFamily="34" charset="0"/>
              </a:rPr>
              <a:t>IaC</a:t>
            </a:r>
            <a:r>
              <a:rPr lang="uk-UA" sz="1800" kern="100" dirty="0">
                <a:effectLst/>
                <a:latin typeface="Times New Roman" panose="02020603050405020304" pitchFamily="18" charset="0"/>
                <a:ea typeface="Calibri" panose="020F0502020204030204" pitchFamily="34" charset="0"/>
              </a:rPr>
              <a:t>.</a:t>
            </a:r>
          </a:p>
          <a:p>
            <a:pPr marL="457200" indent="0" algn="just">
              <a:buNone/>
            </a:pPr>
            <a:r>
              <a:rPr lang="uk-UA" sz="1800" kern="100" dirty="0">
                <a:effectLst/>
                <a:latin typeface="Times New Roman" panose="02020603050405020304" pitchFamily="18" charset="0"/>
                <a:ea typeface="Calibri" panose="020F0502020204030204" pitchFamily="34" charset="0"/>
              </a:rPr>
              <a:t>Зверху на схемі ви можете побачити розробників, які пишуть програмний код. Трохи нижче команду </a:t>
            </a:r>
            <a:r>
              <a:rPr lang="en-US" sz="1800" kern="100" dirty="0">
                <a:effectLst/>
                <a:latin typeface="Times New Roman" panose="02020603050405020304" pitchFamily="18" charset="0"/>
                <a:ea typeface="Calibri" panose="020F0502020204030204" pitchFamily="34" charset="0"/>
              </a:rPr>
              <a:t>DevOps</a:t>
            </a:r>
            <a:r>
              <a:rPr lang="uk-UA" sz="1800" kern="100" dirty="0">
                <a:effectLst/>
                <a:latin typeface="Times New Roman" panose="02020603050405020304" pitchFamily="18" charset="0"/>
                <a:ea typeface="Calibri" panose="020F0502020204030204" pitchFamily="34" charset="0"/>
              </a:rPr>
              <a:t>, котра на контрольній </a:t>
            </a:r>
            <a:r>
              <a:rPr lang="uk-UA" sz="1800" kern="100" dirty="0" err="1">
                <a:effectLst/>
                <a:latin typeface="Times New Roman" panose="02020603050405020304" pitchFamily="18" charset="0"/>
                <a:ea typeface="Calibri" panose="020F0502020204030204" pitchFamily="34" charset="0"/>
              </a:rPr>
              <a:t>ноді</a:t>
            </a:r>
            <a:r>
              <a:rPr lang="uk-UA" sz="1800" kern="100" dirty="0">
                <a:effectLst/>
                <a:latin typeface="Times New Roman" panose="02020603050405020304" pitchFamily="18" charset="0"/>
                <a:ea typeface="Calibri" panose="020F0502020204030204" pitchFamily="34" charset="0"/>
              </a:rPr>
              <a:t> керує конфігураціями </a:t>
            </a:r>
            <a:r>
              <a:rPr lang="en-US" sz="1800" kern="100" dirty="0">
                <a:effectLst/>
                <a:latin typeface="Times New Roman" panose="02020603050405020304" pitchFamily="18" charset="0"/>
                <a:ea typeface="Calibri" panose="020F0502020204030204" pitchFamily="34" charset="0"/>
              </a:rPr>
              <a:t>Ansible </a:t>
            </a:r>
            <a:r>
              <a:rPr lang="uk-UA" sz="1800" kern="100" dirty="0">
                <a:effectLst/>
                <a:latin typeface="Times New Roman" panose="02020603050405020304" pitchFamily="18" charset="0"/>
                <a:ea typeface="Calibri" panose="020F0502020204030204" pitchFamily="34" charset="0"/>
              </a:rPr>
              <a:t>та </a:t>
            </a:r>
            <a:r>
              <a:rPr lang="en-US" sz="1800" kern="100" dirty="0">
                <a:effectLst/>
                <a:latin typeface="Times New Roman" panose="02020603050405020304" pitchFamily="18" charset="0"/>
                <a:ea typeface="Calibri" panose="020F0502020204030204" pitchFamily="34" charset="0"/>
              </a:rPr>
              <a:t>Terraform </a:t>
            </a:r>
            <a:r>
              <a:rPr lang="uk-UA" sz="1800" kern="100" dirty="0">
                <a:effectLst/>
                <a:latin typeface="Times New Roman" panose="02020603050405020304" pitchFamily="18" charset="0"/>
                <a:ea typeface="Calibri" panose="020F0502020204030204" pitchFamily="34" charset="0"/>
              </a:rPr>
              <a:t>для розгортання необхідної інфраструктури для того, щоб </a:t>
            </a:r>
            <a:r>
              <a:rPr lang="uk-UA" sz="1800" kern="100" dirty="0" err="1">
                <a:effectLst/>
                <a:latin typeface="Times New Roman" panose="02020603050405020304" pitchFamily="18" charset="0"/>
                <a:ea typeface="Calibri" panose="020F0502020204030204" pitchFamily="34" charset="0"/>
              </a:rPr>
              <a:t>захостити</a:t>
            </a:r>
            <a:r>
              <a:rPr lang="uk-UA" sz="1800" kern="100" dirty="0">
                <a:effectLst/>
                <a:latin typeface="Times New Roman" panose="02020603050405020304" pitchFamily="18" charset="0"/>
                <a:ea typeface="Calibri" panose="020F0502020204030204" pitchFamily="34" charset="0"/>
              </a:rPr>
              <a:t> сайт, котрий пишуть розробники. </a:t>
            </a:r>
            <a:r>
              <a:rPr lang="en-US" sz="1800" kern="100" dirty="0">
                <a:effectLst/>
                <a:latin typeface="Times New Roman" panose="02020603050405020304" pitchFamily="18" charset="0"/>
                <a:ea typeface="Calibri" panose="020F0502020204030204" pitchFamily="34" charset="0"/>
              </a:rPr>
              <a:t>Terraform </a:t>
            </a:r>
            <a:r>
              <a:rPr lang="uk-UA" sz="1800" kern="100" dirty="0" err="1">
                <a:effectLst/>
                <a:latin typeface="Times New Roman" panose="02020603050405020304" pitchFamily="18" charset="0"/>
                <a:ea typeface="Calibri" panose="020F0502020204030204" pitchFamily="34" charset="0"/>
              </a:rPr>
              <a:t>ініцілізує</a:t>
            </a:r>
            <a:r>
              <a:rPr lang="uk-UA" sz="1800" kern="100" dirty="0">
                <a:effectLst/>
                <a:latin typeface="Times New Roman" panose="02020603050405020304" pitchFamily="18" charset="0"/>
                <a:ea typeface="Calibri" panose="020F0502020204030204" pitchFamily="34" charset="0"/>
              </a:rPr>
              <a:t> віртуальну машину, власне створюватиме наш</a:t>
            </a:r>
            <a:r>
              <a:rPr lang="en-US" sz="1800" kern="100" dirty="0">
                <a:effectLst/>
                <a:latin typeface="Times New Roman" panose="02020603050405020304" pitchFamily="18" charset="0"/>
                <a:ea typeface="Calibri" panose="020F0502020204030204" pitchFamily="34" charset="0"/>
              </a:rPr>
              <a:t> managed node</a:t>
            </a:r>
            <a:r>
              <a:rPr lang="uk-UA" sz="1800" kern="100" dirty="0">
                <a:effectLst/>
                <a:latin typeface="Times New Roman" panose="02020603050405020304" pitchFamily="18" charset="0"/>
                <a:ea typeface="Calibri" panose="020F0502020204030204" pitchFamily="34" charset="0"/>
              </a:rPr>
              <a:t>. </a:t>
            </a:r>
            <a:r>
              <a:rPr lang="en-US" sz="1800" kern="100" dirty="0">
                <a:effectLst/>
                <a:latin typeface="Times New Roman" panose="02020603050405020304" pitchFamily="18" charset="0"/>
                <a:ea typeface="Calibri" panose="020F0502020204030204" pitchFamily="34" charset="0"/>
              </a:rPr>
              <a:t>Ansible </a:t>
            </a:r>
            <a:r>
              <a:rPr lang="uk-UA" sz="1800" kern="100" dirty="0">
                <a:effectLst/>
                <a:latin typeface="Times New Roman" panose="02020603050405020304" pitchFamily="18" charset="0"/>
                <a:ea typeface="Calibri" panose="020F0502020204030204" pitchFamily="34" charset="0"/>
              </a:rPr>
              <a:t>ж буде мати інвентарному файлі, де ми вказуємо, що адмініструватимемо керуючу </a:t>
            </a:r>
            <a:r>
              <a:rPr lang="uk-UA" sz="1800" kern="100" dirty="0" err="1">
                <a:effectLst/>
                <a:latin typeface="Times New Roman" panose="02020603050405020304" pitchFamily="18" charset="0"/>
                <a:ea typeface="Calibri" panose="020F0502020204030204" pitchFamily="34" charset="0"/>
              </a:rPr>
              <a:t>ноду</a:t>
            </a:r>
            <a:r>
              <a:rPr lang="uk-UA" sz="1800" kern="100" dirty="0">
                <a:effectLst/>
                <a:latin typeface="Times New Roman" panose="02020603050405020304" pitchFamily="18" charset="0"/>
                <a:ea typeface="Calibri" panose="020F0502020204030204" pitchFamily="34" charset="0"/>
              </a:rPr>
              <a:t> і власне сам </a:t>
            </a:r>
            <a:r>
              <a:rPr lang="en-US" sz="1800" kern="100" dirty="0">
                <a:effectLst/>
                <a:latin typeface="Times New Roman" panose="02020603050405020304" pitchFamily="18" charset="0"/>
                <a:ea typeface="Calibri" panose="020F0502020204030204" pitchFamily="34" charset="0"/>
              </a:rPr>
              <a:t>playbook</a:t>
            </a:r>
            <a:r>
              <a:rPr lang="uk-UA" sz="1800" kern="100" dirty="0">
                <a:effectLst/>
                <a:latin typeface="Times New Roman" panose="02020603050405020304" pitchFamily="18" charset="0"/>
                <a:ea typeface="Calibri" panose="020F0502020204030204" pitchFamily="34" charset="0"/>
              </a:rPr>
              <a:t>. Все це буде зберігатися як і програмний код в репозиторії </a:t>
            </a:r>
            <a:r>
              <a:rPr lang="en-US" sz="1800" kern="100" dirty="0">
                <a:effectLst/>
                <a:latin typeface="Times New Roman" panose="02020603050405020304" pitchFamily="18" charset="0"/>
                <a:ea typeface="Calibri" panose="020F0502020204030204" pitchFamily="34" charset="0"/>
              </a:rPr>
              <a:t>GitLab.</a:t>
            </a:r>
            <a:r>
              <a:rPr lang="uk-UA" sz="1800" kern="100" dirty="0">
                <a:effectLst/>
                <a:latin typeface="Times New Roman" panose="02020603050405020304" pitchFamily="18" charset="0"/>
                <a:ea typeface="Calibri" panose="020F0502020204030204" pitchFamily="34" charset="0"/>
              </a:rPr>
              <a:t> А </a:t>
            </a:r>
            <a:r>
              <a:rPr lang="en-US" sz="1800" kern="100" dirty="0">
                <a:effectLst/>
                <a:latin typeface="Times New Roman" panose="02020603050405020304" pitchFamily="18" charset="0"/>
                <a:ea typeface="Calibri" panose="020F0502020204030204" pitchFamily="34" charset="0"/>
              </a:rPr>
              <a:t>GitLab </a:t>
            </a:r>
            <a:r>
              <a:rPr lang="uk-UA" sz="1800" kern="100" dirty="0">
                <a:effectLst/>
                <a:latin typeface="Times New Roman" panose="02020603050405020304" pitchFamily="18" charset="0"/>
                <a:ea typeface="Calibri" panose="020F0502020204030204" pitchFamily="34" charset="0"/>
              </a:rPr>
              <a:t>буде запускати підготовлений конвеєр.</a:t>
            </a: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8753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0743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611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600" kern="100" dirty="0">
                <a:effectLst/>
                <a:latin typeface="Times New Roman" panose="02020603050405020304" pitchFamily="18" charset="0"/>
                <a:ea typeface="Calibri" panose="020F0502020204030204" pitchFamily="34" charset="0"/>
              </a:rPr>
              <a:t>У сучасній боротьбі з противником, котрий має значну чисельну перевагу в майже усьому (кількості особового складу та традиційному озброєнні), нам вкрай необхідно мати перевагу у веденні мережоцентричної війни, таким чином створивши асиметричну перевагу.</a:t>
            </a:r>
          </a:p>
          <a:p>
            <a:pPr marL="457200" indent="0" algn="just">
              <a:buNone/>
            </a:pPr>
            <a:r>
              <a:rPr lang="uk-UA" sz="1600" kern="100" dirty="0">
                <a:effectLst/>
                <a:latin typeface="Times New Roman" panose="02020603050405020304" pitchFamily="18" charset="0"/>
                <a:ea typeface="Calibri" panose="020F0502020204030204" pitchFamily="34" charset="0"/>
              </a:rPr>
              <a:t>Нагадаю, що мережево-центрична війна орієнтована на досягнення інформаційної переваги за допомогою об'єднання військових об’єктів (наприклад, інформація розвідданих з багатьох можливих джерел) у одну інформаційну систему та мережу.</a:t>
            </a:r>
          </a:p>
          <a:p>
            <a:pPr marL="457200" indent="0" algn="just">
              <a:buNone/>
            </a:pPr>
            <a:r>
              <a:rPr lang="uk-UA" sz="1600" kern="100" dirty="0">
                <a:effectLst/>
                <a:latin typeface="Times New Roman" panose="02020603050405020304" pitchFamily="18" charset="0"/>
                <a:ea typeface="Calibri" panose="020F0502020204030204" pitchFamily="34" charset="0"/>
              </a:rPr>
              <a:t>Побудова системи з </a:t>
            </a:r>
            <a:r>
              <a:rPr lang="uk-UA" sz="1600" kern="100" dirty="0" err="1">
                <a:effectLst/>
                <a:latin typeface="Times New Roman" panose="02020603050405020304" pitchFamily="18" charset="0"/>
                <a:ea typeface="Calibri" panose="020F0502020204030204" pitchFamily="34" charset="0"/>
              </a:rPr>
              <a:t>мережоцентричними</a:t>
            </a:r>
            <a:r>
              <a:rPr lang="uk-UA" sz="1600" kern="100" dirty="0">
                <a:effectLst/>
                <a:latin typeface="Times New Roman" panose="02020603050405020304" pitchFamily="18" charset="0"/>
                <a:ea typeface="Calibri" panose="020F0502020204030204" pitchFamily="34" charset="0"/>
              </a:rPr>
              <a:t> принципами без використання CI/CD та </a:t>
            </a:r>
            <a:r>
              <a:rPr lang="en-US" sz="1600" kern="100" dirty="0">
                <a:effectLst/>
                <a:latin typeface="Times New Roman" panose="02020603050405020304" pitchFamily="18" charset="0"/>
                <a:ea typeface="Calibri" panose="020F0502020204030204" pitchFamily="34" charset="0"/>
              </a:rPr>
              <a:t>IaC</a:t>
            </a:r>
            <a:r>
              <a:rPr lang="uk-UA" sz="1600" kern="100" dirty="0">
                <a:effectLst/>
                <a:latin typeface="Times New Roman" panose="02020603050405020304" pitchFamily="18" charset="0"/>
                <a:ea typeface="Calibri" panose="020F0502020204030204" pitchFamily="34" charset="0"/>
              </a:rPr>
              <a:t> буде вкрай складною та проблематичною. Коротко про проблеми, з якими доведеться зіткнутися:</a:t>
            </a:r>
          </a:p>
          <a:p>
            <a:pPr marL="457200" indent="0" algn="just">
              <a:buNone/>
            </a:pPr>
            <a:r>
              <a:rPr lang="uk-UA" sz="1600" kern="100" dirty="0">
                <a:effectLst/>
                <a:latin typeface="Times New Roman" panose="02020603050405020304" pitchFamily="18" charset="0"/>
                <a:ea typeface="Calibri" panose="020F0502020204030204" pitchFamily="34" charset="0"/>
              </a:rPr>
              <a:t>1) Повільна розробка продукту, значне зниження частоти релізу оновлень. </a:t>
            </a:r>
          </a:p>
          <a:p>
            <a:pPr marL="457200" indent="0" algn="just">
              <a:buNone/>
            </a:pPr>
            <a:r>
              <a:rPr lang="uk-UA" sz="1600" kern="100" dirty="0">
                <a:effectLst/>
                <a:latin typeface="Times New Roman" panose="02020603050405020304" pitchFamily="18" charset="0"/>
                <a:ea typeface="Calibri" panose="020F0502020204030204" pitchFamily="34" charset="0"/>
              </a:rPr>
              <a:t>2) Великі ризики несумісності компонентів.</a:t>
            </a:r>
          </a:p>
          <a:p>
            <a:pPr marL="457200" indent="0" algn="just">
              <a:buNone/>
            </a:pPr>
            <a:r>
              <a:rPr lang="uk-UA" sz="1600" kern="100" dirty="0">
                <a:effectLst/>
                <a:latin typeface="Times New Roman" panose="02020603050405020304" pitchFamily="18" charset="0"/>
                <a:ea typeface="Calibri" panose="020F0502020204030204" pitchFamily="34" charset="0"/>
              </a:rPr>
              <a:t>3) Складність масштабування. </a:t>
            </a:r>
          </a:p>
          <a:p>
            <a:pPr marL="457200" indent="0" algn="just">
              <a:buNone/>
            </a:pPr>
            <a:r>
              <a:rPr lang="uk-UA" sz="1600" kern="100" dirty="0">
                <a:effectLst/>
                <a:latin typeface="Times New Roman" panose="02020603050405020304" pitchFamily="18" charset="0"/>
                <a:ea typeface="Calibri" panose="020F0502020204030204" pitchFamily="34" charset="0"/>
              </a:rPr>
              <a:t>4) Складність, або навіть неможливість повноцінного та комплексного тестування продукту. </a:t>
            </a:r>
          </a:p>
          <a:p>
            <a:pPr marL="457200" indent="0" algn="just">
              <a:buNone/>
            </a:pPr>
            <a:r>
              <a:rPr lang="uk-UA" sz="1600" kern="100" dirty="0">
                <a:effectLst/>
                <a:latin typeface="Times New Roman" panose="02020603050405020304" pitchFamily="18" charset="0"/>
                <a:ea typeface="Calibri" panose="020F0502020204030204" pitchFamily="34" charset="0"/>
              </a:rPr>
              <a:t>5) Велике навантаження на персонал. </a:t>
            </a:r>
          </a:p>
          <a:p>
            <a:pPr marL="457200" indent="0" algn="just">
              <a:buNone/>
            </a:pPr>
            <a:r>
              <a:rPr lang="uk-UA" sz="1600" kern="100" dirty="0">
                <a:effectLst/>
                <a:latin typeface="Times New Roman" panose="02020603050405020304" pitchFamily="18" charset="0"/>
                <a:ea typeface="Calibri" panose="020F0502020204030204" pitchFamily="34" charset="0"/>
              </a:rPr>
              <a:t>Хоча теоретично побудувати таку систему можливо, проте на практиці відсутність IaC та CI/CD може звести нанівець ключові переваги мережоцентричного підходу - гнучкість, адаптивність та швидке реагування. Система стане повільною, ненадійною та вразливою до помилок. І це лише один із найважливіших прикладів застосувань результатів моєї роботи, тут можна говорити багато, втім приступаємо до суті…</a:t>
            </a:r>
          </a:p>
          <a:p>
            <a:pPr marL="0" lvl="0" indent="0" algn="l" rtl="0">
              <a:lnSpc>
                <a:spcPct val="100000"/>
              </a:lnSpc>
              <a:spcBef>
                <a:spcPts val="0"/>
              </a:spcBef>
              <a:spcAft>
                <a:spcPts val="0"/>
              </a:spcAft>
              <a:buSzPts val="1100"/>
              <a:buNone/>
            </a:pPr>
            <a:endParaRPr sz="1050"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732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uk-UA" dirty="0"/>
              <a:t>Оскільки це актуально, мета мого дослідження наступна:</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5401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uk-UA" dirty="0"/>
              <a:t>Відповідно до мети є такі взаємопов’язані завдання…</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0762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en-US" sz="1800" kern="100" dirty="0">
                <a:effectLst/>
                <a:latin typeface="Times New Roman" panose="02020603050405020304" pitchFamily="18" charset="0"/>
                <a:ea typeface="Calibri" panose="020F0502020204030204" pitchFamily="34" charset="0"/>
              </a:rPr>
              <a:t>CI/CD </a:t>
            </a:r>
            <a:r>
              <a:rPr lang="uk-UA" sz="1800" kern="100" dirty="0">
                <a:effectLst/>
                <a:latin typeface="Times New Roman" panose="02020603050405020304" pitchFamily="18" charset="0"/>
                <a:ea typeface="Calibri" panose="020F0502020204030204" pitchFamily="34" charset="0"/>
              </a:rPr>
              <a:t>це безперевна інтеграція та безперевна доставка.</a:t>
            </a:r>
          </a:p>
          <a:p>
            <a:pPr marL="457200" indent="0" algn="just">
              <a:buNone/>
            </a:pPr>
            <a:endParaRPr lang="uk-UA" sz="1800" kern="100" dirty="0">
              <a:effectLst/>
              <a:latin typeface="Times New Roman" panose="02020603050405020304" pitchFamily="18" charset="0"/>
              <a:ea typeface="Calibri" panose="020F0502020204030204" pitchFamily="34" charset="0"/>
            </a:endParaRPr>
          </a:p>
          <a:p>
            <a:pPr marL="457200" indent="0" algn="just">
              <a:buNone/>
            </a:pPr>
            <a:r>
              <a:rPr lang="uk-UA" sz="1800" kern="100" dirty="0">
                <a:effectLst/>
                <a:latin typeface="Times New Roman" panose="02020603050405020304" pitchFamily="18" charset="0"/>
                <a:ea typeface="Calibri" panose="020F0502020204030204" pitchFamily="34" charset="0"/>
              </a:rPr>
              <a:t>Частинка CI стосується практики регулярного збирання та тестування коду програми після кожного злиття у центральний репозиторій коду. Це допомагає виявляти конфлікти та помилки на ранніх стадіях циклу розробки – це суттєва перевага </a:t>
            </a:r>
            <a:r>
              <a:rPr lang="en-US" sz="1800" kern="100" dirty="0">
                <a:effectLst/>
                <a:latin typeface="Times New Roman" panose="02020603050405020304" pitchFamily="18" charset="0"/>
                <a:ea typeface="Calibri" panose="020F0502020204030204" pitchFamily="34" charset="0"/>
              </a:rPr>
              <a:t>CI.</a:t>
            </a:r>
            <a:endParaRPr lang="uk-UA" sz="1800" kern="100" dirty="0">
              <a:effectLst/>
              <a:latin typeface="Times New Roman" panose="02020603050405020304" pitchFamily="18" charset="0"/>
              <a:ea typeface="Calibri" panose="020F0502020204030204" pitchFamily="34" charset="0"/>
            </a:endParaRPr>
          </a:p>
          <a:p>
            <a:pPr marL="457200" indent="0" algn="just">
              <a:buNone/>
            </a:pPr>
            <a:r>
              <a:rPr lang="uk-UA" sz="1800" kern="100" dirty="0">
                <a:effectLst/>
                <a:latin typeface="Times New Roman" panose="02020603050405020304" pitchFamily="18" charset="0"/>
                <a:ea typeface="Calibri" panose="020F0502020204030204" pitchFamily="34" charset="0"/>
              </a:rPr>
              <a:t>Щодо наступних переваг це:</a:t>
            </a:r>
            <a:r>
              <a:rPr lang="uk-UA" sz="1800" kern="100" dirty="0">
                <a:solidFill>
                  <a:srgbClr val="000000"/>
                </a:solidFill>
                <a:effectLst/>
                <a:latin typeface="Times New Roman" panose="02020603050405020304" pitchFamily="18" charset="0"/>
                <a:ea typeface="Calibri" panose="020F0502020204030204" pitchFamily="34" charset="0"/>
              </a:rPr>
              <a:t> можливість частіших релізів, автоматичне тестування, гнучкість та економія часу за рахунок автоматизації.</a:t>
            </a:r>
            <a:endParaRPr lang="uk-UA" sz="1800" kern="100" dirty="0">
              <a:effectLst/>
              <a:latin typeface="Times New Roman" panose="02020603050405020304" pitchFamily="18" charset="0"/>
              <a:ea typeface="Calibri" panose="020F0502020204030204" pitchFamily="34" charset="0"/>
            </a:endParaRPr>
          </a:p>
          <a:p>
            <a:pPr marL="457200" indent="0" algn="just">
              <a:buNone/>
            </a:pPr>
            <a:r>
              <a:rPr lang="uk-UA" sz="1800" kern="100" dirty="0">
                <a:effectLst/>
                <a:latin typeface="Times New Roman" panose="02020603050405020304" pitchFamily="18" charset="0"/>
                <a:ea typeface="Calibri" panose="020F0502020204030204" pitchFamily="34" charset="0"/>
              </a:rPr>
              <a:t>CD розширює концепцію CI, автоматизуючи процес релізу програмного забезпечення для кінцевих користувачів.</a:t>
            </a:r>
          </a:p>
          <a:p>
            <a:pPr marL="457200" indent="0" algn="just">
              <a:buNone/>
            </a:pPr>
            <a:endParaRPr lang="uk-UA" sz="1800" kern="100" dirty="0">
              <a:effectLst/>
              <a:latin typeface="Times New Roman" panose="02020603050405020304" pitchFamily="18" charset="0"/>
              <a:ea typeface="Calibri" panose="020F0502020204030204" pitchFamily="34" charset="0"/>
            </a:endParaRPr>
          </a:p>
          <a:p>
            <a:pPr marL="457200" indent="0" algn="just">
              <a:buNone/>
            </a:pPr>
            <a:r>
              <a:rPr lang="uk-UA" sz="1800" kern="100" dirty="0">
                <a:effectLst/>
                <a:latin typeface="Times New Roman" panose="02020603050405020304" pitchFamily="18" charset="0"/>
                <a:ea typeface="Calibri" panose="020F0502020204030204" pitchFamily="34" charset="0"/>
              </a:rPr>
              <a:t>Важливо зауважити, що є 2 види </a:t>
            </a:r>
            <a:r>
              <a:rPr lang="en-US" sz="1800" kern="100" dirty="0">
                <a:effectLst/>
                <a:latin typeface="Times New Roman" panose="02020603050405020304" pitchFamily="18" charset="0"/>
                <a:ea typeface="Calibri" panose="020F0502020204030204" pitchFamily="34" charset="0"/>
              </a:rPr>
              <a:t>CD: Delivery </a:t>
            </a:r>
            <a:r>
              <a:rPr lang="uk-UA" sz="1800" kern="100" dirty="0">
                <a:effectLst/>
                <a:latin typeface="Times New Roman" panose="02020603050405020304" pitchFamily="18" charset="0"/>
                <a:ea typeface="Calibri" panose="020F0502020204030204" pitchFamily="34" charset="0"/>
              </a:rPr>
              <a:t>та </a:t>
            </a:r>
            <a:r>
              <a:rPr lang="en-US" sz="1800" kern="100" dirty="0">
                <a:effectLst/>
                <a:latin typeface="Times New Roman" panose="02020603050405020304" pitchFamily="18" charset="0"/>
                <a:ea typeface="Calibri" panose="020F0502020204030204" pitchFamily="34" charset="0"/>
              </a:rPr>
              <a:t>Deployment.</a:t>
            </a:r>
            <a:r>
              <a:rPr lang="uk-UA" sz="1800" kern="100" dirty="0">
                <a:effectLst/>
                <a:latin typeface="Times New Roman" panose="02020603050405020304" pitchFamily="18" charset="0"/>
                <a:ea typeface="Calibri" panose="020F0502020204030204" pitchFamily="34" charset="0"/>
              </a:rPr>
              <a:t> Різниця в тому, що </a:t>
            </a:r>
            <a:r>
              <a:rPr lang="en-US" sz="1800" kern="100" dirty="0">
                <a:effectLst/>
                <a:latin typeface="Times New Roman" panose="02020603050405020304" pitchFamily="18" charset="0"/>
                <a:ea typeface="Calibri" panose="020F0502020204030204" pitchFamily="34" charset="0"/>
              </a:rPr>
              <a:t>Deployment</a:t>
            </a:r>
            <a:r>
              <a:rPr lang="uk-UA" sz="1800" kern="100" dirty="0">
                <a:effectLst/>
                <a:latin typeface="Times New Roman" panose="02020603050405020304" pitchFamily="18" charset="0"/>
                <a:ea typeface="Calibri" panose="020F0502020204030204" pitchFamily="34" charset="0"/>
              </a:rPr>
              <a:t> (Безперервне розгортання) повністю автоматичний процес, який після усіх тестів сам закидає готовий код у виробниче середовище (</a:t>
            </a:r>
            <a:r>
              <a:rPr lang="en-US" sz="1800" kern="100" dirty="0">
                <a:effectLst/>
                <a:latin typeface="Times New Roman" panose="02020603050405020304" pitchFamily="18" charset="0"/>
                <a:ea typeface="Calibri" panose="020F0502020204030204" pitchFamily="34" charset="0"/>
              </a:rPr>
              <a:t>prod)</a:t>
            </a:r>
            <a:r>
              <a:rPr lang="uk-UA" sz="1800" kern="100" dirty="0">
                <a:effectLst/>
                <a:latin typeface="Times New Roman" panose="02020603050405020304" pitchFamily="18" charset="0"/>
                <a:ea typeface="Calibri" panose="020F0502020204030204" pitchFamily="34" charset="0"/>
              </a:rPr>
              <a:t>. А </a:t>
            </a:r>
            <a:r>
              <a:rPr lang="en-US" sz="1800" kern="100" dirty="0">
                <a:effectLst/>
                <a:latin typeface="Times New Roman" panose="02020603050405020304" pitchFamily="18" charset="0"/>
                <a:ea typeface="Calibri" panose="020F0502020204030204" pitchFamily="34" charset="0"/>
              </a:rPr>
              <a:t>Delivery </a:t>
            </a:r>
            <a:r>
              <a:rPr lang="uk-UA" sz="1800" kern="100" dirty="0">
                <a:effectLst/>
                <a:latin typeface="Times New Roman" panose="02020603050405020304" pitchFamily="18" charset="0"/>
                <a:ea typeface="Calibri" panose="020F0502020204030204" pitchFamily="34" charset="0"/>
              </a:rPr>
              <a:t>(Безперевна доставка) не автоматичний, але автоматизований процес, при якому потрібне ручне схвалення </a:t>
            </a:r>
            <a:r>
              <a:rPr lang="en-US" sz="1800" kern="100" dirty="0">
                <a:effectLst/>
                <a:latin typeface="Times New Roman" panose="02020603050405020304" pitchFamily="18" charset="0"/>
                <a:ea typeface="Calibri" panose="020F0502020204030204" pitchFamily="34" charset="0"/>
              </a:rPr>
              <a:t>DevOps</a:t>
            </a:r>
            <a:r>
              <a:rPr lang="uk-UA" sz="1800" kern="100" dirty="0">
                <a:effectLst/>
                <a:latin typeface="Times New Roman" panose="02020603050405020304" pitchFamily="18" charset="0"/>
                <a:ea typeface="Calibri" panose="020F0502020204030204" pitchFamily="34" charset="0"/>
              </a:rPr>
              <a:t>. </a:t>
            </a: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481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На слайді зображений типовий виробничий процес.</a:t>
            </a:r>
          </a:p>
          <a:p>
            <a:pPr marL="457200" indent="0" algn="just">
              <a:buNone/>
            </a:pPr>
            <a:r>
              <a:rPr lang="uk-UA" sz="1800" kern="100" dirty="0">
                <a:effectLst/>
                <a:latin typeface="Times New Roman" panose="02020603050405020304" pitchFamily="18" charset="0"/>
                <a:ea typeface="Calibri" panose="020F0502020204030204" pitchFamily="34" charset="0"/>
              </a:rPr>
              <a:t>З використанням </a:t>
            </a:r>
            <a:r>
              <a:rPr lang="en-US" sz="1800" kern="100" dirty="0">
                <a:effectLst/>
                <a:latin typeface="Times New Roman" panose="02020603050405020304" pitchFamily="18" charset="0"/>
                <a:ea typeface="Calibri" panose="020F0502020204030204" pitchFamily="34" charset="0"/>
              </a:rPr>
              <a:t>CI/CD </a:t>
            </a:r>
            <a:r>
              <a:rPr lang="uk-UA" sz="1800" kern="100" dirty="0">
                <a:effectLst/>
                <a:latin typeface="Times New Roman" panose="02020603050405020304" pitchFamily="18" charset="0"/>
                <a:ea typeface="Calibri" panose="020F0502020204030204" pitchFamily="34" charset="0"/>
              </a:rPr>
              <a:t>ми зменшуємо його час. Ось приклад, що відбувається, коли розробник </a:t>
            </a:r>
            <a:r>
              <a:rPr lang="uk-UA" sz="1800" kern="100" dirty="0" err="1">
                <a:effectLst/>
                <a:latin typeface="Times New Roman" panose="02020603050405020304" pitchFamily="18" charset="0"/>
                <a:ea typeface="Calibri" panose="020F0502020204030204" pitchFamily="34" charset="0"/>
              </a:rPr>
              <a:t>закомітив</a:t>
            </a:r>
            <a:r>
              <a:rPr lang="uk-UA" sz="1800" kern="100" dirty="0">
                <a:effectLst/>
                <a:latin typeface="Times New Roman" panose="02020603050405020304" pitchFamily="18" charset="0"/>
                <a:ea typeface="Calibri" panose="020F0502020204030204" pitchFamily="34" charset="0"/>
              </a:rPr>
              <a:t> зміни. </a:t>
            </a:r>
          </a:p>
          <a:p>
            <a:pPr marL="457200" indent="0" algn="just">
              <a:buNone/>
            </a:pPr>
            <a:r>
              <a:rPr lang="uk-UA" sz="1800" kern="100" dirty="0">
                <a:effectLst/>
                <a:latin typeface="Times New Roman" panose="02020603050405020304" pitchFamily="18" charset="0"/>
                <a:ea typeface="Calibri" panose="020F0502020204030204" pitchFamily="34" charset="0"/>
              </a:rPr>
              <a:t>Конвеєр розгортання (</a:t>
            </a:r>
            <a:r>
              <a:rPr lang="en-US" sz="1800" kern="100" dirty="0">
                <a:effectLst/>
                <a:latin typeface="Times New Roman" panose="02020603050405020304" pitchFamily="18" charset="0"/>
                <a:ea typeface="Calibri" panose="020F0502020204030204" pitchFamily="34" charset="0"/>
              </a:rPr>
              <a:t>pipeline)</a:t>
            </a:r>
            <a:r>
              <a:rPr lang="uk-UA" sz="1800" kern="100" dirty="0">
                <a:effectLst/>
                <a:latin typeface="Times New Roman" panose="02020603050405020304" pitchFamily="18" charset="0"/>
                <a:ea typeface="Calibri" panose="020F0502020204030204" pitchFamily="34" charset="0"/>
              </a:rPr>
              <a:t> після будь-якої зміни перевіряє, що код успішно інтегрується у середовище, близьке до виробничого.</a:t>
            </a:r>
          </a:p>
          <a:p>
            <a:pPr marL="457200" indent="0" algn="just">
              <a:buNone/>
            </a:pPr>
            <a:r>
              <a:rPr lang="uk-UA" sz="1800" kern="100" dirty="0">
                <a:effectLst/>
                <a:latin typeface="Times New Roman" panose="02020603050405020304" pitchFamily="18" charset="0"/>
                <a:ea typeface="Calibri" panose="020F0502020204030204" pitchFamily="34" charset="0"/>
              </a:rPr>
              <a:t>За такого сценарію час розгортання вимірюється хвилинами або, у гіршому разі, годинами, а карта потоку цінності має виглядати приблизно так, як показано на рисунку.</a:t>
            </a:r>
          </a:p>
          <a:p>
            <a:pPr marL="158750" indent="0">
              <a:buNone/>
            </a:pPr>
            <a:endParaRPr lang="uk-UA" dirty="0"/>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36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На слайді зображена концепція </a:t>
            </a:r>
            <a:r>
              <a:rPr lang="en-US" sz="1800" kern="100" dirty="0">
                <a:effectLst/>
                <a:latin typeface="Times New Roman" panose="02020603050405020304" pitchFamily="18" charset="0"/>
                <a:ea typeface="Calibri" panose="020F0502020204030204" pitchFamily="34" charset="0"/>
              </a:rPr>
              <a:t>IaC</a:t>
            </a:r>
            <a:endParaRPr lang="uk-UA" sz="1800" kern="100" dirty="0">
              <a:effectLst/>
              <a:latin typeface="Times New Roman" panose="02020603050405020304" pitchFamily="18" charset="0"/>
              <a:ea typeface="Calibri" panose="020F0502020204030204" pitchFamily="34" charset="0"/>
            </a:endParaRPr>
          </a:p>
          <a:p>
            <a:pPr marL="457200" indent="0" algn="just">
              <a:buNone/>
            </a:pPr>
            <a:r>
              <a:rPr lang="uk-UA" sz="1800" kern="100" dirty="0">
                <a:effectLst/>
                <a:latin typeface="Times New Roman" panose="02020603050405020304" pitchFamily="18" charset="0"/>
                <a:ea typeface="Calibri" panose="020F0502020204030204" pitchFamily="34" charset="0"/>
              </a:rPr>
              <a:t>Інфраструктура як код - це парадигма, в якій вся інфраструктура ІТ-систем (обчислювальні ресурси, сховища даних, мережі тощо) визначається як версійований машинозчитуваний код замість ручного налаштування ресурсів.</a:t>
            </a:r>
          </a:p>
          <a:p>
            <a:pPr marL="457200" indent="0" algn="just">
              <a:buNone/>
            </a:pPr>
            <a:r>
              <a:rPr lang="uk-UA" sz="1800" kern="100" dirty="0">
                <a:effectLst/>
                <a:latin typeface="Times New Roman" panose="02020603050405020304" pitchFamily="18" charset="0"/>
                <a:ea typeface="Calibri" panose="020F0502020204030204" pitchFamily="34" charset="0"/>
              </a:rPr>
              <a:t>Сьогодні більшість проєктів живе в «хмарах». Тобто ресурси — це віртуальні машини, контейнери, балансувальники навантаження.</a:t>
            </a:r>
          </a:p>
          <a:p>
            <a:pPr marL="457200" indent="0" algn="just">
              <a:buNone/>
            </a:pPr>
            <a:r>
              <a:rPr lang="uk-UA" sz="1800" kern="100" dirty="0">
                <a:effectLst/>
                <a:latin typeface="Times New Roman" panose="02020603050405020304" pitchFamily="18" charset="0"/>
                <a:ea typeface="Calibri" panose="020F0502020204030204" pitchFamily="34" charset="0"/>
              </a:rPr>
              <a:t>Утім, побутує міф про небезпеку використання хмарних сервісів для інформаційних систем, пов’язаних із сектором оборони, проте справжній досвід виразно показав, що такі побоювання являються марними. Як приклад можна навести досвід використання системи ситуаційної обізнаності </a:t>
            </a:r>
            <a:r>
              <a:rPr lang="en-US" sz="1800" i="1" kern="100" dirty="0">
                <a:effectLst/>
                <a:latin typeface="Times New Roman" panose="02020603050405020304" pitchFamily="18" charset="0"/>
                <a:ea typeface="Calibri" panose="020F0502020204030204" pitchFamily="34" charset="0"/>
              </a:rPr>
              <a:t>Delta.</a:t>
            </a:r>
            <a:r>
              <a:rPr lang="en-US" sz="1800" kern="100" dirty="0">
                <a:effectLst/>
                <a:latin typeface="Times New Roman" panose="02020603050405020304" pitchFamily="18" charset="0"/>
                <a:ea typeface="Calibri" panose="020F0502020204030204" pitchFamily="34" charset="0"/>
              </a:rPr>
              <a:t> </a:t>
            </a:r>
            <a:endParaRPr lang="uk-UA" sz="1800" kern="100" dirty="0">
              <a:effectLst/>
              <a:latin typeface="Times New Roman" panose="02020603050405020304" pitchFamily="18" charset="0"/>
              <a:ea typeface="Calibri" panose="020F0502020204030204" pitchFamily="34" charset="0"/>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263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lnSpc>
                <a:spcPct val="150000"/>
              </a:lnSpc>
              <a:buNone/>
            </a:pPr>
            <a:r>
              <a:rPr lang="uk-UA" dirty="0"/>
              <a:t>Проаналізувавши різні інструменти мій вибір я обрала саме </a:t>
            </a:r>
            <a:r>
              <a:rPr lang="en-US" dirty="0"/>
              <a:t>Ansible </a:t>
            </a:r>
            <a:r>
              <a:rPr lang="uk-UA" dirty="0"/>
              <a:t>та </a:t>
            </a:r>
            <a:r>
              <a:rPr lang="en-US" dirty="0"/>
              <a:t>Terraform</a:t>
            </a:r>
            <a:r>
              <a:rPr lang="uk-UA" dirty="0"/>
              <a:t>, зокрема тому, що це прості в розумінні та популярні рішення, яке відповідно має широке </a:t>
            </a:r>
            <a:r>
              <a:rPr lang="uk-UA" dirty="0" err="1"/>
              <a:t>ком’юніті</a:t>
            </a:r>
            <a:r>
              <a:rPr lang="uk-UA" dirty="0"/>
              <a:t>, ну і зрозумілу просту документацію. Це важливий аспект, оскільки що для того, щоб це впровадити і щоб це працювало, варто відповідно навчити персонал. А чим складніше нам це зробити - тим нам менш вигідно. </a:t>
            </a:r>
          </a:p>
          <a:p>
            <a:pPr marL="457200" indent="0" algn="just">
              <a:lnSpc>
                <a:spcPct val="150000"/>
              </a:lnSpc>
              <a:buNone/>
            </a:pPr>
            <a:endParaRPr lang="uk-UA" dirty="0">
              <a:latin typeface="UAF Sans" pitchFamily="2" charset="-52"/>
              <a:ea typeface="UAF Sans" pitchFamily="2" charset="-52"/>
            </a:endParaRPr>
          </a:p>
          <a:p>
            <a:pPr marL="457200" marR="0" lvl="0" indent="0" algn="just" defTabSz="914400" rtl="0" eaLnBrk="1" fontAlgn="auto" latinLnBrk="0" hangingPunct="1">
              <a:lnSpc>
                <a:spcPct val="150000"/>
              </a:lnSpc>
              <a:spcBef>
                <a:spcPts val="0"/>
              </a:spcBef>
              <a:spcAft>
                <a:spcPts val="0"/>
              </a:spcAft>
              <a:buClr>
                <a:srgbClr val="000000"/>
              </a:buClr>
              <a:buSzPts val="1100"/>
              <a:buFont typeface="Arial"/>
              <a:buNone/>
              <a:tabLst/>
              <a:defRPr/>
            </a:pPr>
            <a:r>
              <a:rPr lang="uk-UA" sz="1800" kern="100" dirty="0">
                <a:effectLst/>
                <a:latin typeface="Times New Roman" panose="02020603050405020304" pitchFamily="18" charset="0"/>
                <a:ea typeface="Calibri" panose="020F0502020204030204" pitchFamily="34" charset="0"/>
              </a:rPr>
              <a:t>Незважаючи на відмінності в підходах (</a:t>
            </a:r>
            <a:r>
              <a:rPr lang="en-US" sz="1800" i="1" kern="100" dirty="0">
                <a:effectLst/>
                <a:latin typeface="Times New Roman" panose="02020603050405020304" pitchFamily="18" charset="0"/>
                <a:ea typeface="Calibri" panose="020F0502020204030204" pitchFamily="34" charset="0"/>
              </a:rPr>
              <a:t>Ansible</a:t>
            </a:r>
            <a:r>
              <a:rPr lang="en-US" sz="1800" kern="100" dirty="0">
                <a:effectLst/>
                <a:latin typeface="Times New Roman" panose="02020603050405020304" pitchFamily="18" charset="0"/>
                <a:ea typeface="Calibri" panose="020F0502020204030204" pitchFamily="34" charset="0"/>
              </a:rPr>
              <a:t> </a:t>
            </a:r>
            <a:r>
              <a:rPr lang="uk-UA" sz="1800" kern="100" dirty="0">
                <a:effectLst/>
                <a:latin typeface="Times New Roman" panose="02020603050405020304" pitchFamily="18" charset="0"/>
                <a:ea typeface="Calibri" panose="020F0502020204030204" pitchFamily="34" charset="0"/>
              </a:rPr>
              <a:t>– для управління конфігураціями, </a:t>
            </a:r>
            <a:r>
              <a:rPr lang="en-US" sz="1800" i="1" kern="100" dirty="0">
                <a:effectLst/>
                <a:latin typeface="Times New Roman" panose="02020603050405020304" pitchFamily="18" charset="0"/>
                <a:ea typeface="Calibri" panose="020F0502020204030204" pitchFamily="34" charset="0"/>
              </a:rPr>
              <a:t>Terraform</a:t>
            </a:r>
            <a:r>
              <a:rPr lang="en-US" sz="1800" kern="100" dirty="0">
                <a:effectLst/>
                <a:latin typeface="Times New Roman" panose="02020603050405020304" pitchFamily="18" charset="0"/>
                <a:ea typeface="Calibri" panose="020F0502020204030204" pitchFamily="34" charset="0"/>
              </a:rPr>
              <a:t> </a:t>
            </a:r>
            <a:r>
              <a:rPr lang="uk-UA" sz="1800" kern="100" dirty="0">
                <a:effectLst/>
                <a:latin typeface="Times New Roman" panose="02020603050405020304" pitchFamily="18" charset="0"/>
                <a:ea typeface="Calibri" panose="020F0502020204030204" pitchFamily="34" charset="0"/>
              </a:rPr>
              <a:t>– для управління інфраструктурою), їх часто використовують разом у великих проектах для досягнення повної автоматизації та реалізації IaC принципів.</a:t>
            </a:r>
          </a:p>
          <a:p>
            <a:pPr marL="457200" marR="0" lvl="0" indent="0" algn="just" defTabSz="914400" rtl="0" eaLnBrk="1" fontAlgn="auto" latinLnBrk="0" hangingPunct="1">
              <a:lnSpc>
                <a:spcPct val="150000"/>
              </a:lnSpc>
              <a:spcBef>
                <a:spcPts val="0"/>
              </a:spcBef>
              <a:spcAft>
                <a:spcPts val="0"/>
              </a:spcAft>
              <a:buClr>
                <a:srgbClr val="000000"/>
              </a:buClr>
              <a:buSzPts val="1100"/>
              <a:buFont typeface="Arial"/>
              <a:buNone/>
              <a:tabLst/>
              <a:defRPr/>
            </a:pPr>
            <a:r>
              <a:rPr lang="uk-UA" sz="1800" dirty="0">
                <a:latin typeface="UAF Sans" pitchFamily="2" charset="-52"/>
                <a:ea typeface="UAF Sans" pitchFamily="2" charset="-52"/>
              </a:rPr>
              <a:t>Розгляньмо детальніше про їх особливості.</a:t>
            </a: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7373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В контексті Інфраструктури як код, </a:t>
            </a:r>
            <a:r>
              <a:rPr lang="uk-UA" sz="1800" i="1" kern="100" dirty="0" err="1">
                <a:effectLst/>
                <a:latin typeface="Times New Roman" panose="02020603050405020304" pitchFamily="18" charset="0"/>
                <a:ea typeface="Calibri" panose="020F0502020204030204" pitchFamily="34" charset="0"/>
              </a:rPr>
              <a:t>Terraform</a:t>
            </a:r>
            <a:r>
              <a:rPr lang="uk-UA" sz="1800" kern="100" dirty="0">
                <a:effectLst/>
                <a:latin typeface="Times New Roman" panose="02020603050405020304" pitchFamily="18" charset="0"/>
                <a:ea typeface="Calibri" panose="020F0502020204030204" pitchFamily="34" charset="0"/>
              </a:rPr>
              <a:t> це засіб ініцілізації ресурсів. Засоби ініціалізації ресурсів створюють самі ресурси, тобто віртуальні машини, кластер </a:t>
            </a:r>
            <a:r>
              <a:rPr lang="uk-UA" sz="1800" i="1" kern="100" dirty="0" err="1">
                <a:effectLst/>
                <a:latin typeface="Times New Roman" panose="02020603050405020304" pitchFamily="18" charset="0"/>
                <a:ea typeface="Calibri" panose="020F0502020204030204" pitchFamily="34" charset="0"/>
              </a:rPr>
              <a:t>Kubernetes</a:t>
            </a:r>
            <a:r>
              <a:rPr lang="uk-UA" sz="1800" kern="100" dirty="0">
                <a:effectLst/>
                <a:latin typeface="Times New Roman" panose="02020603050405020304" pitchFamily="18" charset="0"/>
                <a:ea typeface="Calibri" panose="020F0502020204030204" pitchFamily="34" charset="0"/>
              </a:rPr>
              <a:t>, бази даних, мережі, системи моніторингу, сертифікати </a:t>
            </a:r>
            <a:r>
              <a:rPr lang="en-US" sz="1800" kern="100" dirty="0">
                <a:effectLst/>
                <a:latin typeface="Times New Roman" panose="02020603050405020304" pitchFamily="18" charset="0"/>
                <a:ea typeface="Calibri" panose="020F0502020204030204" pitchFamily="34" charset="0"/>
              </a:rPr>
              <a:t>SSL</a:t>
            </a:r>
            <a:r>
              <a:rPr lang="uk-UA" sz="1800" kern="100" dirty="0">
                <a:effectLst/>
                <a:latin typeface="Times New Roman" panose="02020603050405020304" pitchFamily="18" charset="0"/>
                <a:ea typeface="Calibri" panose="020F0502020204030204" pitchFamily="34" charset="0"/>
              </a:rPr>
              <a:t> і майже будь-який аспект інфраструктури.</a:t>
            </a:r>
          </a:p>
          <a:p>
            <a:pPr marL="457200" indent="0" algn="just">
              <a:buNone/>
            </a:pPr>
            <a:r>
              <a:rPr lang="uk-UA" sz="1800" kern="100" dirty="0">
                <a:effectLst/>
                <a:latin typeface="Times New Roman" panose="02020603050405020304" pitchFamily="18" charset="0"/>
                <a:ea typeface="Calibri" panose="020F0502020204030204" pitchFamily="34" charset="0"/>
              </a:rPr>
              <a:t>На слайді показана візуалізація як </a:t>
            </a:r>
            <a:r>
              <a:rPr lang="en-US" sz="1800" kern="100" dirty="0">
                <a:effectLst/>
                <a:latin typeface="Times New Roman" panose="02020603050405020304" pitchFamily="18" charset="0"/>
                <a:ea typeface="Calibri" panose="020F0502020204030204" pitchFamily="34" charset="0"/>
              </a:rPr>
              <a:t>Terraform</a:t>
            </a:r>
            <a:r>
              <a:rPr lang="uk-UA" sz="1800" kern="100" dirty="0">
                <a:effectLst/>
                <a:latin typeface="Times New Roman" panose="02020603050405020304" pitchFamily="18" charset="0"/>
                <a:ea typeface="Calibri" panose="020F0502020204030204" pitchFamily="34" charset="0"/>
              </a:rPr>
              <a:t> працює. </a:t>
            </a:r>
            <a:r>
              <a:rPr lang="en-US" sz="1800" kern="100" dirty="0">
                <a:effectLst/>
                <a:latin typeface="Times New Roman" panose="02020603050405020304" pitchFamily="18" charset="0"/>
                <a:ea typeface="Calibri" panose="020F0502020204030204" pitchFamily="34" charset="0"/>
              </a:rPr>
              <a:t>DevOps </a:t>
            </a:r>
            <a:r>
              <a:rPr lang="uk-UA" sz="1800" kern="100" dirty="0">
                <a:effectLst/>
                <a:latin typeface="Times New Roman" panose="02020603050405020304" pitchFamily="18" charset="0"/>
                <a:ea typeface="Calibri" panose="020F0502020204030204" pitchFamily="34" charset="0"/>
              </a:rPr>
              <a:t>планує зміни, застосовує</a:t>
            </a:r>
            <a:r>
              <a:rPr lang="en-US" sz="1800" kern="100" dirty="0">
                <a:effectLst/>
                <a:latin typeface="Times New Roman" panose="02020603050405020304" pitchFamily="18" charset="0"/>
                <a:ea typeface="Calibri" panose="020F0502020204030204" pitchFamily="34" charset="0"/>
              </a:rPr>
              <a:t> </a:t>
            </a:r>
            <a:r>
              <a:rPr lang="uk-UA" sz="1800" kern="100" dirty="0">
                <a:effectLst/>
                <a:latin typeface="Times New Roman" panose="02020603050405020304" pitchFamily="18" charset="0"/>
                <a:ea typeface="Calibri" panose="020F0502020204030204" pitchFamily="34" charset="0"/>
              </a:rPr>
              <a:t>їх використовуючи різні провайдери, зокрема як у прикладі, які власне розгортають цю ж інфраструктуру.</a:t>
            </a: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300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1" name="Google Shape;2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8" name="Google Shape;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3" name="Google Shape;4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9" name="Google Shape;4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0"/>
        <p:cNvGrpSpPr/>
        <p:nvPr/>
      </p:nvGrpSpPr>
      <p:grpSpPr>
        <a:xfrm>
          <a:off x="0" y="0"/>
          <a:ext cx="0" cy="0"/>
          <a:chOff x="0" y="0"/>
          <a:chExt cx="0" cy="0"/>
        </a:xfrm>
      </p:grpSpPr>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1.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webp"/><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E4634"/>
        </a:solidFill>
        <a:effectLst/>
      </p:bgPr>
    </p:bg>
    <p:spTree>
      <p:nvGrpSpPr>
        <p:cNvPr id="1" name="Shape 83"/>
        <p:cNvGrpSpPr/>
        <p:nvPr/>
      </p:nvGrpSpPr>
      <p:grpSpPr>
        <a:xfrm>
          <a:off x="0" y="0"/>
          <a:ext cx="0" cy="0"/>
          <a:chOff x="0" y="0"/>
          <a:chExt cx="0" cy="0"/>
        </a:xfrm>
      </p:grpSpPr>
      <p:pic>
        <p:nvPicPr>
          <p:cNvPr id="86" name="Google Shape;86;p1"/>
          <p:cNvPicPr preferRelativeResize="0"/>
          <p:nvPr/>
        </p:nvPicPr>
        <p:blipFill rotWithShape="1">
          <a:blip r:embed="rId3">
            <a:alphaModFix/>
          </a:blip>
          <a:srcRect/>
          <a:stretch/>
        </p:blipFill>
        <p:spPr>
          <a:xfrm>
            <a:off x="470221" y="5869309"/>
            <a:ext cx="512443" cy="512443"/>
          </a:xfrm>
          <a:prstGeom prst="rect">
            <a:avLst/>
          </a:prstGeom>
          <a:noFill/>
          <a:ln>
            <a:noFill/>
          </a:ln>
        </p:spPr>
      </p:pic>
      <p:sp>
        <p:nvSpPr>
          <p:cNvPr id="87" name="Google Shape;87;p1"/>
          <p:cNvSpPr txBox="1"/>
          <p:nvPr/>
        </p:nvSpPr>
        <p:spPr>
          <a:xfrm>
            <a:off x="1032935" y="5949744"/>
            <a:ext cx="4101040" cy="5093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051"/>
              <a:buFont typeface="Arial"/>
              <a:buNone/>
            </a:pPr>
            <a:r>
              <a:rPr lang="uk-UA" sz="1200" b="0" i="0" u="none" strike="noStrike" cap="none" dirty="0">
                <a:solidFill>
                  <a:schemeClr val="lt1"/>
                </a:solidFill>
                <a:latin typeface="UAF Sans" pitchFamily="2" charset="-52"/>
                <a:ea typeface="UAF Sans" pitchFamily="2" charset="-52"/>
                <a:sym typeface="Arial"/>
              </a:rPr>
              <a:t>Військовий інститут телекомунікацій та інформатизації</a:t>
            </a:r>
            <a:br>
              <a:rPr lang="uk-UA" sz="1200" b="0" i="0" u="none" strike="noStrike" cap="none" dirty="0">
                <a:solidFill>
                  <a:schemeClr val="lt1"/>
                </a:solidFill>
                <a:latin typeface="UAF Sans" pitchFamily="2" charset="-52"/>
                <a:ea typeface="UAF Sans" pitchFamily="2" charset="-52"/>
                <a:sym typeface="Arial"/>
              </a:rPr>
            </a:br>
            <a:r>
              <a:rPr lang="uk-UA" sz="1200" b="0" i="0" u="none" strike="noStrike" cap="none" dirty="0">
                <a:solidFill>
                  <a:schemeClr val="lt1"/>
                </a:solidFill>
                <a:latin typeface="UAF Sans" pitchFamily="2" charset="-52"/>
                <a:ea typeface="UAF Sans" pitchFamily="2" charset="-52"/>
                <a:sym typeface="Arial"/>
              </a:rPr>
              <a:t>імені Героїв Крут</a:t>
            </a:r>
            <a:endParaRPr sz="1200" b="0" i="0" u="none" strike="noStrike" cap="none" dirty="0">
              <a:solidFill>
                <a:srgbClr val="000000"/>
              </a:solidFill>
              <a:latin typeface="UAF Sans" pitchFamily="2" charset="-52"/>
              <a:ea typeface="UAF Sans" pitchFamily="2" charset="-52"/>
              <a:sym typeface="Arial"/>
            </a:endParaRPr>
          </a:p>
        </p:txBody>
      </p:sp>
      <p:sp>
        <p:nvSpPr>
          <p:cNvPr id="9" name="Google Shape;185;p30"/>
          <p:cNvSpPr txBox="1">
            <a:spLocks/>
          </p:cNvSpPr>
          <p:nvPr/>
        </p:nvSpPr>
        <p:spPr>
          <a:xfrm>
            <a:off x="2525760" y="2194506"/>
            <a:ext cx="7601220" cy="8745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ru-RU" sz="2400" dirty="0">
                <a:solidFill>
                  <a:schemeClr val="bg1"/>
                </a:solidFill>
                <a:latin typeface="UAF Sans" pitchFamily="2" charset="-52"/>
                <a:ea typeface="UAF Sans" pitchFamily="2" charset="-52"/>
                <a:cs typeface="Times New Roman" panose="02020603050405020304" pitchFamily="18" charset="0"/>
              </a:rPr>
              <a:t>«Модель </a:t>
            </a:r>
            <a:r>
              <a:rPr lang="uk-UA" sz="2400" dirty="0">
                <a:solidFill>
                  <a:schemeClr val="bg1"/>
                </a:solidFill>
                <a:latin typeface="UAF Sans" pitchFamily="2" charset="-52"/>
                <a:ea typeface="UAF Sans" pitchFamily="2" charset="-52"/>
                <a:cs typeface="Times New Roman" panose="02020603050405020304" pitchFamily="18" charset="0"/>
              </a:rPr>
              <a:t>використання</a:t>
            </a:r>
            <a:r>
              <a:rPr lang="ru-RU" sz="2400" dirty="0">
                <a:solidFill>
                  <a:schemeClr val="bg1"/>
                </a:solidFill>
                <a:latin typeface="UAF Sans" pitchFamily="2" charset="-52"/>
                <a:ea typeface="UAF Sans" pitchFamily="2" charset="-52"/>
                <a:cs typeface="Times New Roman" panose="02020603050405020304" pitchFamily="18" charset="0"/>
              </a:rPr>
              <a:t> </a:t>
            </a:r>
            <a:r>
              <a:rPr lang="en-US" sz="2400" dirty="0">
                <a:solidFill>
                  <a:schemeClr val="bg1"/>
                </a:solidFill>
                <a:latin typeface="UAF Sans" pitchFamily="2" charset="-52"/>
                <a:ea typeface="UAF Sans" pitchFamily="2" charset="-52"/>
                <a:cs typeface="Times New Roman" panose="02020603050405020304" pitchFamily="18" charset="0"/>
              </a:rPr>
              <a:t>CI/CD </a:t>
            </a:r>
            <a:r>
              <a:rPr lang="uk-UA" sz="2400" dirty="0">
                <a:solidFill>
                  <a:schemeClr val="bg1"/>
                </a:solidFill>
                <a:latin typeface="UAF Sans" pitchFamily="2" charset="-52"/>
                <a:ea typeface="UAF Sans" pitchFamily="2" charset="-52"/>
                <a:cs typeface="Times New Roman" panose="02020603050405020304" pitchFamily="18" charset="0"/>
              </a:rPr>
              <a:t>процесів під час розгортання інфраструктури на основі </a:t>
            </a:r>
            <a:r>
              <a:rPr lang="en-US" sz="2400" dirty="0">
                <a:solidFill>
                  <a:schemeClr val="bg1"/>
                </a:solidFill>
                <a:latin typeface="UAF Sans" pitchFamily="2" charset="-52"/>
                <a:ea typeface="UAF Sans" pitchFamily="2" charset="-52"/>
                <a:cs typeface="Times New Roman" panose="02020603050405020304" pitchFamily="18" charset="0"/>
              </a:rPr>
              <a:t>IaC</a:t>
            </a:r>
            <a:r>
              <a:rPr lang="ru-RU" sz="2400" dirty="0">
                <a:solidFill>
                  <a:schemeClr val="bg1"/>
                </a:solidFill>
                <a:latin typeface="UAF Sans" pitchFamily="2" charset="-52"/>
                <a:ea typeface="UAF Sans" pitchFamily="2" charset="-52"/>
                <a:cs typeface="Times New Roman" panose="02020603050405020304" pitchFamily="18" charset="0"/>
              </a:rPr>
              <a:t>» </a:t>
            </a:r>
          </a:p>
        </p:txBody>
      </p:sp>
      <p:sp>
        <p:nvSpPr>
          <p:cNvPr id="10" name="Google Shape;186;p30"/>
          <p:cNvSpPr txBox="1">
            <a:spLocks/>
          </p:cNvSpPr>
          <p:nvPr/>
        </p:nvSpPr>
        <p:spPr>
          <a:xfrm>
            <a:off x="902835" y="367362"/>
            <a:ext cx="10847070" cy="1461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ru-RU" altLang="ru-RU" b="1" dirty="0">
                <a:solidFill>
                  <a:schemeClr val="bg1"/>
                </a:solidFill>
                <a:latin typeface="UAF Sans" pitchFamily="2" charset="-52"/>
                <a:ea typeface="UAF Sans" pitchFamily="2" charset="-52"/>
                <a:cs typeface="Times New Roman" panose="02020603050405020304" pitchFamily="18" charset="0"/>
              </a:rPr>
              <a:t>ВІЙСЬКОВИЙ ІНСТИТУТ ТЕЛЕКОМУНІКАЦІЙ ТА ІНФОРМАТИЗАЦІЇ </a:t>
            </a:r>
          </a:p>
          <a:p>
            <a:r>
              <a:rPr lang="uk-UA" altLang="ru-RU" b="1" dirty="0">
                <a:solidFill>
                  <a:schemeClr val="bg1"/>
                </a:solidFill>
                <a:latin typeface="UAF Sans" pitchFamily="2" charset="-52"/>
                <a:ea typeface="UAF Sans" pitchFamily="2" charset="-52"/>
                <a:cs typeface="Times New Roman" panose="02020603050405020304" pitchFamily="18" charset="0"/>
              </a:rPr>
              <a:t>імені ГЕРОЇВ КРУТ</a:t>
            </a:r>
          </a:p>
          <a:p>
            <a:pPr marL="0" indent="0" algn="r">
              <a:spcBef>
                <a:spcPts val="0"/>
              </a:spcBef>
            </a:pPr>
            <a:endParaRPr lang="ru-RU" sz="1400" dirty="0">
              <a:solidFill>
                <a:schemeClr val="tx1"/>
              </a:solidFill>
              <a:latin typeface="UAF Sans" pitchFamily="2" charset="-52"/>
              <a:ea typeface="UAF Sans" pitchFamily="2" charset="-52"/>
            </a:endParaRPr>
          </a:p>
        </p:txBody>
      </p:sp>
      <p:sp>
        <p:nvSpPr>
          <p:cNvPr id="11" name="Google Shape;186;p30"/>
          <p:cNvSpPr txBox="1">
            <a:spLocks/>
          </p:cNvSpPr>
          <p:nvPr/>
        </p:nvSpPr>
        <p:spPr>
          <a:xfrm>
            <a:off x="6985610" y="5262206"/>
            <a:ext cx="4807861" cy="1119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r>
              <a:rPr lang="uk-UA" altLang="ru-RU" sz="1400" b="1" dirty="0">
                <a:solidFill>
                  <a:schemeClr val="bg1"/>
                </a:solidFill>
                <a:latin typeface="UAF Sans" pitchFamily="2" charset="-52"/>
                <a:ea typeface="UAF Sans" pitchFamily="2" charset="-52"/>
                <a:cs typeface="Times New Roman" panose="02020603050405020304" pitchFamily="18" charset="0"/>
              </a:rPr>
              <a:t>Виконала: курсант 205 навчальної групи</a:t>
            </a:r>
          </a:p>
          <a:p>
            <a:r>
              <a:rPr lang="uk-UA" altLang="ru-RU" sz="1400" b="1" dirty="0">
                <a:solidFill>
                  <a:schemeClr val="bg1"/>
                </a:solidFill>
                <a:latin typeface="UAF Sans" pitchFamily="2" charset="-52"/>
                <a:ea typeface="UAF Sans" pitchFamily="2" charset="-52"/>
                <a:cs typeface="Times New Roman" panose="02020603050405020304" pitchFamily="18" charset="0"/>
              </a:rPr>
              <a:t>                 солдат Олена КСЕНДЗУК</a:t>
            </a:r>
          </a:p>
          <a:p>
            <a:endParaRPr lang="uk-UA" altLang="ru-RU" sz="1400" b="1" dirty="0">
              <a:solidFill>
                <a:schemeClr val="bg1"/>
              </a:solidFill>
              <a:latin typeface="UAF Sans" pitchFamily="2" charset="-52"/>
              <a:ea typeface="UAF Sans" pitchFamily="2" charset="-52"/>
              <a:cs typeface="Times New Roman" panose="02020603050405020304" pitchFamily="18" charset="0"/>
            </a:endParaRPr>
          </a:p>
          <a:p>
            <a:r>
              <a:rPr lang="uk-UA" altLang="ru-RU" sz="1400" b="1" dirty="0">
                <a:solidFill>
                  <a:schemeClr val="bg1"/>
                </a:solidFill>
                <a:latin typeface="UAF Sans" pitchFamily="2" charset="-52"/>
                <a:ea typeface="UAF Sans" pitchFamily="2" charset="-52"/>
                <a:cs typeface="Times New Roman" panose="02020603050405020304" pitchFamily="18" charset="0"/>
              </a:rPr>
              <a:t>Керівник: викладач кафедри №21</a:t>
            </a:r>
          </a:p>
          <a:p>
            <a:r>
              <a:rPr lang="uk-UA" altLang="ru-RU" sz="1400" b="1" dirty="0">
                <a:solidFill>
                  <a:schemeClr val="bg1"/>
                </a:solidFill>
                <a:latin typeface="UAF Sans" pitchFamily="2" charset="-52"/>
                <a:ea typeface="UAF Sans" pitchFamily="2" charset="-52"/>
                <a:cs typeface="Times New Roman" panose="02020603050405020304" pitchFamily="18" charset="0"/>
              </a:rPr>
              <a:t>                 майор Дмитро БАЛАН</a:t>
            </a:r>
          </a:p>
          <a:p>
            <a:endParaRPr lang="uk-UA" altLang="ru-RU" sz="1400" dirty="0">
              <a:solidFill>
                <a:schemeClr val="tx1"/>
              </a:solidFill>
              <a:latin typeface="UAF Sans" pitchFamily="2" charset="-52"/>
              <a:ea typeface="UAF Sans" pitchFamily="2" charset="-52"/>
              <a:cs typeface="Times New Roman" panose="02020603050405020304" pitchFamily="18" charset="0"/>
            </a:endParaRPr>
          </a:p>
          <a:p>
            <a:pPr marL="0" indent="0"/>
            <a:endParaRPr lang="uk-UA" sz="1400" dirty="0">
              <a:solidFill>
                <a:schemeClr val="tx1"/>
              </a:solidFill>
              <a:latin typeface="UAF Sans" pitchFamily="2" charset="-52"/>
              <a:ea typeface="UAF Sans" pitchFamily="2" charset="-52"/>
            </a:endParaRPr>
          </a:p>
        </p:txBody>
      </p:sp>
      <p:sp>
        <p:nvSpPr>
          <p:cNvPr id="12" name="Прямоугольник 11"/>
          <p:cNvSpPr/>
          <p:nvPr/>
        </p:nvSpPr>
        <p:spPr>
          <a:xfrm>
            <a:off x="5568312" y="6073975"/>
            <a:ext cx="1127232" cy="307777"/>
          </a:xfrm>
          <a:prstGeom prst="rect">
            <a:avLst/>
          </a:prstGeom>
        </p:spPr>
        <p:txBody>
          <a:bodyPr wrap="none">
            <a:spAutoFit/>
          </a:bodyPr>
          <a:lstStyle/>
          <a:p>
            <a:r>
              <a:rPr lang="ru-RU" altLang="ru-RU" b="1" dirty="0">
                <a:solidFill>
                  <a:schemeClr val="bg1"/>
                </a:solidFill>
                <a:latin typeface="UAF Sans" pitchFamily="2" charset="-52"/>
                <a:ea typeface="UAF Sans" pitchFamily="2" charset="-52"/>
                <a:cs typeface="Times New Roman" panose="02020603050405020304" pitchFamily="18" charset="0"/>
              </a:rPr>
              <a:t>Київ-2024</a:t>
            </a:r>
            <a:endParaRPr lang="uk-UA" b="1" dirty="0">
              <a:solidFill>
                <a:schemeClr val="bg1"/>
              </a:solidFill>
              <a:latin typeface="UAF Sans" pitchFamily="2" charset="-52"/>
              <a:ea typeface="UAF Sans" pitchFamily="2" charset="-5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61364"/>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200" b="1" dirty="0">
                <a:solidFill>
                  <a:srgbClr val="4E4634"/>
                </a:solidFill>
                <a:latin typeface="UAF Sans" pitchFamily="2" charset="-52"/>
                <a:ea typeface="UAF Sans" pitchFamily="2" charset="-52"/>
              </a:rPr>
              <a:t>Особливості </a:t>
            </a:r>
            <a:r>
              <a:rPr lang="en-US" sz="2200" b="1" dirty="0">
                <a:solidFill>
                  <a:srgbClr val="4E4634"/>
                </a:solidFill>
                <a:latin typeface="UAF Sans" pitchFamily="2" charset="-52"/>
                <a:ea typeface="UAF Sans" pitchFamily="2" charset="-52"/>
              </a:rPr>
              <a:t>Terraform</a:t>
            </a:r>
          </a:p>
          <a:p>
            <a:pPr lvl="0">
              <a:lnSpc>
                <a:spcPct val="90000"/>
              </a:lnSpc>
              <a:buClr>
                <a:srgbClr val="4E4735"/>
              </a:buClr>
              <a:buSzPts val="2400"/>
            </a:pPr>
            <a:endParaRPr sz="2200" b="1" i="0" u="none" strike="noStrike" cap="none" dirty="0">
              <a:solidFill>
                <a:srgbClr val="4E4634"/>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10</a:t>
            </a:r>
            <a:endParaRPr lang="en-US" b="1" dirty="0">
              <a:solidFill>
                <a:schemeClr val="tx1"/>
              </a:solidFill>
              <a:latin typeface="UAF Sans" pitchFamily="2" charset="-52"/>
              <a:ea typeface="UAF Sans" pitchFamily="2" charset="-52"/>
            </a:endParaRPr>
          </a:p>
        </p:txBody>
      </p:sp>
      <p:pic>
        <p:nvPicPr>
          <p:cNvPr id="3" name="Рисунок 2">
            <a:extLst>
              <a:ext uri="{FF2B5EF4-FFF2-40B4-BE49-F238E27FC236}">
                <a16:creationId xmlns:a16="http://schemas.microsoft.com/office/drawing/2014/main" id="{4CA5D0A5-EF52-4CB9-BDC9-5D0A3908121F}"/>
              </a:ext>
            </a:extLst>
          </p:cNvPr>
          <p:cNvPicPr>
            <a:picLocks noChangeAspect="1"/>
          </p:cNvPicPr>
          <p:nvPr/>
        </p:nvPicPr>
        <p:blipFill>
          <a:blip r:embed="rId5"/>
          <a:stretch>
            <a:fillRect/>
          </a:stretch>
        </p:blipFill>
        <p:spPr>
          <a:xfrm>
            <a:off x="4436143" y="1965361"/>
            <a:ext cx="3319713" cy="2490658"/>
          </a:xfrm>
          <a:prstGeom prst="rect">
            <a:avLst/>
          </a:prstGeom>
        </p:spPr>
      </p:pic>
      <p:sp>
        <p:nvSpPr>
          <p:cNvPr id="12" name="TextBox 11">
            <a:extLst>
              <a:ext uri="{FF2B5EF4-FFF2-40B4-BE49-F238E27FC236}">
                <a16:creationId xmlns:a16="http://schemas.microsoft.com/office/drawing/2014/main" id="{A928D671-9C88-47AA-B859-FA9E0BEC670D}"/>
              </a:ext>
            </a:extLst>
          </p:cNvPr>
          <p:cNvSpPr txBox="1"/>
          <p:nvPr/>
        </p:nvSpPr>
        <p:spPr>
          <a:xfrm>
            <a:off x="8567782" y="1748188"/>
            <a:ext cx="3205061" cy="400110"/>
          </a:xfrm>
          <a:prstGeom prst="rect">
            <a:avLst/>
          </a:prstGeom>
          <a:noFill/>
        </p:spPr>
        <p:txBody>
          <a:bodyPr wrap="square">
            <a:spAutoFit/>
          </a:bodyPr>
          <a:lstStyle/>
          <a:p>
            <a:r>
              <a:rPr lang="uk-UA" sz="2000" dirty="0">
                <a:latin typeface="UAF Sans"/>
              </a:rPr>
              <a:t>Декларативний</a:t>
            </a:r>
            <a:r>
              <a:rPr lang="en-US" sz="2000" dirty="0">
                <a:latin typeface="UAF Sans"/>
              </a:rPr>
              <a:t> </a:t>
            </a:r>
            <a:r>
              <a:rPr lang="uk-UA" sz="2000" dirty="0">
                <a:latin typeface="UAF Sans"/>
              </a:rPr>
              <a:t>синтаксис</a:t>
            </a:r>
          </a:p>
        </p:txBody>
      </p:sp>
      <p:sp>
        <p:nvSpPr>
          <p:cNvPr id="14" name="TextBox 13">
            <a:extLst>
              <a:ext uri="{FF2B5EF4-FFF2-40B4-BE49-F238E27FC236}">
                <a16:creationId xmlns:a16="http://schemas.microsoft.com/office/drawing/2014/main" id="{EEB75CA4-1EAB-4B8D-BC7C-90A149A14B45}"/>
              </a:ext>
            </a:extLst>
          </p:cNvPr>
          <p:cNvSpPr txBox="1"/>
          <p:nvPr/>
        </p:nvSpPr>
        <p:spPr>
          <a:xfrm>
            <a:off x="8567782" y="2656692"/>
            <a:ext cx="2821405" cy="400110"/>
          </a:xfrm>
          <a:prstGeom prst="rect">
            <a:avLst/>
          </a:prstGeom>
          <a:noFill/>
        </p:spPr>
        <p:txBody>
          <a:bodyPr wrap="square">
            <a:spAutoFit/>
          </a:bodyPr>
          <a:lstStyle/>
          <a:p>
            <a:r>
              <a:rPr lang="uk-UA" sz="2000" dirty="0" err="1">
                <a:latin typeface="UAF Sans"/>
              </a:rPr>
              <a:t>Багатопровайдерність</a:t>
            </a:r>
            <a:endParaRPr lang="uk-UA" sz="2000" dirty="0">
              <a:latin typeface="UAF Sans"/>
            </a:endParaRPr>
          </a:p>
        </p:txBody>
      </p:sp>
      <p:sp>
        <p:nvSpPr>
          <p:cNvPr id="16" name="TextBox 15">
            <a:extLst>
              <a:ext uri="{FF2B5EF4-FFF2-40B4-BE49-F238E27FC236}">
                <a16:creationId xmlns:a16="http://schemas.microsoft.com/office/drawing/2014/main" id="{B49CC550-BE96-40D1-A4D4-337BC17E9B32}"/>
              </a:ext>
            </a:extLst>
          </p:cNvPr>
          <p:cNvSpPr txBox="1"/>
          <p:nvPr/>
        </p:nvSpPr>
        <p:spPr>
          <a:xfrm>
            <a:off x="8567782" y="3563984"/>
            <a:ext cx="2821405" cy="400110"/>
          </a:xfrm>
          <a:prstGeom prst="rect">
            <a:avLst/>
          </a:prstGeom>
          <a:noFill/>
        </p:spPr>
        <p:txBody>
          <a:bodyPr wrap="square">
            <a:spAutoFit/>
          </a:bodyPr>
          <a:lstStyle/>
          <a:p>
            <a:r>
              <a:rPr lang="uk-UA" sz="2000" dirty="0">
                <a:latin typeface="UAF Sans"/>
              </a:rPr>
              <a:t>Ідемпотентність</a:t>
            </a:r>
          </a:p>
        </p:txBody>
      </p:sp>
      <p:sp>
        <p:nvSpPr>
          <p:cNvPr id="18" name="TextBox 17">
            <a:extLst>
              <a:ext uri="{FF2B5EF4-FFF2-40B4-BE49-F238E27FC236}">
                <a16:creationId xmlns:a16="http://schemas.microsoft.com/office/drawing/2014/main" id="{82408A7F-BDDA-44FF-B80C-736E960DA1D0}"/>
              </a:ext>
            </a:extLst>
          </p:cNvPr>
          <p:cNvSpPr txBox="1"/>
          <p:nvPr/>
        </p:nvSpPr>
        <p:spPr>
          <a:xfrm>
            <a:off x="240142" y="1748188"/>
            <a:ext cx="3558997" cy="400110"/>
          </a:xfrm>
          <a:prstGeom prst="rect">
            <a:avLst/>
          </a:prstGeom>
          <a:noFill/>
        </p:spPr>
        <p:txBody>
          <a:bodyPr wrap="square">
            <a:spAutoFit/>
          </a:bodyPr>
          <a:lstStyle/>
          <a:p>
            <a:pPr algn="r"/>
            <a:r>
              <a:rPr lang="uk-UA" sz="2000" dirty="0">
                <a:latin typeface="UAF Sans"/>
              </a:rPr>
              <a:t>Зручне управління ресурсами </a:t>
            </a:r>
          </a:p>
        </p:txBody>
      </p:sp>
      <p:sp>
        <p:nvSpPr>
          <p:cNvPr id="20" name="TextBox 19">
            <a:extLst>
              <a:ext uri="{FF2B5EF4-FFF2-40B4-BE49-F238E27FC236}">
                <a16:creationId xmlns:a16="http://schemas.microsoft.com/office/drawing/2014/main" id="{B1F9E496-11CE-4DAC-9480-71F217794B17}"/>
              </a:ext>
            </a:extLst>
          </p:cNvPr>
          <p:cNvSpPr txBox="1"/>
          <p:nvPr/>
        </p:nvSpPr>
        <p:spPr>
          <a:xfrm>
            <a:off x="8567782" y="4325753"/>
            <a:ext cx="3144792" cy="707886"/>
          </a:xfrm>
          <a:prstGeom prst="rect">
            <a:avLst/>
          </a:prstGeom>
          <a:noFill/>
        </p:spPr>
        <p:txBody>
          <a:bodyPr wrap="square">
            <a:spAutoFit/>
          </a:bodyPr>
          <a:lstStyle/>
          <a:p>
            <a:r>
              <a:rPr lang="uk-UA" sz="2000" dirty="0">
                <a:latin typeface="UAF Sans"/>
              </a:rPr>
              <a:t>Простота налаштування та доступна документація</a:t>
            </a:r>
          </a:p>
        </p:txBody>
      </p:sp>
      <p:sp>
        <p:nvSpPr>
          <p:cNvPr id="22" name="TextBox 21">
            <a:extLst>
              <a:ext uri="{FF2B5EF4-FFF2-40B4-BE49-F238E27FC236}">
                <a16:creationId xmlns:a16="http://schemas.microsoft.com/office/drawing/2014/main" id="{265F8ABC-5491-45C7-9450-5DCFA591B91A}"/>
              </a:ext>
            </a:extLst>
          </p:cNvPr>
          <p:cNvSpPr txBox="1"/>
          <p:nvPr/>
        </p:nvSpPr>
        <p:spPr>
          <a:xfrm>
            <a:off x="479426" y="2502804"/>
            <a:ext cx="3319713" cy="707886"/>
          </a:xfrm>
          <a:prstGeom prst="rect">
            <a:avLst/>
          </a:prstGeom>
          <a:noFill/>
        </p:spPr>
        <p:txBody>
          <a:bodyPr wrap="square">
            <a:spAutoFit/>
          </a:bodyPr>
          <a:lstStyle/>
          <a:p>
            <a:pPr algn="r"/>
            <a:r>
              <a:rPr lang="uk-UA" sz="2000" dirty="0">
                <a:latin typeface="UAF Sans"/>
              </a:rPr>
              <a:t>Модульність та ролі та повторне використання</a:t>
            </a:r>
          </a:p>
        </p:txBody>
      </p:sp>
      <p:sp>
        <p:nvSpPr>
          <p:cNvPr id="24" name="TextBox 23">
            <a:extLst>
              <a:ext uri="{FF2B5EF4-FFF2-40B4-BE49-F238E27FC236}">
                <a16:creationId xmlns:a16="http://schemas.microsoft.com/office/drawing/2014/main" id="{E9F6AD99-A4CC-4BF3-8700-F98DF10164DD}"/>
              </a:ext>
            </a:extLst>
          </p:cNvPr>
          <p:cNvSpPr txBox="1"/>
          <p:nvPr/>
        </p:nvSpPr>
        <p:spPr>
          <a:xfrm>
            <a:off x="479425" y="3563984"/>
            <a:ext cx="3319713" cy="400110"/>
          </a:xfrm>
          <a:prstGeom prst="rect">
            <a:avLst/>
          </a:prstGeom>
          <a:noFill/>
        </p:spPr>
        <p:txBody>
          <a:bodyPr wrap="square">
            <a:spAutoFit/>
          </a:bodyPr>
          <a:lstStyle/>
          <a:p>
            <a:pPr algn="r"/>
            <a:r>
              <a:rPr lang="uk-UA" sz="2000" dirty="0">
                <a:latin typeface="UAF Sans"/>
              </a:rPr>
              <a:t>Легка інтеграція із </a:t>
            </a:r>
            <a:r>
              <a:rPr lang="en-US" sz="2000" dirty="0">
                <a:latin typeface="UAF Sans"/>
              </a:rPr>
              <a:t>CI/CD</a:t>
            </a:r>
            <a:endParaRPr lang="uk-UA" sz="2000" dirty="0">
              <a:latin typeface="UAF Sans"/>
            </a:endParaRPr>
          </a:p>
        </p:txBody>
      </p:sp>
      <p:pic>
        <p:nvPicPr>
          <p:cNvPr id="25" name="Рисунок 24">
            <a:extLst>
              <a:ext uri="{FF2B5EF4-FFF2-40B4-BE49-F238E27FC236}">
                <a16:creationId xmlns:a16="http://schemas.microsoft.com/office/drawing/2014/main" id="{A52549AD-2325-4004-A8C7-C0610267B6BE}"/>
              </a:ext>
            </a:extLst>
          </p:cNvPr>
          <p:cNvPicPr>
            <a:picLocks noChangeAspect="1"/>
          </p:cNvPicPr>
          <p:nvPr/>
        </p:nvPicPr>
        <p:blipFill>
          <a:blip r:embed="rId6"/>
          <a:stretch>
            <a:fillRect/>
          </a:stretch>
        </p:blipFill>
        <p:spPr>
          <a:xfrm>
            <a:off x="3959641" y="4417047"/>
            <a:ext cx="525298" cy="525298"/>
          </a:xfrm>
          <a:prstGeom prst="rect">
            <a:avLst/>
          </a:prstGeom>
        </p:spPr>
      </p:pic>
      <p:sp>
        <p:nvSpPr>
          <p:cNvPr id="26" name="TextBox 25">
            <a:extLst>
              <a:ext uri="{FF2B5EF4-FFF2-40B4-BE49-F238E27FC236}">
                <a16:creationId xmlns:a16="http://schemas.microsoft.com/office/drawing/2014/main" id="{9BC205EF-B425-45D8-A66C-FFA16AA00AE4}"/>
              </a:ext>
            </a:extLst>
          </p:cNvPr>
          <p:cNvSpPr txBox="1"/>
          <p:nvPr/>
        </p:nvSpPr>
        <p:spPr>
          <a:xfrm>
            <a:off x="479426" y="4326811"/>
            <a:ext cx="3319713" cy="707886"/>
          </a:xfrm>
          <a:prstGeom prst="rect">
            <a:avLst/>
          </a:prstGeom>
          <a:noFill/>
        </p:spPr>
        <p:txBody>
          <a:bodyPr wrap="square">
            <a:spAutoFit/>
          </a:bodyPr>
          <a:lstStyle/>
          <a:p>
            <a:pPr algn="r"/>
            <a:r>
              <a:rPr lang="uk-UA" sz="2000" dirty="0">
                <a:latin typeface="UAF Sans"/>
              </a:rPr>
              <a:t>Автоматичне визначення залежностей</a:t>
            </a:r>
          </a:p>
        </p:txBody>
      </p:sp>
      <p:pic>
        <p:nvPicPr>
          <p:cNvPr id="27" name="Рисунок 26">
            <a:extLst>
              <a:ext uri="{FF2B5EF4-FFF2-40B4-BE49-F238E27FC236}">
                <a16:creationId xmlns:a16="http://schemas.microsoft.com/office/drawing/2014/main" id="{1C86C4AF-893A-49BE-B05B-1ED1C9380597}"/>
              </a:ext>
            </a:extLst>
          </p:cNvPr>
          <p:cNvPicPr>
            <a:picLocks noChangeAspect="1"/>
          </p:cNvPicPr>
          <p:nvPr/>
        </p:nvPicPr>
        <p:blipFill>
          <a:blip r:embed="rId6"/>
          <a:stretch>
            <a:fillRect/>
          </a:stretch>
        </p:blipFill>
        <p:spPr>
          <a:xfrm>
            <a:off x="3959641" y="3502603"/>
            <a:ext cx="525298" cy="525298"/>
          </a:xfrm>
          <a:prstGeom prst="rect">
            <a:avLst/>
          </a:prstGeom>
        </p:spPr>
      </p:pic>
      <p:pic>
        <p:nvPicPr>
          <p:cNvPr id="28" name="Рисунок 27">
            <a:extLst>
              <a:ext uri="{FF2B5EF4-FFF2-40B4-BE49-F238E27FC236}">
                <a16:creationId xmlns:a16="http://schemas.microsoft.com/office/drawing/2014/main" id="{585876AB-64CF-4285-9DCC-FF7494FE0F03}"/>
              </a:ext>
            </a:extLst>
          </p:cNvPr>
          <p:cNvPicPr>
            <a:picLocks noChangeAspect="1"/>
          </p:cNvPicPr>
          <p:nvPr/>
        </p:nvPicPr>
        <p:blipFill>
          <a:blip r:embed="rId6"/>
          <a:stretch>
            <a:fillRect/>
          </a:stretch>
        </p:blipFill>
        <p:spPr>
          <a:xfrm>
            <a:off x="3959641" y="2587757"/>
            <a:ext cx="525298" cy="525298"/>
          </a:xfrm>
          <a:prstGeom prst="rect">
            <a:avLst/>
          </a:prstGeom>
        </p:spPr>
      </p:pic>
      <p:pic>
        <p:nvPicPr>
          <p:cNvPr id="29" name="Рисунок 28">
            <a:extLst>
              <a:ext uri="{FF2B5EF4-FFF2-40B4-BE49-F238E27FC236}">
                <a16:creationId xmlns:a16="http://schemas.microsoft.com/office/drawing/2014/main" id="{078D78C2-6B4D-4573-832D-662C20C76EB0}"/>
              </a:ext>
            </a:extLst>
          </p:cNvPr>
          <p:cNvPicPr>
            <a:picLocks noChangeAspect="1"/>
          </p:cNvPicPr>
          <p:nvPr/>
        </p:nvPicPr>
        <p:blipFill>
          <a:blip r:embed="rId6"/>
          <a:stretch>
            <a:fillRect/>
          </a:stretch>
        </p:blipFill>
        <p:spPr>
          <a:xfrm>
            <a:off x="3943102" y="1712664"/>
            <a:ext cx="525298" cy="525298"/>
          </a:xfrm>
          <a:prstGeom prst="rect">
            <a:avLst/>
          </a:prstGeom>
        </p:spPr>
      </p:pic>
      <p:pic>
        <p:nvPicPr>
          <p:cNvPr id="30" name="Рисунок 29">
            <a:extLst>
              <a:ext uri="{FF2B5EF4-FFF2-40B4-BE49-F238E27FC236}">
                <a16:creationId xmlns:a16="http://schemas.microsoft.com/office/drawing/2014/main" id="{2FAE8D25-9F96-4053-8584-44BC944760A6}"/>
              </a:ext>
            </a:extLst>
          </p:cNvPr>
          <p:cNvPicPr>
            <a:picLocks noChangeAspect="1"/>
          </p:cNvPicPr>
          <p:nvPr/>
        </p:nvPicPr>
        <p:blipFill>
          <a:blip r:embed="rId6"/>
          <a:stretch>
            <a:fillRect/>
          </a:stretch>
        </p:blipFill>
        <p:spPr>
          <a:xfrm>
            <a:off x="7819060" y="1712664"/>
            <a:ext cx="525298" cy="525298"/>
          </a:xfrm>
          <a:prstGeom prst="rect">
            <a:avLst/>
          </a:prstGeom>
        </p:spPr>
      </p:pic>
      <p:pic>
        <p:nvPicPr>
          <p:cNvPr id="31" name="Рисунок 30">
            <a:extLst>
              <a:ext uri="{FF2B5EF4-FFF2-40B4-BE49-F238E27FC236}">
                <a16:creationId xmlns:a16="http://schemas.microsoft.com/office/drawing/2014/main" id="{D3DA4C0E-A8D5-4B2D-8730-9A9ADB78C1A0}"/>
              </a:ext>
            </a:extLst>
          </p:cNvPr>
          <p:cNvPicPr>
            <a:picLocks noChangeAspect="1"/>
          </p:cNvPicPr>
          <p:nvPr/>
        </p:nvPicPr>
        <p:blipFill>
          <a:blip r:embed="rId6"/>
          <a:stretch>
            <a:fillRect/>
          </a:stretch>
        </p:blipFill>
        <p:spPr>
          <a:xfrm>
            <a:off x="7819047" y="2587757"/>
            <a:ext cx="525298" cy="525298"/>
          </a:xfrm>
          <a:prstGeom prst="rect">
            <a:avLst/>
          </a:prstGeom>
        </p:spPr>
      </p:pic>
      <p:pic>
        <p:nvPicPr>
          <p:cNvPr id="32" name="Рисунок 31">
            <a:extLst>
              <a:ext uri="{FF2B5EF4-FFF2-40B4-BE49-F238E27FC236}">
                <a16:creationId xmlns:a16="http://schemas.microsoft.com/office/drawing/2014/main" id="{399FC706-77A7-49AA-9AF1-3F134D9B5D9B}"/>
              </a:ext>
            </a:extLst>
          </p:cNvPr>
          <p:cNvPicPr>
            <a:picLocks noChangeAspect="1"/>
          </p:cNvPicPr>
          <p:nvPr/>
        </p:nvPicPr>
        <p:blipFill>
          <a:blip r:embed="rId6"/>
          <a:stretch>
            <a:fillRect/>
          </a:stretch>
        </p:blipFill>
        <p:spPr>
          <a:xfrm>
            <a:off x="7819047" y="3502603"/>
            <a:ext cx="525298" cy="525298"/>
          </a:xfrm>
          <a:prstGeom prst="rect">
            <a:avLst/>
          </a:prstGeom>
        </p:spPr>
      </p:pic>
      <p:pic>
        <p:nvPicPr>
          <p:cNvPr id="33" name="Рисунок 32">
            <a:extLst>
              <a:ext uri="{FF2B5EF4-FFF2-40B4-BE49-F238E27FC236}">
                <a16:creationId xmlns:a16="http://schemas.microsoft.com/office/drawing/2014/main" id="{EE5D657C-068A-47B6-8A29-62E75EDAD011}"/>
              </a:ext>
            </a:extLst>
          </p:cNvPr>
          <p:cNvPicPr>
            <a:picLocks noChangeAspect="1"/>
          </p:cNvPicPr>
          <p:nvPr/>
        </p:nvPicPr>
        <p:blipFill>
          <a:blip r:embed="rId6"/>
          <a:stretch>
            <a:fillRect/>
          </a:stretch>
        </p:blipFill>
        <p:spPr>
          <a:xfrm>
            <a:off x="7819047" y="4417047"/>
            <a:ext cx="525298" cy="525298"/>
          </a:xfrm>
          <a:prstGeom prst="rect">
            <a:avLst/>
          </a:prstGeom>
        </p:spPr>
      </p:pic>
    </p:spTree>
    <p:extLst>
      <p:ext uri="{BB962C8B-B14F-4D97-AF65-F5344CB8AC3E}">
        <p14:creationId xmlns:p14="http://schemas.microsoft.com/office/powerpoint/2010/main" val="15661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en-US" sz="2200" b="1" dirty="0">
                <a:solidFill>
                  <a:srgbClr val="4E4634"/>
                </a:solidFill>
                <a:latin typeface="UAF Sans" pitchFamily="2" charset="-52"/>
                <a:ea typeface="UAF Sans" pitchFamily="2" charset="-52"/>
              </a:rPr>
              <a:t>Ansible</a:t>
            </a:r>
            <a:endParaRPr sz="2200" b="1" i="0" u="none" strike="noStrike" cap="none" dirty="0">
              <a:solidFill>
                <a:srgbClr val="4E4634"/>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1</a:t>
            </a:r>
          </a:p>
        </p:txBody>
      </p:sp>
      <p:pic>
        <p:nvPicPr>
          <p:cNvPr id="20" name="Рисунок 19">
            <a:extLst>
              <a:ext uri="{FF2B5EF4-FFF2-40B4-BE49-F238E27FC236}">
                <a16:creationId xmlns:a16="http://schemas.microsoft.com/office/drawing/2014/main" id="{73077D00-419B-454C-8496-74DD83F82442}"/>
              </a:ext>
            </a:extLst>
          </p:cNvPr>
          <p:cNvPicPr>
            <a:picLocks noChangeAspect="1"/>
          </p:cNvPicPr>
          <p:nvPr/>
        </p:nvPicPr>
        <p:blipFill>
          <a:blip r:embed="rId5"/>
          <a:stretch>
            <a:fillRect/>
          </a:stretch>
        </p:blipFill>
        <p:spPr>
          <a:xfrm>
            <a:off x="1449997" y="1330341"/>
            <a:ext cx="4197318" cy="4197318"/>
          </a:xfrm>
          <a:prstGeom prst="rect">
            <a:avLst/>
          </a:prstGeom>
        </p:spPr>
      </p:pic>
      <p:pic>
        <p:nvPicPr>
          <p:cNvPr id="26" name="Рисунок 25">
            <a:extLst>
              <a:ext uri="{FF2B5EF4-FFF2-40B4-BE49-F238E27FC236}">
                <a16:creationId xmlns:a16="http://schemas.microsoft.com/office/drawing/2014/main" id="{3F8E7DC0-61C1-430A-BD6B-250A0C17288D}"/>
              </a:ext>
            </a:extLst>
          </p:cNvPr>
          <p:cNvPicPr>
            <a:picLocks noChangeAspect="1"/>
          </p:cNvPicPr>
          <p:nvPr/>
        </p:nvPicPr>
        <p:blipFill rotWithShape="1">
          <a:blip r:embed="rId6"/>
          <a:srcRect t="570" r="5268"/>
          <a:stretch/>
        </p:blipFill>
        <p:spPr>
          <a:xfrm>
            <a:off x="6735412" y="1193449"/>
            <a:ext cx="4431698" cy="4521618"/>
          </a:xfrm>
          <a:prstGeom prst="rect">
            <a:avLst/>
          </a:prstGeom>
        </p:spPr>
      </p:pic>
    </p:spTree>
    <p:extLst>
      <p:ext uri="{BB962C8B-B14F-4D97-AF65-F5344CB8AC3E}">
        <p14:creationId xmlns:p14="http://schemas.microsoft.com/office/powerpoint/2010/main" val="257054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200" b="1" dirty="0">
                <a:solidFill>
                  <a:srgbClr val="4E4634"/>
                </a:solidFill>
                <a:latin typeface="UAF Sans" pitchFamily="2" charset="-52"/>
                <a:ea typeface="UAF Sans" pitchFamily="2" charset="-52"/>
              </a:rPr>
              <a:t>Особливості </a:t>
            </a:r>
            <a:r>
              <a:rPr lang="en-US" sz="2200" b="1" dirty="0">
                <a:solidFill>
                  <a:srgbClr val="4E4634"/>
                </a:solidFill>
                <a:latin typeface="UAF Sans" pitchFamily="2" charset="-52"/>
                <a:ea typeface="UAF Sans" pitchFamily="2" charset="-52"/>
              </a:rPr>
              <a:t>Ansible</a:t>
            </a:r>
          </a:p>
          <a:p>
            <a:pPr lvl="0">
              <a:lnSpc>
                <a:spcPct val="90000"/>
              </a:lnSpc>
              <a:buClr>
                <a:srgbClr val="4E4735"/>
              </a:buClr>
              <a:buSzPts val="2400"/>
            </a:pPr>
            <a:endParaRPr sz="2200" b="1" i="0" u="none" strike="noStrike" cap="none" dirty="0">
              <a:solidFill>
                <a:srgbClr val="4E4634"/>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2</a:t>
            </a:r>
          </a:p>
        </p:txBody>
      </p:sp>
      <p:pic>
        <p:nvPicPr>
          <p:cNvPr id="3" name="Графіка 2">
            <a:extLst>
              <a:ext uri="{FF2B5EF4-FFF2-40B4-BE49-F238E27FC236}">
                <a16:creationId xmlns:a16="http://schemas.microsoft.com/office/drawing/2014/main" id="{CD7C14CA-F984-424A-ABA4-0EA36089B0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50594" y="1913486"/>
            <a:ext cx="1887980" cy="2323100"/>
          </a:xfrm>
          <a:prstGeom prst="rect">
            <a:avLst/>
          </a:prstGeom>
        </p:spPr>
      </p:pic>
      <p:sp>
        <p:nvSpPr>
          <p:cNvPr id="12" name="TextBox 11">
            <a:extLst>
              <a:ext uri="{FF2B5EF4-FFF2-40B4-BE49-F238E27FC236}">
                <a16:creationId xmlns:a16="http://schemas.microsoft.com/office/drawing/2014/main" id="{78E7D87C-8749-48FB-B249-B471F00F8CC5}"/>
              </a:ext>
            </a:extLst>
          </p:cNvPr>
          <p:cNvSpPr txBox="1"/>
          <p:nvPr/>
        </p:nvSpPr>
        <p:spPr>
          <a:xfrm>
            <a:off x="8561216" y="1702274"/>
            <a:ext cx="2821405" cy="400110"/>
          </a:xfrm>
          <a:prstGeom prst="rect">
            <a:avLst/>
          </a:prstGeom>
          <a:noFill/>
        </p:spPr>
        <p:txBody>
          <a:bodyPr wrap="square">
            <a:spAutoFit/>
          </a:bodyPr>
          <a:lstStyle/>
          <a:p>
            <a:r>
              <a:rPr lang="en-US" sz="2000" dirty="0">
                <a:latin typeface="UAF Sans"/>
              </a:rPr>
              <a:t>Agentless </a:t>
            </a:r>
            <a:r>
              <a:rPr lang="uk-UA" sz="2000" dirty="0">
                <a:latin typeface="UAF Sans"/>
              </a:rPr>
              <a:t>архітектура</a:t>
            </a:r>
          </a:p>
        </p:txBody>
      </p:sp>
      <p:sp>
        <p:nvSpPr>
          <p:cNvPr id="14" name="TextBox 13">
            <a:extLst>
              <a:ext uri="{FF2B5EF4-FFF2-40B4-BE49-F238E27FC236}">
                <a16:creationId xmlns:a16="http://schemas.microsoft.com/office/drawing/2014/main" id="{757FD0E9-9BC5-4401-99AD-AC50B7A51469}"/>
              </a:ext>
            </a:extLst>
          </p:cNvPr>
          <p:cNvSpPr txBox="1"/>
          <p:nvPr/>
        </p:nvSpPr>
        <p:spPr>
          <a:xfrm>
            <a:off x="8561216" y="2598719"/>
            <a:ext cx="2821405" cy="400110"/>
          </a:xfrm>
          <a:prstGeom prst="rect">
            <a:avLst/>
          </a:prstGeom>
          <a:noFill/>
        </p:spPr>
        <p:txBody>
          <a:bodyPr wrap="square">
            <a:spAutoFit/>
          </a:bodyPr>
          <a:lstStyle/>
          <a:p>
            <a:r>
              <a:rPr lang="uk-UA" sz="2000" dirty="0">
                <a:latin typeface="UAF Sans"/>
              </a:rPr>
              <a:t>Ідемпотентність</a:t>
            </a:r>
          </a:p>
        </p:txBody>
      </p:sp>
      <p:sp>
        <p:nvSpPr>
          <p:cNvPr id="16" name="TextBox 15">
            <a:extLst>
              <a:ext uri="{FF2B5EF4-FFF2-40B4-BE49-F238E27FC236}">
                <a16:creationId xmlns:a16="http://schemas.microsoft.com/office/drawing/2014/main" id="{83BA533F-0FEA-4DF4-BEBE-EA510D0032FC}"/>
              </a:ext>
            </a:extLst>
          </p:cNvPr>
          <p:cNvSpPr txBox="1"/>
          <p:nvPr/>
        </p:nvSpPr>
        <p:spPr>
          <a:xfrm>
            <a:off x="8561216" y="3562176"/>
            <a:ext cx="2821405" cy="400110"/>
          </a:xfrm>
          <a:prstGeom prst="rect">
            <a:avLst/>
          </a:prstGeom>
          <a:noFill/>
        </p:spPr>
        <p:txBody>
          <a:bodyPr wrap="square">
            <a:spAutoFit/>
          </a:bodyPr>
          <a:lstStyle/>
          <a:p>
            <a:r>
              <a:rPr lang="uk-UA" sz="2000" dirty="0">
                <a:latin typeface="UAF Sans"/>
              </a:rPr>
              <a:t>Модульна архітектура</a:t>
            </a:r>
          </a:p>
        </p:txBody>
      </p:sp>
      <p:sp>
        <p:nvSpPr>
          <p:cNvPr id="18" name="TextBox 17">
            <a:extLst>
              <a:ext uri="{FF2B5EF4-FFF2-40B4-BE49-F238E27FC236}">
                <a16:creationId xmlns:a16="http://schemas.microsoft.com/office/drawing/2014/main" id="{E65EE3FE-6D1F-4620-8E03-294420AA8D58}"/>
              </a:ext>
            </a:extLst>
          </p:cNvPr>
          <p:cNvSpPr txBox="1"/>
          <p:nvPr/>
        </p:nvSpPr>
        <p:spPr>
          <a:xfrm>
            <a:off x="8561216" y="4525633"/>
            <a:ext cx="2821405" cy="400110"/>
          </a:xfrm>
          <a:prstGeom prst="rect">
            <a:avLst/>
          </a:prstGeom>
          <a:noFill/>
        </p:spPr>
        <p:txBody>
          <a:bodyPr wrap="square">
            <a:spAutoFit/>
          </a:bodyPr>
          <a:lstStyle/>
          <a:p>
            <a:r>
              <a:rPr lang="en-US" sz="2000" dirty="0">
                <a:latin typeface="UAF Sans"/>
              </a:rPr>
              <a:t>Playbooks </a:t>
            </a:r>
            <a:r>
              <a:rPr lang="uk-UA" sz="2000" dirty="0">
                <a:latin typeface="UAF Sans"/>
              </a:rPr>
              <a:t>та ролі</a:t>
            </a:r>
          </a:p>
        </p:txBody>
      </p:sp>
      <p:sp>
        <p:nvSpPr>
          <p:cNvPr id="20" name="TextBox 19">
            <a:extLst>
              <a:ext uri="{FF2B5EF4-FFF2-40B4-BE49-F238E27FC236}">
                <a16:creationId xmlns:a16="http://schemas.microsoft.com/office/drawing/2014/main" id="{DDBEFAB2-CDC2-438E-A9E4-302D57E19B06}"/>
              </a:ext>
            </a:extLst>
          </p:cNvPr>
          <p:cNvSpPr txBox="1"/>
          <p:nvPr/>
        </p:nvSpPr>
        <p:spPr>
          <a:xfrm>
            <a:off x="934701" y="1644711"/>
            <a:ext cx="2821405" cy="400110"/>
          </a:xfrm>
          <a:prstGeom prst="rect">
            <a:avLst/>
          </a:prstGeom>
          <a:noFill/>
        </p:spPr>
        <p:txBody>
          <a:bodyPr wrap="square">
            <a:spAutoFit/>
          </a:bodyPr>
          <a:lstStyle/>
          <a:p>
            <a:pPr algn="r"/>
            <a:r>
              <a:rPr lang="uk-UA" sz="2000" dirty="0">
                <a:latin typeface="UAF Sans"/>
              </a:rPr>
              <a:t>Моделі даних </a:t>
            </a:r>
            <a:r>
              <a:rPr lang="en-US" sz="2000" dirty="0">
                <a:latin typeface="UAF Sans"/>
              </a:rPr>
              <a:t>YAML</a:t>
            </a:r>
            <a:endParaRPr lang="uk-UA" sz="2000" dirty="0">
              <a:latin typeface="UAF Sans"/>
            </a:endParaRPr>
          </a:p>
        </p:txBody>
      </p:sp>
      <p:sp>
        <p:nvSpPr>
          <p:cNvPr id="22" name="TextBox 21">
            <a:extLst>
              <a:ext uri="{FF2B5EF4-FFF2-40B4-BE49-F238E27FC236}">
                <a16:creationId xmlns:a16="http://schemas.microsoft.com/office/drawing/2014/main" id="{017C13FE-1CB3-47C7-B634-07B14C8EA861}"/>
              </a:ext>
            </a:extLst>
          </p:cNvPr>
          <p:cNvSpPr txBox="1"/>
          <p:nvPr/>
        </p:nvSpPr>
        <p:spPr>
          <a:xfrm>
            <a:off x="934701" y="2598719"/>
            <a:ext cx="2821405" cy="400110"/>
          </a:xfrm>
          <a:prstGeom prst="rect">
            <a:avLst/>
          </a:prstGeom>
          <a:noFill/>
        </p:spPr>
        <p:txBody>
          <a:bodyPr wrap="square">
            <a:spAutoFit/>
          </a:bodyPr>
          <a:lstStyle/>
          <a:p>
            <a:pPr algn="r"/>
            <a:r>
              <a:rPr lang="uk-UA" sz="2000" dirty="0">
                <a:latin typeface="UAF Sans"/>
              </a:rPr>
              <a:t>Змінні та шаблони</a:t>
            </a:r>
          </a:p>
        </p:txBody>
      </p:sp>
      <p:sp>
        <p:nvSpPr>
          <p:cNvPr id="24" name="TextBox 23">
            <a:extLst>
              <a:ext uri="{FF2B5EF4-FFF2-40B4-BE49-F238E27FC236}">
                <a16:creationId xmlns:a16="http://schemas.microsoft.com/office/drawing/2014/main" id="{426699DF-5F98-4D38-967D-729FFF563AA0}"/>
              </a:ext>
            </a:extLst>
          </p:cNvPr>
          <p:cNvSpPr txBox="1"/>
          <p:nvPr/>
        </p:nvSpPr>
        <p:spPr>
          <a:xfrm>
            <a:off x="934702" y="3534978"/>
            <a:ext cx="2821405" cy="400110"/>
          </a:xfrm>
          <a:prstGeom prst="rect">
            <a:avLst/>
          </a:prstGeom>
          <a:noFill/>
        </p:spPr>
        <p:txBody>
          <a:bodyPr wrap="square">
            <a:spAutoFit/>
          </a:bodyPr>
          <a:lstStyle/>
          <a:p>
            <a:pPr algn="r"/>
            <a:r>
              <a:rPr lang="uk-UA" sz="2000" dirty="0" err="1">
                <a:latin typeface="UAF Sans"/>
              </a:rPr>
              <a:t>Багатоплатформенність</a:t>
            </a:r>
            <a:endParaRPr lang="uk-UA" sz="2000" dirty="0">
              <a:latin typeface="UAF Sans"/>
            </a:endParaRPr>
          </a:p>
        </p:txBody>
      </p:sp>
      <p:sp>
        <p:nvSpPr>
          <p:cNvPr id="26" name="TextBox 25">
            <a:extLst>
              <a:ext uri="{FF2B5EF4-FFF2-40B4-BE49-F238E27FC236}">
                <a16:creationId xmlns:a16="http://schemas.microsoft.com/office/drawing/2014/main" id="{C6E0DCD3-7D56-4671-95B9-BB5BD442ED1A}"/>
              </a:ext>
            </a:extLst>
          </p:cNvPr>
          <p:cNvSpPr txBox="1"/>
          <p:nvPr/>
        </p:nvSpPr>
        <p:spPr>
          <a:xfrm>
            <a:off x="934702" y="4509971"/>
            <a:ext cx="2821405" cy="400110"/>
          </a:xfrm>
          <a:prstGeom prst="rect">
            <a:avLst/>
          </a:prstGeom>
          <a:noFill/>
        </p:spPr>
        <p:txBody>
          <a:bodyPr wrap="square">
            <a:spAutoFit/>
          </a:bodyPr>
          <a:lstStyle/>
          <a:p>
            <a:pPr algn="r"/>
            <a:r>
              <a:rPr lang="en-US" sz="2000" dirty="0">
                <a:latin typeface="UAF Sans"/>
              </a:rPr>
              <a:t>AD-Hock </a:t>
            </a:r>
            <a:r>
              <a:rPr lang="uk-UA" sz="2000" dirty="0">
                <a:latin typeface="UAF Sans"/>
              </a:rPr>
              <a:t>команди</a:t>
            </a:r>
          </a:p>
        </p:txBody>
      </p:sp>
      <p:pic>
        <p:nvPicPr>
          <p:cNvPr id="27" name="Рисунок 26">
            <a:extLst>
              <a:ext uri="{FF2B5EF4-FFF2-40B4-BE49-F238E27FC236}">
                <a16:creationId xmlns:a16="http://schemas.microsoft.com/office/drawing/2014/main" id="{A83AB406-C537-4FEA-A0E7-E786576749B8}"/>
              </a:ext>
            </a:extLst>
          </p:cNvPr>
          <p:cNvPicPr>
            <a:picLocks noChangeAspect="1"/>
          </p:cNvPicPr>
          <p:nvPr/>
        </p:nvPicPr>
        <p:blipFill>
          <a:blip r:embed="rId7"/>
          <a:stretch>
            <a:fillRect/>
          </a:stretch>
        </p:blipFill>
        <p:spPr>
          <a:xfrm>
            <a:off x="3898271" y="1642655"/>
            <a:ext cx="525298" cy="525298"/>
          </a:xfrm>
          <a:prstGeom prst="rect">
            <a:avLst/>
          </a:prstGeom>
        </p:spPr>
      </p:pic>
      <p:pic>
        <p:nvPicPr>
          <p:cNvPr id="28" name="Рисунок 27">
            <a:extLst>
              <a:ext uri="{FF2B5EF4-FFF2-40B4-BE49-F238E27FC236}">
                <a16:creationId xmlns:a16="http://schemas.microsoft.com/office/drawing/2014/main" id="{D2DA92A5-5EE8-4317-970A-630264224C55}"/>
              </a:ext>
            </a:extLst>
          </p:cNvPr>
          <p:cNvPicPr>
            <a:picLocks noChangeAspect="1"/>
          </p:cNvPicPr>
          <p:nvPr/>
        </p:nvPicPr>
        <p:blipFill>
          <a:blip r:embed="rId7"/>
          <a:stretch>
            <a:fillRect/>
          </a:stretch>
        </p:blipFill>
        <p:spPr>
          <a:xfrm>
            <a:off x="3898271" y="2554714"/>
            <a:ext cx="525298" cy="525298"/>
          </a:xfrm>
          <a:prstGeom prst="rect">
            <a:avLst/>
          </a:prstGeom>
        </p:spPr>
      </p:pic>
      <p:pic>
        <p:nvPicPr>
          <p:cNvPr id="29" name="Рисунок 28">
            <a:extLst>
              <a:ext uri="{FF2B5EF4-FFF2-40B4-BE49-F238E27FC236}">
                <a16:creationId xmlns:a16="http://schemas.microsoft.com/office/drawing/2014/main" id="{D9346C3C-0F9D-4730-B8B0-53584DBDD309}"/>
              </a:ext>
            </a:extLst>
          </p:cNvPr>
          <p:cNvPicPr>
            <a:picLocks noChangeAspect="1"/>
          </p:cNvPicPr>
          <p:nvPr/>
        </p:nvPicPr>
        <p:blipFill>
          <a:blip r:embed="rId7"/>
          <a:stretch>
            <a:fillRect/>
          </a:stretch>
        </p:blipFill>
        <p:spPr>
          <a:xfrm>
            <a:off x="3898271" y="3472384"/>
            <a:ext cx="525298" cy="525298"/>
          </a:xfrm>
          <a:prstGeom prst="rect">
            <a:avLst/>
          </a:prstGeom>
        </p:spPr>
      </p:pic>
      <p:pic>
        <p:nvPicPr>
          <p:cNvPr id="30" name="Рисунок 29">
            <a:extLst>
              <a:ext uri="{FF2B5EF4-FFF2-40B4-BE49-F238E27FC236}">
                <a16:creationId xmlns:a16="http://schemas.microsoft.com/office/drawing/2014/main" id="{5EE4DAED-6A0F-40D5-9626-5BEE53005CD4}"/>
              </a:ext>
            </a:extLst>
          </p:cNvPr>
          <p:cNvPicPr>
            <a:picLocks noChangeAspect="1"/>
          </p:cNvPicPr>
          <p:nvPr/>
        </p:nvPicPr>
        <p:blipFill>
          <a:blip r:embed="rId7"/>
          <a:stretch>
            <a:fillRect/>
          </a:stretch>
        </p:blipFill>
        <p:spPr>
          <a:xfrm>
            <a:off x="3898271" y="4390054"/>
            <a:ext cx="525298" cy="525298"/>
          </a:xfrm>
          <a:prstGeom prst="rect">
            <a:avLst/>
          </a:prstGeom>
        </p:spPr>
      </p:pic>
      <p:pic>
        <p:nvPicPr>
          <p:cNvPr id="31" name="Рисунок 30">
            <a:extLst>
              <a:ext uri="{FF2B5EF4-FFF2-40B4-BE49-F238E27FC236}">
                <a16:creationId xmlns:a16="http://schemas.microsoft.com/office/drawing/2014/main" id="{EF81E9DC-95F4-4235-99A8-864E9CF4C7D7}"/>
              </a:ext>
            </a:extLst>
          </p:cNvPr>
          <p:cNvPicPr>
            <a:picLocks noChangeAspect="1"/>
          </p:cNvPicPr>
          <p:nvPr/>
        </p:nvPicPr>
        <p:blipFill>
          <a:blip r:embed="rId7"/>
          <a:stretch>
            <a:fillRect/>
          </a:stretch>
        </p:blipFill>
        <p:spPr>
          <a:xfrm>
            <a:off x="7765600" y="1639680"/>
            <a:ext cx="525298" cy="525298"/>
          </a:xfrm>
          <a:prstGeom prst="rect">
            <a:avLst/>
          </a:prstGeom>
        </p:spPr>
      </p:pic>
      <p:pic>
        <p:nvPicPr>
          <p:cNvPr id="32" name="Рисунок 31">
            <a:extLst>
              <a:ext uri="{FF2B5EF4-FFF2-40B4-BE49-F238E27FC236}">
                <a16:creationId xmlns:a16="http://schemas.microsoft.com/office/drawing/2014/main" id="{75265AB8-122D-4936-8C8E-E2C83D9625EA}"/>
              </a:ext>
            </a:extLst>
          </p:cNvPr>
          <p:cNvPicPr>
            <a:picLocks noChangeAspect="1"/>
          </p:cNvPicPr>
          <p:nvPr/>
        </p:nvPicPr>
        <p:blipFill>
          <a:blip r:embed="rId7"/>
          <a:stretch>
            <a:fillRect/>
          </a:stretch>
        </p:blipFill>
        <p:spPr>
          <a:xfrm>
            <a:off x="7765600" y="2549738"/>
            <a:ext cx="525298" cy="525298"/>
          </a:xfrm>
          <a:prstGeom prst="rect">
            <a:avLst/>
          </a:prstGeom>
        </p:spPr>
      </p:pic>
      <p:pic>
        <p:nvPicPr>
          <p:cNvPr id="33" name="Рисунок 32">
            <a:extLst>
              <a:ext uri="{FF2B5EF4-FFF2-40B4-BE49-F238E27FC236}">
                <a16:creationId xmlns:a16="http://schemas.microsoft.com/office/drawing/2014/main" id="{44C0B0D9-5E36-40CE-9A32-A5593A669E7D}"/>
              </a:ext>
            </a:extLst>
          </p:cNvPr>
          <p:cNvPicPr>
            <a:picLocks noChangeAspect="1"/>
          </p:cNvPicPr>
          <p:nvPr/>
        </p:nvPicPr>
        <p:blipFill>
          <a:blip r:embed="rId7"/>
          <a:stretch>
            <a:fillRect/>
          </a:stretch>
        </p:blipFill>
        <p:spPr>
          <a:xfrm>
            <a:off x="7765600" y="3475959"/>
            <a:ext cx="525298" cy="525298"/>
          </a:xfrm>
          <a:prstGeom prst="rect">
            <a:avLst/>
          </a:prstGeom>
        </p:spPr>
      </p:pic>
      <p:pic>
        <p:nvPicPr>
          <p:cNvPr id="34" name="Рисунок 33">
            <a:extLst>
              <a:ext uri="{FF2B5EF4-FFF2-40B4-BE49-F238E27FC236}">
                <a16:creationId xmlns:a16="http://schemas.microsoft.com/office/drawing/2014/main" id="{7A3A48FE-1349-4EA0-8EA2-0621325CAFA8}"/>
              </a:ext>
            </a:extLst>
          </p:cNvPr>
          <p:cNvPicPr>
            <a:picLocks noChangeAspect="1"/>
          </p:cNvPicPr>
          <p:nvPr/>
        </p:nvPicPr>
        <p:blipFill>
          <a:blip r:embed="rId7"/>
          <a:stretch>
            <a:fillRect/>
          </a:stretch>
        </p:blipFill>
        <p:spPr>
          <a:xfrm>
            <a:off x="7765600" y="4390054"/>
            <a:ext cx="525298" cy="525298"/>
          </a:xfrm>
          <a:prstGeom prst="rect">
            <a:avLst/>
          </a:prstGeom>
        </p:spPr>
      </p:pic>
    </p:spTree>
    <p:extLst>
      <p:ext uri="{BB962C8B-B14F-4D97-AF65-F5344CB8AC3E}">
        <p14:creationId xmlns:p14="http://schemas.microsoft.com/office/powerpoint/2010/main" val="235534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1202035" cy="639556"/>
          </a:xfrm>
          <a:prstGeom prst="rect">
            <a:avLst/>
          </a:prstGeom>
          <a:noFill/>
          <a:ln>
            <a:noFill/>
          </a:ln>
        </p:spPr>
        <p:txBody>
          <a:bodyPr spcFirstLastPara="1" wrap="square" lIns="91425" tIns="45700" rIns="91425" bIns="45700" anchor="t" anchorCtr="0">
            <a:noAutofit/>
          </a:bodyPr>
          <a:lstStyle/>
          <a:p>
            <a:pPr lvl="0">
              <a:lnSpc>
                <a:spcPct val="90000"/>
              </a:lnSpc>
              <a:buClr>
                <a:srgbClr val="4E4735"/>
              </a:buClr>
              <a:buSzPts val="2400"/>
            </a:pPr>
            <a:r>
              <a:rPr lang="uk-UA" sz="2200" b="1" dirty="0">
                <a:solidFill>
                  <a:srgbClr val="4E4634"/>
                </a:solidFill>
                <a:latin typeface="UAF Sans" pitchFamily="2" charset="-52"/>
                <a:ea typeface="UAF Sans" pitchFamily="2" charset="-52"/>
              </a:rPr>
              <a:t>Модель використання </a:t>
            </a:r>
            <a:r>
              <a:rPr lang="en-US" sz="2200" b="1" dirty="0">
                <a:solidFill>
                  <a:srgbClr val="4E4634"/>
                </a:solidFill>
                <a:latin typeface="UAF Sans" pitchFamily="2" charset="-52"/>
                <a:ea typeface="UAF Sans" pitchFamily="2" charset="-52"/>
              </a:rPr>
              <a:t>CI/CD </a:t>
            </a:r>
            <a:r>
              <a:rPr lang="uk-UA" sz="2200" b="1" dirty="0">
                <a:solidFill>
                  <a:srgbClr val="4E4634"/>
                </a:solidFill>
                <a:latin typeface="UAF Sans" pitchFamily="2" charset="-52"/>
                <a:ea typeface="UAF Sans" pitchFamily="2" charset="-52"/>
              </a:rPr>
              <a:t>процесів під час розгортання інфраструктури на основі </a:t>
            </a:r>
            <a:r>
              <a:rPr lang="en-US" sz="2200" b="1" dirty="0">
                <a:solidFill>
                  <a:srgbClr val="4E4634"/>
                </a:solidFill>
                <a:latin typeface="UAF Sans" pitchFamily="2" charset="-52"/>
                <a:ea typeface="UAF Sans" pitchFamily="2" charset="-52"/>
              </a:rPr>
              <a:t>IaC</a:t>
            </a:r>
            <a:endParaRPr sz="2200" b="1" i="0" u="none" strike="noStrike" cap="none" dirty="0">
              <a:solidFill>
                <a:srgbClr val="4E4634"/>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3</a:t>
            </a:r>
          </a:p>
        </p:txBody>
      </p:sp>
      <p:pic>
        <p:nvPicPr>
          <p:cNvPr id="25" name="Рисунок 24">
            <a:extLst>
              <a:ext uri="{FF2B5EF4-FFF2-40B4-BE49-F238E27FC236}">
                <a16:creationId xmlns:a16="http://schemas.microsoft.com/office/drawing/2014/main" id="{D3EEB33A-5E27-4227-9819-0CC02ECA0FD5}"/>
              </a:ext>
            </a:extLst>
          </p:cNvPr>
          <p:cNvPicPr>
            <a:picLocks noChangeAspect="1"/>
          </p:cNvPicPr>
          <p:nvPr/>
        </p:nvPicPr>
        <p:blipFill>
          <a:blip r:embed="rId5"/>
          <a:stretch>
            <a:fillRect/>
          </a:stretch>
        </p:blipFill>
        <p:spPr>
          <a:xfrm>
            <a:off x="314331" y="1233181"/>
            <a:ext cx="11564964" cy="4391638"/>
          </a:xfrm>
          <a:prstGeom prst="rect">
            <a:avLst/>
          </a:prstGeom>
        </p:spPr>
      </p:pic>
    </p:spTree>
    <p:extLst>
      <p:ext uri="{BB962C8B-B14F-4D97-AF65-F5344CB8AC3E}">
        <p14:creationId xmlns:p14="http://schemas.microsoft.com/office/powerpoint/2010/main" val="3559109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200" b="1" dirty="0">
                <a:solidFill>
                  <a:srgbClr val="4E4634"/>
                </a:solidFill>
                <a:latin typeface="UAF Sans" pitchFamily="2" charset="-52"/>
                <a:ea typeface="UAF Sans" pitchFamily="2" charset="-52"/>
              </a:rPr>
              <a:t>Висновки</a:t>
            </a:r>
            <a:endParaRPr sz="2200" b="1" i="0" u="none" strike="noStrike" cap="none" dirty="0">
              <a:solidFill>
                <a:srgbClr val="4E4634"/>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479425" y="1592146"/>
            <a:ext cx="8340405" cy="400110"/>
          </a:xfrm>
          <a:prstGeom prst="rect">
            <a:avLst/>
          </a:prstGeom>
        </p:spPr>
        <p:txBody>
          <a:bodyPr wrap="square">
            <a:spAutoFit/>
          </a:bodyPr>
          <a:lstStyle/>
          <a:p>
            <a:endParaRPr lang="uk-UA" sz="2000" dirty="0">
              <a:latin typeface="UAF Sans" pitchFamily="2" charset="-52"/>
              <a:ea typeface="UAF Sans" pitchFamily="2" charset="-52"/>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4</a:t>
            </a:r>
          </a:p>
        </p:txBody>
      </p:sp>
      <p:sp>
        <p:nvSpPr>
          <p:cNvPr id="12" name="TextBox 11">
            <a:extLst>
              <a:ext uri="{FF2B5EF4-FFF2-40B4-BE49-F238E27FC236}">
                <a16:creationId xmlns:a16="http://schemas.microsoft.com/office/drawing/2014/main" id="{443C7D4D-3A47-48A8-9DDC-B7A479D70411}"/>
              </a:ext>
            </a:extLst>
          </p:cNvPr>
          <p:cNvSpPr txBox="1"/>
          <p:nvPr/>
        </p:nvSpPr>
        <p:spPr>
          <a:xfrm>
            <a:off x="752157" y="1367153"/>
            <a:ext cx="10687685" cy="4199611"/>
          </a:xfrm>
          <a:prstGeom prst="rect">
            <a:avLst/>
          </a:prstGeom>
          <a:noFill/>
        </p:spPr>
        <p:txBody>
          <a:bodyPr wrap="square">
            <a:spAutoFit/>
          </a:bodyPr>
          <a:lstStyle/>
          <a:p>
            <a:pPr indent="450215" algn="just">
              <a:lnSpc>
                <a:spcPct val="150000"/>
              </a:lnSpc>
            </a:pPr>
            <a:r>
              <a:rPr lang="uk-UA" sz="2000" kern="100" dirty="0">
                <a:effectLst/>
                <a:latin typeface="UAF Sans"/>
                <a:ea typeface="Calibri" panose="020F0502020204030204" pitchFamily="34" charset="0"/>
              </a:rPr>
              <a:t>Основні переваги використанням </a:t>
            </a:r>
            <a:r>
              <a:rPr lang="en-US" sz="2000" kern="100" dirty="0">
                <a:effectLst/>
                <a:latin typeface="UAF Sans"/>
                <a:ea typeface="Calibri" panose="020F0502020204030204" pitchFamily="34" charset="0"/>
              </a:rPr>
              <a:t>CI/CD</a:t>
            </a:r>
            <a:r>
              <a:rPr lang="uk-UA" sz="2000" kern="100" dirty="0">
                <a:effectLst/>
                <a:latin typeface="UAF Sans"/>
                <a:ea typeface="Calibri" panose="020F0502020204030204" pitchFamily="34" charset="0"/>
              </a:rPr>
              <a:t> процесів з розгортанням інфраструктури на основі </a:t>
            </a:r>
            <a:r>
              <a:rPr lang="en-US" sz="2000" kern="100" dirty="0">
                <a:effectLst/>
                <a:latin typeface="UAF Sans"/>
                <a:ea typeface="Calibri" panose="020F0502020204030204" pitchFamily="34" charset="0"/>
              </a:rPr>
              <a:t>IaC </a:t>
            </a:r>
            <a:r>
              <a:rPr lang="uk-UA" sz="2000" kern="100" dirty="0">
                <a:effectLst/>
                <a:latin typeface="UAF Sans"/>
                <a:ea typeface="Calibri" panose="020F0502020204030204" pitchFamily="34" charset="0"/>
              </a:rPr>
              <a:t>у моделі:</a:t>
            </a:r>
          </a:p>
          <a:p>
            <a:pPr indent="450215" algn="just">
              <a:lnSpc>
                <a:spcPct val="150000"/>
              </a:lnSpc>
            </a:pPr>
            <a:r>
              <a:rPr lang="uk-UA" sz="2000" kern="100" dirty="0">
                <a:effectLst/>
                <a:latin typeface="UAF Sans"/>
                <a:ea typeface="Calibri" panose="020F0502020204030204" pitchFamily="34" charset="0"/>
              </a:rPr>
              <a:t>1. Скорочення часу на розгортання та оновлення систем за рахунок автоматизації процесів.</a:t>
            </a:r>
          </a:p>
          <a:p>
            <a:pPr indent="450215" algn="just">
              <a:lnSpc>
                <a:spcPct val="150000"/>
              </a:lnSpc>
            </a:pPr>
            <a:r>
              <a:rPr lang="uk-UA" sz="2000" kern="100" dirty="0">
                <a:effectLst/>
                <a:latin typeface="UAF Sans"/>
                <a:ea typeface="Calibri" panose="020F0502020204030204" pitchFamily="34" charset="0"/>
              </a:rPr>
              <a:t>2. Підвищення стабільності та передбачуваності розгорнутого середовища завдяки систематичній перевірці змін.</a:t>
            </a:r>
          </a:p>
          <a:p>
            <a:pPr indent="450215" algn="just">
              <a:lnSpc>
                <a:spcPct val="150000"/>
              </a:lnSpc>
            </a:pPr>
            <a:r>
              <a:rPr lang="uk-UA" sz="2000" kern="100" dirty="0">
                <a:effectLst/>
                <a:latin typeface="UAF Sans"/>
                <a:ea typeface="Calibri" panose="020F0502020204030204" pitchFamily="34" charset="0"/>
              </a:rPr>
              <a:t>3. Покращення безпеки шляхом швидкого реагування на виявлені загрози та вразливості.</a:t>
            </a:r>
          </a:p>
          <a:p>
            <a:pPr indent="450215" algn="just">
              <a:lnSpc>
                <a:spcPct val="150000"/>
              </a:lnSpc>
            </a:pPr>
            <a:r>
              <a:rPr lang="uk-UA" sz="2000" kern="100" dirty="0">
                <a:effectLst/>
                <a:latin typeface="UAF Sans"/>
                <a:ea typeface="Calibri" panose="020F0502020204030204" pitchFamily="34" charset="0"/>
              </a:rPr>
              <a:t>4. Зменшення ризику людських помилок через зведення до мінімуму ручних операцій.</a:t>
            </a:r>
          </a:p>
          <a:p>
            <a:pPr indent="450215" algn="just">
              <a:lnSpc>
                <a:spcPct val="150000"/>
              </a:lnSpc>
            </a:pPr>
            <a:r>
              <a:rPr lang="uk-UA" sz="2000" kern="100" dirty="0">
                <a:effectLst/>
                <a:latin typeface="UAF Sans"/>
                <a:ea typeface="Calibri" panose="020F0502020204030204" pitchFamily="34" charset="0"/>
              </a:rPr>
              <a:t>5. Централізоване управління конфігураціями та стандартизація середовищ.</a:t>
            </a:r>
          </a:p>
          <a:p>
            <a:pPr indent="450215" algn="just">
              <a:lnSpc>
                <a:spcPct val="150000"/>
              </a:lnSpc>
            </a:pPr>
            <a:r>
              <a:rPr lang="uk-UA" sz="2000" kern="100" dirty="0">
                <a:effectLst/>
                <a:latin typeface="UAF Sans"/>
                <a:ea typeface="Calibri" panose="020F0502020204030204" pitchFamily="34" charset="0"/>
              </a:rPr>
              <a:t>6. Можливість швидкого відкату змін у разі виникнення проблем.</a:t>
            </a:r>
          </a:p>
        </p:txBody>
      </p:sp>
    </p:spTree>
    <p:extLst>
      <p:ext uri="{BB962C8B-B14F-4D97-AF65-F5344CB8AC3E}">
        <p14:creationId xmlns:p14="http://schemas.microsoft.com/office/powerpoint/2010/main" val="61028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E4634"/>
        </a:solidFill>
        <a:effectLst/>
      </p:bgPr>
    </p:bg>
    <p:spTree>
      <p:nvGrpSpPr>
        <p:cNvPr id="1" name="Shape 83"/>
        <p:cNvGrpSpPr/>
        <p:nvPr/>
      </p:nvGrpSpPr>
      <p:grpSpPr>
        <a:xfrm>
          <a:off x="0" y="0"/>
          <a:ext cx="0" cy="0"/>
          <a:chOff x="0" y="0"/>
          <a:chExt cx="0" cy="0"/>
        </a:xfrm>
      </p:grpSpPr>
      <p:pic>
        <p:nvPicPr>
          <p:cNvPr id="86" name="Google Shape;86;p1"/>
          <p:cNvPicPr preferRelativeResize="0"/>
          <p:nvPr/>
        </p:nvPicPr>
        <p:blipFill rotWithShape="1">
          <a:blip r:embed="rId3">
            <a:alphaModFix/>
          </a:blip>
          <a:srcRect/>
          <a:stretch/>
        </p:blipFill>
        <p:spPr>
          <a:xfrm>
            <a:off x="470221" y="5869309"/>
            <a:ext cx="512443" cy="512443"/>
          </a:xfrm>
          <a:prstGeom prst="rect">
            <a:avLst/>
          </a:prstGeom>
          <a:noFill/>
          <a:ln>
            <a:noFill/>
          </a:ln>
        </p:spPr>
      </p:pic>
      <p:sp>
        <p:nvSpPr>
          <p:cNvPr id="87" name="Google Shape;87;p1"/>
          <p:cNvSpPr txBox="1"/>
          <p:nvPr/>
        </p:nvSpPr>
        <p:spPr>
          <a:xfrm>
            <a:off x="1032935" y="5949744"/>
            <a:ext cx="4101040" cy="5093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051"/>
              <a:buFont typeface="Arial"/>
              <a:buNone/>
            </a:pPr>
            <a:r>
              <a:rPr lang="uk-UA" sz="1200" b="0" i="0" u="none" strike="noStrike" cap="none" dirty="0">
                <a:solidFill>
                  <a:schemeClr val="lt1"/>
                </a:solidFill>
                <a:latin typeface="Arial"/>
                <a:ea typeface="Arial"/>
                <a:cs typeface="Arial"/>
                <a:sym typeface="Arial"/>
              </a:rPr>
              <a:t>Військовий інститут телекомунікацій та інформатизації</a:t>
            </a:r>
            <a:br>
              <a:rPr lang="uk-UA" sz="1200" b="0" i="0" u="none" strike="noStrike" cap="none" dirty="0">
                <a:solidFill>
                  <a:schemeClr val="lt1"/>
                </a:solidFill>
                <a:latin typeface="Arial"/>
                <a:ea typeface="Arial"/>
                <a:cs typeface="Arial"/>
                <a:sym typeface="Arial"/>
              </a:rPr>
            </a:br>
            <a:r>
              <a:rPr lang="uk-UA" sz="1200" b="0" i="0" u="none" strike="noStrike" cap="none" dirty="0">
                <a:solidFill>
                  <a:schemeClr val="lt1"/>
                </a:solidFill>
                <a:latin typeface="Arial"/>
                <a:ea typeface="Arial"/>
                <a:cs typeface="Arial"/>
                <a:sym typeface="Arial"/>
              </a:rPr>
              <a:t>імені Героїв Крут</a:t>
            </a:r>
            <a:endParaRPr sz="1200" b="0" i="0" u="none" strike="noStrike" cap="none" dirty="0">
              <a:solidFill>
                <a:srgbClr val="000000"/>
              </a:solidFill>
              <a:latin typeface="Arial"/>
              <a:ea typeface="Arial"/>
              <a:cs typeface="Arial"/>
              <a:sym typeface="Arial"/>
            </a:endParaRPr>
          </a:p>
        </p:txBody>
      </p:sp>
      <p:sp>
        <p:nvSpPr>
          <p:cNvPr id="4" name="Заголовок 3"/>
          <p:cNvSpPr>
            <a:spLocks noGrp="1"/>
          </p:cNvSpPr>
          <p:nvPr>
            <p:ph type="ctrTitle"/>
          </p:nvPr>
        </p:nvSpPr>
        <p:spPr>
          <a:xfrm>
            <a:off x="1558290" y="1065213"/>
            <a:ext cx="9144000" cy="2387600"/>
          </a:xfrm>
        </p:spPr>
        <p:txBody>
          <a:bodyPr/>
          <a:lstStyle/>
          <a:p>
            <a:r>
              <a:rPr lang="uk-UA" dirty="0">
                <a:solidFill>
                  <a:schemeClr val="bg1"/>
                </a:solidFill>
                <a:latin typeface="UAF Sans" pitchFamily="2" charset="-52"/>
                <a:ea typeface="UAF Sans" pitchFamily="2" charset="-52"/>
              </a:rPr>
              <a:t>Дякую за увагу!</a:t>
            </a:r>
            <a:br>
              <a:rPr lang="uk-UA" dirty="0">
                <a:solidFill>
                  <a:schemeClr val="bg1"/>
                </a:solidFill>
                <a:latin typeface="UAF Sans" pitchFamily="2" charset="-52"/>
                <a:ea typeface="UAF Sans" pitchFamily="2" charset="-52"/>
              </a:rPr>
            </a:br>
            <a:r>
              <a:rPr lang="uk-UA" dirty="0">
                <a:solidFill>
                  <a:schemeClr val="bg1"/>
                </a:solidFill>
                <a:latin typeface="UAF Sans" pitchFamily="2" charset="-52"/>
                <a:ea typeface="UAF Sans" pitchFamily="2" charset="-52"/>
              </a:rPr>
              <a:t>Слава Україні!</a:t>
            </a:r>
          </a:p>
        </p:txBody>
      </p:sp>
    </p:spTree>
    <p:extLst>
      <p:ext uri="{BB962C8B-B14F-4D97-AF65-F5344CB8AC3E}">
        <p14:creationId xmlns:p14="http://schemas.microsoft.com/office/powerpoint/2010/main" val="252214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4" name="Google Shape;94;p2"/>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UAF Sans" pitchFamily="2" charset="-52"/>
                <a:ea typeface="UAF Sans" pitchFamily="2" charset="-52"/>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UAF Sans" pitchFamily="2" charset="-52"/>
              <a:ea typeface="UAF Sans" pitchFamily="2" charset="-52"/>
              <a:sym typeface="Arial"/>
            </a:endParaRPr>
          </a:p>
        </p:txBody>
      </p:sp>
      <p:pic>
        <p:nvPicPr>
          <p:cNvPr id="8" name="Рисунок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14" name="TextBox 13"/>
          <p:cNvSpPr txBox="1"/>
          <p:nvPr/>
        </p:nvSpPr>
        <p:spPr>
          <a:xfrm>
            <a:off x="11842642" y="28158"/>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2</a:t>
            </a:r>
          </a:p>
        </p:txBody>
      </p:sp>
      <p:pic>
        <p:nvPicPr>
          <p:cNvPr id="15" name="Рисунок 14">
            <a:extLst>
              <a:ext uri="{FF2B5EF4-FFF2-40B4-BE49-F238E27FC236}">
                <a16:creationId xmlns:a16="http://schemas.microsoft.com/office/drawing/2014/main" id="{A6972ED0-1841-4075-A7ED-D805B122D076}"/>
              </a:ext>
            </a:extLst>
          </p:cNvPr>
          <p:cNvPicPr>
            <a:picLocks noChangeAspect="1"/>
          </p:cNvPicPr>
          <p:nvPr/>
        </p:nvPicPr>
        <p:blipFill>
          <a:blip r:embed="rId5"/>
          <a:stretch>
            <a:fillRect/>
          </a:stretch>
        </p:blipFill>
        <p:spPr>
          <a:xfrm>
            <a:off x="-50177" y="-12357"/>
            <a:ext cx="6487297" cy="3429000"/>
          </a:xfrm>
          <a:prstGeom prst="rect">
            <a:avLst/>
          </a:prstGeom>
        </p:spPr>
      </p:pic>
      <p:pic>
        <p:nvPicPr>
          <p:cNvPr id="1034" name="Picture 10" descr="War in Ukraine Concept Soldier Against the Background of a Destroyed City extreme closeup Generative AI">
            <a:extLst>
              <a:ext uri="{FF2B5EF4-FFF2-40B4-BE49-F238E27FC236}">
                <a16:creationId xmlns:a16="http://schemas.microsoft.com/office/drawing/2014/main" id="{50F76892-D64B-49FA-8B77-E8CD5A897C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642" y="-12357"/>
            <a:ext cx="6082773" cy="3971925"/>
          </a:xfrm>
          <a:prstGeom prst="rect">
            <a:avLst/>
          </a:prstGeom>
          <a:noFill/>
          <a:extLst>
            <a:ext uri="{909E8E84-426E-40DD-AFC4-6F175D3DCCD1}">
              <a14:hiddenFill xmlns:a14="http://schemas.microsoft.com/office/drawing/2010/main">
                <a:solidFill>
                  <a:srgbClr val="FFFFFF"/>
                </a:solidFill>
              </a14:hiddenFill>
            </a:ext>
          </a:extLst>
        </p:spPr>
      </p:pic>
      <p:pic>
        <p:nvPicPr>
          <p:cNvPr id="10" name="Рисунок 9">
            <a:extLst>
              <a:ext uri="{FF2B5EF4-FFF2-40B4-BE49-F238E27FC236}">
                <a16:creationId xmlns:a16="http://schemas.microsoft.com/office/drawing/2014/main" id="{13EAF5AA-0BAB-47E2-BE4B-EAE97A8998FC}"/>
              </a:ext>
            </a:extLst>
          </p:cNvPr>
          <p:cNvPicPr>
            <a:picLocks noChangeAspect="1"/>
          </p:cNvPicPr>
          <p:nvPr/>
        </p:nvPicPr>
        <p:blipFill rotWithShape="1">
          <a:blip r:embed="rId7"/>
          <a:srcRect t="13124"/>
          <a:stretch/>
        </p:blipFill>
        <p:spPr>
          <a:xfrm>
            <a:off x="-50178" y="3412767"/>
            <a:ext cx="6512761" cy="3760235"/>
          </a:xfrm>
          <a:prstGeom prst="rect">
            <a:avLst/>
          </a:prstGeom>
        </p:spPr>
      </p:pic>
      <p:pic>
        <p:nvPicPr>
          <p:cNvPr id="19" name="Рисунок 18">
            <a:extLst>
              <a:ext uri="{FF2B5EF4-FFF2-40B4-BE49-F238E27FC236}">
                <a16:creationId xmlns:a16="http://schemas.microsoft.com/office/drawing/2014/main" id="{70115721-67AA-42AB-B85A-1341CE063C5B}"/>
              </a:ext>
            </a:extLst>
          </p:cNvPr>
          <p:cNvPicPr>
            <a:picLocks noChangeAspect="1"/>
          </p:cNvPicPr>
          <p:nvPr/>
        </p:nvPicPr>
        <p:blipFill rotWithShape="1">
          <a:blip r:embed="rId8"/>
          <a:srcRect l="6259" r="-383" b="5673"/>
          <a:stretch/>
        </p:blipFill>
        <p:spPr>
          <a:xfrm>
            <a:off x="6159686" y="3761059"/>
            <a:ext cx="6133701" cy="3429000"/>
          </a:xfrm>
          <a:prstGeom prst="rect">
            <a:avLst/>
          </a:prstGeom>
        </p:spPr>
      </p:pic>
      <p:sp>
        <p:nvSpPr>
          <p:cNvPr id="20" name="Прямокутник 19">
            <a:extLst>
              <a:ext uri="{FF2B5EF4-FFF2-40B4-BE49-F238E27FC236}">
                <a16:creationId xmlns:a16="http://schemas.microsoft.com/office/drawing/2014/main" id="{92A9824A-1DFE-484B-B302-1721B9E2115B}"/>
              </a:ext>
            </a:extLst>
          </p:cNvPr>
          <p:cNvSpPr/>
          <p:nvPr/>
        </p:nvSpPr>
        <p:spPr>
          <a:xfrm>
            <a:off x="-50177" y="2300842"/>
            <a:ext cx="12300591" cy="22238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b="1" dirty="0">
                <a:solidFill>
                  <a:srgbClr val="4E4634"/>
                </a:solidFill>
                <a:latin typeface="UAF Sans"/>
              </a:rPr>
              <a:t>Актуальність дослідження</a:t>
            </a:r>
          </a:p>
          <a:p>
            <a:pPr algn="just"/>
            <a:r>
              <a:rPr lang="uk-UA" sz="2000" dirty="0">
                <a:solidFill>
                  <a:schemeClr val="tx1"/>
                </a:solidFill>
                <a:latin typeface="UAF Sans"/>
                <a:ea typeface="UAF Sans" pitchFamily="2" charset="-52"/>
              </a:rPr>
              <a:t>У сучасних умовах безпеки та оборони України, ефективне використання передових технологій та методів стає критично важливим для забезпечення обороноздатності. Ця робота спрямована на дослідження практичного вдосконалення процесів розгортання інфраструктури та забезпечення безпеки інформаційних систем. Впровадження передових методів </a:t>
            </a:r>
            <a:r>
              <a:rPr lang="en-US" sz="2000" dirty="0">
                <a:solidFill>
                  <a:schemeClr val="tx1"/>
                </a:solidFill>
                <a:latin typeface="UAF Sans"/>
                <a:ea typeface="UAF Sans" pitchFamily="2" charset="-52"/>
              </a:rPr>
              <a:t>CI/CD </a:t>
            </a:r>
            <a:r>
              <a:rPr lang="uk-UA" sz="2000" dirty="0">
                <a:solidFill>
                  <a:schemeClr val="tx1"/>
                </a:solidFill>
                <a:latin typeface="UAF Sans"/>
                <a:ea typeface="UAF Sans" pitchFamily="2" charset="-52"/>
              </a:rPr>
              <a:t>та використання підходів </a:t>
            </a:r>
            <a:r>
              <a:rPr lang="en-US" sz="2000" dirty="0">
                <a:solidFill>
                  <a:schemeClr val="tx1"/>
                </a:solidFill>
                <a:latin typeface="UAF Sans"/>
                <a:ea typeface="UAF Sans" pitchFamily="2" charset="-52"/>
              </a:rPr>
              <a:t>IaC </a:t>
            </a:r>
            <a:r>
              <a:rPr lang="uk-UA" sz="2000" dirty="0">
                <a:solidFill>
                  <a:schemeClr val="tx1"/>
                </a:solidFill>
                <a:latin typeface="UAF Sans"/>
                <a:ea typeface="UAF Sans" pitchFamily="2" charset="-52"/>
              </a:rPr>
              <a:t>забезпечуватиме швидкість, ефективність і безпеку при впровадженні нових технологій та інформаційних систем.</a:t>
            </a:r>
          </a:p>
        </p:txBody>
      </p:sp>
    </p:spTree>
    <p:extLst>
      <p:ext uri="{BB962C8B-B14F-4D97-AF65-F5344CB8AC3E}">
        <p14:creationId xmlns:p14="http://schemas.microsoft.com/office/powerpoint/2010/main" val="111425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4" name="Google Shape;94;p2"/>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cxnSp>
        <p:nvCxnSpPr>
          <p:cNvPr id="95" name="Google Shape;95;p2"/>
          <p:cNvCxnSpPr/>
          <p:nvPr/>
        </p:nvCxnSpPr>
        <p:spPr>
          <a:xfrm>
            <a:off x="573209" y="464820"/>
            <a:ext cx="0" cy="504825"/>
          </a:xfrm>
          <a:prstGeom prst="straightConnector1">
            <a:avLst/>
          </a:prstGeom>
          <a:noFill/>
          <a:ln w="38100" cap="flat" cmpd="sng">
            <a:solidFill>
              <a:srgbClr val="F09009"/>
            </a:solidFill>
            <a:prstDash val="solid"/>
            <a:miter lim="800000"/>
            <a:headEnd type="none" w="sm" len="sm"/>
            <a:tailEnd type="none" w="sm" len="sm"/>
          </a:ln>
        </p:spPr>
      </p:cxnSp>
      <p:sp>
        <p:nvSpPr>
          <p:cNvPr id="97" name="Google Shape;97;p2"/>
          <p:cNvSpPr txBox="1"/>
          <p:nvPr/>
        </p:nvSpPr>
        <p:spPr>
          <a:xfrm>
            <a:off x="573209" y="554475"/>
            <a:ext cx="9144000" cy="5049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2400"/>
              <a:buFont typeface="Arial"/>
              <a:buNone/>
            </a:pPr>
            <a:r>
              <a:rPr lang="uk-UA" sz="2200" b="1" dirty="0">
                <a:solidFill>
                  <a:srgbClr val="4E4735"/>
                </a:solidFill>
                <a:latin typeface="UAF Sans" pitchFamily="2" charset="-52"/>
                <a:ea typeface="UAF Sans" pitchFamily="2" charset="-52"/>
              </a:rPr>
              <a:t>Мета, об’єкт та предмет дослідження</a:t>
            </a:r>
            <a:endParaRPr sz="2200" b="1" i="0" u="none" strike="noStrike" cap="none" dirty="0">
              <a:solidFill>
                <a:srgbClr val="4E4735"/>
              </a:solidFill>
              <a:latin typeface="UAF Sans" pitchFamily="2" charset="-52"/>
              <a:ea typeface="UAF Sans" pitchFamily="2" charset="-52"/>
              <a:sym typeface="Arial"/>
            </a:endParaRPr>
          </a:p>
        </p:txBody>
      </p:sp>
      <p:pic>
        <p:nvPicPr>
          <p:cNvPr id="8" name="Рисунок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9" name="Google Shape;108;p8"/>
          <p:cNvSpPr/>
          <p:nvPr/>
        </p:nvSpPr>
        <p:spPr>
          <a:xfrm>
            <a:off x="2980823" y="1540400"/>
            <a:ext cx="8832836" cy="1228971"/>
          </a:xfrm>
          <a:prstGeom prst="rect">
            <a:avLst/>
          </a:prstGeom>
          <a:solidFill>
            <a:srgbClr val="DCD7C3"/>
          </a:solidFill>
          <a:ln>
            <a:noFill/>
          </a:ln>
        </p:spPr>
        <p:txBody>
          <a:bodyPr spcFirstLastPara="1" wrap="square" lIns="91425" tIns="91425" rIns="91425" bIns="91425" anchor="ctr" anchorCtr="0">
            <a:noAutofit/>
          </a:bodyPr>
          <a:lstStyle/>
          <a:p>
            <a:pPr marL="268288" lvl="0" algn="just">
              <a:buSzPts val="1400"/>
            </a:pPr>
            <a:r>
              <a:rPr lang="uk-UA" sz="1800" dirty="0">
                <a:latin typeface="+mj-lt"/>
                <a:ea typeface="Calibri" panose="020F0502020204030204" pitchFamily="34" charset="0"/>
                <a:cs typeface="Times New Roman" panose="02020603050405020304" pitchFamily="18" charset="0"/>
              </a:rPr>
              <a:t>Аналіз </a:t>
            </a:r>
            <a:r>
              <a:rPr lang="uk-UA" sz="1800" dirty="0">
                <a:effectLst/>
                <a:latin typeface="+mj-lt"/>
                <a:ea typeface="Calibri" panose="020F0502020204030204" pitchFamily="34" charset="0"/>
                <a:cs typeface="Times New Roman" panose="02020603050405020304" pitchFamily="18" charset="0"/>
              </a:rPr>
              <a:t>моделі використання процесів </a:t>
            </a:r>
            <a:r>
              <a:rPr lang="en-US" sz="1800" dirty="0">
                <a:effectLst/>
                <a:latin typeface="+mj-lt"/>
                <a:ea typeface="Calibri" panose="020F0502020204030204" pitchFamily="34" charset="0"/>
                <a:cs typeface="Times New Roman" panose="02020603050405020304" pitchFamily="18" charset="0"/>
              </a:rPr>
              <a:t>Continuous Integration</a:t>
            </a:r>
            <a:r>
              <a:rPr lang="uk-UA" sz="1800" dirty="0">
                <a:effectLst/>
                <a:latin typeface="+mj-lt"/>
                <a:ea typeface="Calibri" panose="020F0502020204030204" pitchFamily="34" charset="0"/>
                <a:cs typeface="Times New Roman" panose="02020603050405020304" pitchFamily="18" charset="0"/>
              </a:rPr>
              <a:t> (CI) та </a:t>
            </a:r>
            <a:r>
              <a:rPr lang="en-US" sz="1800" dirty="0">
                <a:effectLst/>
                <a:latin typeface="+mj-lt"/>
                <a:ea typeface="Calibri" panose="020F0502020204030204" pitchFamily="34" charset="0"/>
                <a:cs typeface="Times New Roman" panose="02020603050405020304" pitchFamily="18" charset="0"/>
              </a:rPr>
              <a:t>Continuous Delivery</a:t>
            </a:r>
            <a:r>
              <a:rPr lang="uk-UA" sz="1800" dirty="0">
                <a:effectLst/>
                <a:latin typeface="+mj-lt"/>
                <a:ea typeface="Calibri" panose="020F0502020204030204" pitchFamily="34" charset="0"/>
                <a:cs typeface="Times New Roman" panose="02020603050405020304" pitchFamily="18" charset="0"/>
              </a:rPr>
              <a:t> (CD) під час розгортання інфраструктури на основі </a:t>
            </a:r>
            <a:r>
              <a:rPr lang="en-US" sz="1800" dirty="0">
                <a:effectLst/>
                <a:latin typeface="+mj-lt"/>
                <a:ea typeface="Calibri" panose="020F0502020204030204" pitchFamily="34" charset="0"/>
                <a:cs typeface="Times New Roman" panose="02020603050405020304" pitchFamily="18" charset="0"/>
              </a:rPr>
              <a:t>Infrastructure as Code</a:t>
            </a:r>
            <a:r>
              <a:rPr lang="en-US" sz="1800" i="1" dirty="0">
                <a:effectLst/>
                <a:latin typeface="+mj-lt"/>
                <a:ea typeface="Calibri" panose="020F0502020204030204" pitchFamily="34" charset="0"/>
                <a:cs typeface="Times New Roman" panose="02020603050405020304" pitchFamily="18" charset="0"/>
              </a:rPr>
              <a:t> </a:t>
            </a:r>
            <a:r>
              <a:rPr lang="en-US" sz="1800" dirty="0">
                <a:effectLst/>
                <a:latin typeface="+mj-lt"/>
                <a:ea typeface="Calibri" panose="020F0502020204030204" pitchFamily="34" charset="0"/>
                <a:cs typeface="Times New Roman" panose="02020603050405020304" pitchFamily="18" charset="0"/>
              </a:rPr>
              <a:t> (IaC)</a:t>
            </a:r>
            <a:r>
              <a:rPr lang="uk-UA" sz="1800" dirty="0">
                <a:effectLst/>
                <a:latin typeface="+mj-lt"/>
                <a:ea typeface="Calibri" panose="020F0502020204030204" pitchFamily="34" charset="0"/>
                <a:cs typeface="Times New Roman" panose="02020603050405020304" pitchFamily="18" charset="0"/>
              </a:rPr>
              <a:t> з метою підвищення ефективності, швидкості та надійності управління та розгортанням інформаційних систем у Збройних силах України</a:t>
            </a:r>
            <a:endParaRPr lang="uk-UA" sz="1800" dirty="0">
              <a:solidFill>
                <a:schemeClr val="tx1"/>
              </a:solidFill>
              <a:latin typeface="+mj-lt"/>
              <a:ea typeface="UAF Sans" pitchFamily="2" charset="-52"/>
              <a:cs typeface="Arial" panose="020B0604020202020204" pitchFamily="34" charset="0"/>
            </a:endParaRPr>
          </a:p>
        </p:txBody>
      </p:sp>
      <p:sp>
        <p:nvSpPr>
          <p:cNvPr id="10" name="Google Shape;108;p8"/>
          <p:cNvSpPr/>
          <p:nvPr/>
        </p:nvSpPr>
        <p:spPr>
          <a:xfrm>
            <a:off x="573209" y="1534034"/>
            <a:ext cx="2407614" cy="1228971"/>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1800" b="1" dirty="0">
                <a:solidFill>
                  <a:schemeClr val="bg1"/>
                </a:solidFill>
                <a:latin typeface="UAF Sans" pitchFamily="2" charset="-52"/>
                <a:ea typeface="UAF Sans" pitchFamily="2" charset="-52"/>
              </a:rPr>
              <a:t>МЕТА ДОСЛІДЖЕННЯ</a:t>
            </a:r>
            <a:endParaRPr lang="uk-UA" sz="1800" dirty="0">
              <a:solidFill>
                <a:schemeClr val="bg1"/>
              </a:solidFill>
              <a:latin typeface="UAF Sans" pitchFamily="2" charset="-52"/>
              <a:ea typeface="UAF Sans" pitchFamily="2" charset="-52"/>
            </a:endParaRPr>
          </a:p>
        </p:txBody>
      </p:sp>
      <p:sp>
        <p:nvSpPr>
          <p:cNvPr id="11" name="Google Shape;108;p8"/>
          <p:cNvSpPr/>
          <p:nvPr/>
        </p:nvSpPr>
        <p:spPr>
          <a:xfrm>
            <a:off x="2980823" y="4462578"/>
            <a:ext cx="8832836" cy="1012505"/>
          </a:xfrm>
          <a:prstGeom prst="rect">
            <a:avLst/>
          </a:prstGeom>
          <a:solidFill>
            <a:srgbClr val="DCD7C3"/>
          </a:solidFill>
          <a:ln>
            <a:noFill/>
          </a:ln>
        </p:spPr>
        <p:txBody>
          <a:bodyPr spcFirstLastPara="1" wrap="square" lIns="91425" tIns="91425" rIns="91425" bIns="91425" anchor="ctr" anchorCtr="0">
            <a:noAutofit/>
          </a:bodyPr>
          <a:lstStyle/>
          <a:p>
            <a:pPr marL="268288" algn="just">
              <a:buSzPts val="1400"/>
            </a:pPr>
            <a:r>
              <a:rPr lang="uk-UA" sz="1800" dirty="0">
                <a:latin typeface="+mj-lt"/>
                <a:ea typeface="Calibri" panose="020F0502020204030204" pitchFamily="34" charset="0"/>
                <a:cs typeface="Times New Roman" panose="02020603050405020304" pitchFamily="18" charset="0"/>
              </a:rPr>
              <a:t>М</a:t>
            </a:r>
            <a:r>
              <a:rPr lang="uk-UA" sz="1800" dirty="0">
                <a:effectLst/>
                <a:latin typeface="+mj-lt"/>
                <a:ea typeface="Calibri" panose="020F0502020204030204" pitchFamily="34" charset="0"/>
                <a:cs typeface="Times New Roman" panose="02020603050405020304" pitchFamily="18" charset="0"/>
              </a:rPr>
              <a:t>одель використання </a:t>
            </a:r>
            <a:r>
              <a:rPr lang="en-US" sz="1800" dirty="0">
                <a:effectLst/>
                <a:latin typeface="+mj-lt"/>
                <a:ea typeface="Calibri" panose="020F0502020204030204" pitchFamily="34" charset="0"/>
                <a:cs typeface="Times New Roman" panose="02020603050405020304" pitchFamily="18" charset="0"/>
              </a:rPr>
              <a:t>Continuous Integration </a:t>
            </a:r>
            <a:r>
              <a:rPr lang="uk-UA" sz="1800" dirty="0">
                <a:effectLst/>
                <a:latin typeface="+mj-lt"/>
                <a:ea typeface="Calibri" panose="020F0502020204030204" pitchFamily="34" charset="0"/>
                <a:cs typeface="Times New Roman" panose="02020603050405020304" pitchFamily="18" charset="0"/>
              </a:rPr>
              <a:t>(CI) та </a:t>
            </a:r>
            <a:r>
              <a:rPr lang="en-US" sz="1800" dirty="0">
                <a:effectLst/>
                <a:latin typeface="+mj-lt"/>
                <a:ea typeface="Calibri" panose="020F0502020204030204" pitchFamily="34" charset="0"/>
                <a:cs typeface="Times New Roman" panose="02020603050405020304" pitchFamily="18" charset="0"/>
              </a:rPr>
              <a:t>Continuous Delivery (CD)</a:t>
            </a:r>
            <a:r>
              <a:rPr lang="uk-UA" sz="1800" dirty="0">
                <a:effectLst/>
                <a:latin typeface="+mj-lt"/>
                <a:ea typeface="Calibri" panose="020F0502020204030204" pitchFamily="34" charset="0"/>
                <a:cs typeface="Times New Roman" panose="02020603050405020304" pitchFamily="18" charset="0"/>
              </a:rPr>
              <a:t> процесів під час розгортання інфраструктури на основі </a:t>
            </a:r>
            <a:r>
              <a:rPr lang="en-US" sz="1800" dirty="0">
                <a:effectLst/>
                <a:latin typeface="+mj-lt"/>
                <a:ea typeface="Calibri" panose="020F0502020204030204" pitchFamily="34" charset="0"/>
                <a:cs typeface="Times New Roman" panose="02020603050405020304" pitchFamily="18" charset="0"/>
              </a:rPr>
              <a:t>Infrastructure as Code  (IaC)</a:t>
            </a:r>
            <a:r>
              <a:rPr lang="uk-UA" sz="1800" dirty="0">
                <a:effectLst/>
                <a:latin typeface="+mj-lt"/>
                <a:ea typeface="Calibri" panose="020F0502020204030204" pitchFamily="34" charset="0"/>
                <a:cs typeface="Times New Roman" panose="02020603050405020304" pitchFamily="18" charset="0"/>
              </a:rPr>
              <a:t>.</a:t>
            </a:r>
            <a:endParaRPr lang="uk-UA" sz="1800" dirty="0">
              <a:solidFill>
                <a:schemeClr val="tx1"/>
              </a:solidFill>
              <a:latin typeface="+mj-lt"/>
              <a:ea typeface="UAF Sans" pitchFamily="2" charset="-52"/>
              <a:cs typeface="Arial" panose="020B0604020202020204" pitchFamily="34" charset="0"/>
            </a:endParaRPr>
          </a:p>
        </p:txBody>
      </p:sp>
      <p:sp>
        <p:nvSpPr>
          <p:cNvPr id="12" name="Google Shape;108;p8"/>
          <p:cNvSpPr/>
          <p:nvPr/>
        </p:nvSpPr>
        <p:spPr>
          <a:xfrm>
            <a:off x="573209" y="4462578"/>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1800" b="1" dirty="0">
                <a:solidFill>
                  <a:schemeClr val="bg1"/>
                </a:solidFill>
                <a:latin typeface="UAF Sans" pitchFamily="2" charset="-52"/>
                <a:ea typeface="UAF Sans" pitchFamily="2" charset="-52"/>
              </a:rPr>
              <a:t>ПРЕДМЕТ ДОСЛІДЖЕННЯ</a:t>
            </a:r>
            <a:endParaRPr lang="uk-UA" sz="1800" dirty="0">
              <a:solidFill>
                <a:schemeClr val="bg1"/>
              </a:solidFill>
              <a:latin typeface="UAF Sans" pitchFamily="2" charset="-52"/>
              <a:ea typeface="UAF Sans" pitchFamily="2" charset="-52"/>
            </a:endParaRPr>
          </a:p>
        </p:txBody>
      </p:sp>
      <p:sp>
        <p:nvSpPr>
          <p:cNvPr id="2" name="Google Shape;108;p8">
            <a:extLst>
              <a:ext uri="{FF2B5EF4-FFF2-40B4-BE49-F238E27FC236}">
                <a16:creationId xmlns:a16="http://schemas.microsoft.com/office/drawing/2014/main" id="{1C8F4F10-0AF3-89B9-0009-682AF2119675}"/>
              </a:ext>
            </a:extLst>
          </p:cNvPr>
          <p:cNvSpPr/>
          <p:nvPr/>
        </p:nvSpPr>
        <p:spPr>
          <a:xfrm>
            <a:off x="2980823" y="3106539"/>
            <a:ext cx="8832836" cy="1012505"/>
          </a:xfrm>
          <a:prstGeom prst="rect">
            <a:avLst/>
          </a:prstGeom>
          <a:solidFill>
            <a:srgbClr val="DCD7C3"/>
          </a:solidFill>
          <a:ln>
            <a:noFill/>
          </a:ln>
        </p:spPr>
        <p:txBody>
          <a:bodyPr spcFirstLastPara="1" wrap="square" lIns="91425" tIns="91425" rIns="91425" bIns="91425" anchor="ctr" anchorCtr="0">
            <a:noAutofit/>
          </a:bodyPr>
          <a:lstStyle/>
          <a:p>
            <a:pPr marL="268288" lvl="0" algn="just">
              <a:buSzPts val="1400"/>
            </a:pPr>
            <a:r>
              <a:rPr lang="uk-UA" sz="1800" dirty="0">
                <a:latin typeface="+mj-lt"/>
                <a:ea typeface="Calibri" panose="020F0502020204030204" pitchFamily="34" charset="0"/>
                <a:cs typeface="Times New Roman" panose="02020603050405020304" pitchFamily="18" charset="0"/>
              </a:rPr>
              <a:t>П</a:t>
            </a:r>
            <a:r>
              <a:rPr lang="uk-UA" sz="1800" dirty="0">
                <a:effectLst/>
                <a:latin typeface="+mj-lt"/>
                <a:ea typeface="Calibri" panose="020F0502020204030204" pitchFamily="34" charset="0"/>
                <a:cs typeface="Times New Roman" panose="02020603050405020304" pitchFamily="18" charset="0"/>
              </a:rPr>
              <a:t>роцеси розгортання інфраструктури на основі </a:t>
            </a:r>
            <a:r>
              <a:rPr lang="en-US" sz="1800" dirty="0">
                <a:effectLst/>
                <a:latin typeface="+mj-lt"/>
                <a:ea typeface="Calibri" panose="020F0502020204030204" pitchFamily="34" charset="0"/>
                <a:cs typeface="Times New Roman" panose="02020603050405020304" pitchFamily="18" charset="0"/>
              </a:rPr>
              <a:t>Infrastructure as Code (IaC)</a:t>
            </a:r>
            <a:endParaRPr lang="ru-RU" sz="1800" dirty="0">
              <a:solidFill>
                <a:schemeClr val="tx1"/>
              </a:solidFill>
              <a:latin typeface="+mj-lt"/>
              <a:ea typeface="UAF Sans" pitchFamily="2" charset="-52"/>
              <a:cs typeface="Arial" panose="020B0604020202020204" pitchFamily="34" charset="0"/>
            </a:endParaRPr>
          </a:p>
        </p:txBody>
      </p:sp>
      <p:sp>
        <p:nvSpPr>
          <p:cNvPr id="3" name="Google Shape;108;p8">
            <a:extLst>
              <a:ext uri="{FF2B5EF4-FFF2-40B4-BE49-F238E27FC236}">
                <a16:creationId xmlns:a16="http://schemas.microsoft.com/office/drawing/2014/main" id="{49B04A58-B5DF-DCA5-8B01-5FE7AB39F1B5}"/>
              </a:ext>
            </a:extLst>
          </p:cNvPr>
          <p:cNvSpPr/>
          <p:nvPr/>
        </p:nvSpPr>
        <p:spPr>
          <a:xfrm>
            <a:off x="573209" y="3106540"/>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1800" b="1" dirty="0">
                <a:solidFill>
                  <a:schemeClr val="bg1"/>
                </a:solidFill>
                <a:latin typeface="UAF Sans" pitchFamily="2" charset="-52"/>
                <a:ea typeface="UAF Sans" pitchFamily="2" charset="-52"/>
              </a:rPr>
              <a:t>ОБ'ЄКТ ДОСЛІДЖЕННЯ</a:t>
            </a:r>
            <a:endParaRPr lang="uk-UA" sz="1800" dirty="0">
              <a:solidFill>
                <a:schemeClr val="bg1"/>
              </a:solidFill>
              <a:latin typeface="UAF Sans" pitchFamily="2" charset="-52"/>
              <a:ea typeface="UAF Sans" pitchFamily="2" charset="-52"/>
            </a:endParaRPr>
          </a:p>
        </p:txBody>
      </p:sp>
      <p:sp>
        <p:nvSpPr>
          <p:cNvPr id="13" name="TextBox 12"/>
          <p:cNvSpPr txBox="1"/>
          <p:nvPr/>
        </p:nvSpPr>
        <p:spPr>
          <a:xfrm>
            <a:off x="11813659" y="14180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3</a:t>
            </a:r>
          </a:p>
        </p:txBody>
      </p:sp>
    </p:spTree>
    <p:extLst>
      <p:ext uri="{BB962C8B-B14F-4D97-AF65-F5344CB8AC3E}">
        <p14:creationId xmlns:p14="http://schemas.microsoft.com/office/powerpoint/2010/main" val="102846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cxnSp>
        <p:nvCxnSpPr>
          <p:cNvPr id="95" name="Google Shape;95;p2"/>
          <p:cNvCxnSpPr/>
          <p:nvPr/>
        </p:nvCxnSpPr>
        <p:spPr>
          <a:xfrm>
            <a:off x="573209" y="464820"/>
            <a:ext cx="0" cy="504825"/>
          </a:xfrm>
          <a:prstGeom prst="straightConnector1">
            <a:avLst/>
          </a:prstGeom>
          <a:noFill/>
          <a:ln w="38100" cap="flat" cmpd="sng">
            <a:solidFill>
              <a:srgbClr val="F09009"/>
            </a:solidFill>
            <a:prstDash val="solid"/>
            <a:miter lim="800000"/>
            <a:headEnd type="none" w="sm" len="sm"/>
            <a:tailEnd type="none" w="sm" len="sm"/>
          </a:ln>
        </p:spPr>
      </p:cxnSp>
      <p:sp>
        <p:nvSpPr>
          <p:cNvPr id="97" name="Google Shape;97;p2"/>
          <p:cNvSpPr txBox="1"/>
          <p:nvPr/>
        </p:nvSpPr>
        <p:spPr>
          <a:xfrm>
            <a:off x="573209" y="554475"/>
            <a:ext cx="9144000" cy="5049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2400"/>
              <a:buFont typeface="Arial"/>
              <a:buNone/>
            </a:pPr>
            <a:r>
              <a:rPr lang="uk-UA" sz="2200" b="1" dirty="0">
                <a:solidFill>
                  <a:srgbClr val="4E4735"/>
                </a:solidFill>
                <a:latin typeface="UAF Sans" pitchFamily="2" charset="-52"/>
                <a:ea typeface="UAF Sans" pitchFamily="2" charset="-52"/>
              </a:rPr>
              <a:t>Завдання дослідження</a:t>
            </a:r>
            <a:endParaRPr lang="uk-UA" sz="2200" b="1" i="0" u="none" strike="noStrike" cap="none" dirty="0">
              <a:solidFill>
                <a:srgbClr val="4E4735"/>
              </a:solidFill>
              <a:latin typeface="UAF Sans" pitchFamily="2" charset="-52"/>
              <a:ea typeface="UAF Sans" pitchFamily="2" charset="-52"/>
              <a:sym typeface="Arial"/>
            </a:endParaRPr>
          </a:p>
        </p:txBody>
      </p:sp>
      <p:pic>
        <p:nvPicPr>
          <p:cNvPr id="8" name="Рисунок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9" name="Google Shape;108;p8"/>
          <p:cNvSpPr/>
          <p:nvPr/>
        </p:nvSpPr>
        <p:spPr>
          <a:xfrm>
            <a:off x="2980823" y="1530851"/>
            <a:ext cx="8832836" cy="1228971"/>
          </a:xfrm>
          <a:prstGeom prst="rect">
            <a:avLst/>
          </a:prstGeom>
          <a:solidFill>
            <a:srgbClr val="DCD7C3"/>
          </a:solidFill>
          <a:ln>
            <a:noFill/>
          </a:ln>
        </p:spPr>
        <p:txBody>
          <a:bodyPr spcFirstLastPara="1" wrap="square" lIns="91425" tIns="91425" rIns="91425" bIns="91425" anchor="ctr" anchorCtr="0">
            <a:noAutofit/>
          </a:bodyPr>
          <a:lstStyle/>
          <a:p>
            <a:pPr lvl="0" algn="ctr">
              <a:buSzPts val="1400"/>
            </a:pPr>
            <a:r>
              <a:rPr lang="uk-UA" sz="1800" dirty="0">
                <a:latin typeface="+mj-lt"/>
              </a:rPr>
              <a:t>Аналіз концепції </a:t>
            </a:r>
            <a:r>
              <a:rPr lang="en-US" sz="1800" dirty="0">
                <a:latin typeface="+mj-lt"/>
              </a:rPr>
              <a:t>Continuous integration (CI) </a:t>
            </a:r>
            <a:r>
              <a:rPr lang="uk-UA" sz="1800" dirty="0">
                <a:latin typeface="+mj-lt"/>
              </a:rPr>
              <a:t>та </a:t>
            </a:r>
            <a:r>
              <a:rPr lang="en-US" sz="1800" dirty="0">
                <a:latin typeface="+mj-lt"/>
              </a:rPr>
              <a:t>Continuous Delivery (CD)</a:t>
            </a:r>
            <a:endParaRPr lang="uk-UA" sz="1800" dirty="0">
              <a:solidFill>
                <a:schemeClr val="tx1"/>
              </a:solidFill>
              <a:latin typeface="+mj-lt"/>
              <a:ea typeface="UAF Sans" pitchFamily="2" charset="-52"/>
              <a:cs typeface="Arial" panose="020B0604020202020204" pitchFamily="34" charset="0"/>
            </a:endParaRPr>
          </a:p>
        </p:txBody>
      </p:sp>
      <p:sp>
        <p:nvSpPr>
          <p:cNvPr id="11" name="Google Shape;108;p8"/>
          <p:cNvSpPr/>
          <p:nvPr/>
        </p:nvSpPr>
        <p:spPr>
          <a:xfrm>
            <a:off x="2980823" y="4459395"/>
            <a:ext cx="8832836" cy="1012505"/>
          </a:xfrm>
          <a:prstGeom prst="rect">
            <a:avLst/>
          </a:prstGeom>
          <a:solidFill>
            <a:srgbClr val="DCD7C3"/>
          </a:solidFill>
          <a:ln>
            <a:noFill/>
          </a:ln>
        </p:spPr>
        <p:txBody>
          <a:bodyPr spcFirstLastPara="1" wrap="square" lIns="91425" tIns="91425" rIns="91425" bIns="91425" anchor="ctr" anchorCtr="0">
            <a:noAutofit/>
          </a:bodyPr>
          <a:lstStyle/>
          <a:p>
            <a:pPr lvl="0" algn="ctr">
              <a:buSzPts val="1400"/>
            </a:pPr>
            <a:r>
              <a:rPr lang="uk-UA" sz="1800" dirty="0">
                <a:latin typeface="+mj-lt"/>
              </a:rPr>
              <a:t>Розробка моделі використання CI/CD</a:t>
            </a:r>
            <a:r>
              <a:rPr lang="en-US" sz="1800" dirty="0">
                <a:latin typeface="+mj-lt"/>
              </a:rPr>
              <a:t> </a:t>
            </a:r>
            <a:r>
              <a:rPr lang="uk-UA" sz="1800" dirty="0">
                <a:latin typeface="+mj-lt"/>
              </a:rPr>
              <a:t>процесів під час розгортання інфраструктури на основі IaC</a:t>
            </a:r>
            <a:endParaRPr lang="uk-UA" sz="1800" dirty="0">
              <a:solidFill>
                <a:schemeClr val="tx1"/>
              </a:solidFill>
              <a:latin typeface="+mj-lt"/>
              <a:ea typeface="UAF Sans" pitchFamily="2" charset="-52"/>
              <a:cs typeface="Arial" panose="020B0604020202020204" pitchFamily="34" charset="0"/>
            </a:endParaRPr>
          </a:p>
        </p:txBody>
      </p:sp>
      <p:sp>
        <p:nvSpPr>
          <p:cNvPr id="12" name="Google Shape;108;p8"/>
          <p:cNvSpPr/>
          <p:nvPr/>
        </p:nvSpPr>
        <p:spPr>
          <a:xfrm>
            <a:off x="573209" y="4459395"/>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en-US" sz="3200" b="1" dirty="0">
                <a:solidFill>
                  <a:schemeClr val="bg1"/>
                </a:solidFill>
                <a:latin typeface="UAF Sans" pitchFamily="2" charset="-52"/>
                <a:ea typeface="UAF Sans" pitchFamily="2" charset="-52"/>
              </a:rPr>
              <a:t>3</a:t>
            </a:r>
            <a:endParaRPr lang="uk-UA" sz="3200" b="1" dirty="0">
              <a:solidFill>
                <a:schemeClr val="bg1"/>
              </a:solidFill>
              <a:latin typeface="UAF Sans" pitchFamily="2" charset="-52"/>
              <a:ea typeface="UAF Sans" pitchFamily="2" charset="-52"/>
            </a:endParaRPr>
          </a:p>
        </p:txBody>
      </p:sp>
      <p:sp>
        <p:nvSpPr>
          <p:cNvPr id="2" name="Google Shape;108;p8">
            <a:extLst>
              <a:ext uri="{FF2B5EF4-FFF2-40B4-BE49-F238E27FC236}">
                <a16:creationId xmlns:a16="http://schemas.microsoft.com/office/drawing/2014/main" id="{1C8F4F10-0AF3-89B9-0009-682AF2119675}"/>
              </a:ext>
            </a:extLst>
          </p:cNvPr>
          <p:cNvSpPr/>
          <p:nvPr/>
        </p:nvSpPr>
        <p:spPr>
          <a:xfrm>
            <a:off x="2980823" y="3103356"/>
            <a:ext cx="8832836" cy="1012505"/>
          </a:xfrm>
          <a:prstGeom prst="rect">
            <a:avLst/>
          </a:prstGeom>
          <a:solidFill>
            <a:srgbClr val="DCD7C3"/>
          </a:solidFill>
          <a:ln>
            <a:noFill/>
          </a:ln>
        </p:spPr>
        <p:txBody>
          <a:bodyPr spcFirstLastPara="1" wrap="square" lIns="91425" tIns="91425" rIns="91425" bIns="91425" anchor="ctr" anchorCtr="0">
            <a:noAutofit/>
          </a:bodyPr>
          <a:lstStyle/>
          <a:p>
            <a:pPr lvl="0" algn="ctr">
              <a:buSzPts val="1400"/>
            </a:pPr>
            <a:r>
              <a:rPr lang="uk-UA" sz="1800" dirty="0">
                <a:latin typeface="+mj-lt"/>
              </a:rPr>
              <a:t>Аналіз побудови інфраструктури на основі </a:t>
            </a:r>
            <a:r>
              <a:rPr lang="en-US" sz="1800" dirty="0">
                <a:latin typeface="+mj-lt"/>
              </a:rPr>
              <a:t>IaC</a:t>
            </a:r>
            <a:endParaRPr lang="uk-UA" sz="1800" dirty="0">
              <a:solidFill>
                <a:srgbClr val="4E4634"/>
              </a:solidFill>
              <a:latin typeface="+mj-lt"/>
              <a:ea typeface="UAF Sans" pitchFamily="2" charset="-52"/>
            </a:endParaRPr>
          </a:p>
        </p:txBody>
      </p:sp>
      <p:sp>
        <p:nvSpPr>
          <p:cNvPr id="3" name="Google Shape;108;p8">
            <a:extLst>
              <a:ext uri="{FF2B5EF4-FFF2-40B4-BE49-F238E27FC236}">
                <a16:creationId xmlns:a16="http://schemas.microsoft.com/office/drawing/2014/main" id="{49B04A58-B5DF-DCA5-8B01-5FE7AB39F1B5}"/>
              </a:ext>
            </a:extLst>
          </p:cNvPr>
          <p:cNvSpPr/>
          <p:nvPr/>
        </p:nvSpPr>
        <p:spPr>
          <a:xfrm>
            <a:off x="573209" y="3103357"/>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en-US" sz="3200" b="1" dirty="0">
                <a:solidFill>
                  <a:schemeClr val="bg1"/>
                </a:solidFill>
                <a:latin typeface="UAF Sans" pitchFamily="2" charset="-52"/>
                <a:ea typeface="UAF Sans" pitchFamily="2" charset="-52"/>
              </a:rPr>
              <a:t>2</a:t>
            </a:r>
            <a:endParaRPr lang="uk-UA" sz="3200" dirty="0">
              <a:solidFill>
                <a:schemeClr val="bg1"/>
              </a:solidFill>
              <a:latin typeface="UAF Sans" pitchFamily="2" charset="-52"/>
              <a:ea typeface="UAF Sans" pitchFamily="2" charset="-52"/>
            </a:endParaRPr>
          </a:p>
        </p:txBody>
      </p:sp>
      <p:sp>
        <p:nvSpPr>
          <p:cNvPr id="13" name="TextBox 12"/>
          <p:cNvSpPr txBox="1"/>
          <p:nvPr/>
        </p:nvSpPr>
        <p:spPr>
          <a:xfrm>
            <a:off x="11813659" y="141803"/>
            <a:ext cx="2634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4</a:t>
            </a:r>
            <a:endParaRPr lang="uk-UA" b="1" dirty="0">
              <a:solidFill>
                <a:schemeClr val="tx1"/>
              </a:solidFill>
              <a:latin typeface="UAF Sans" pitchFamily="2" charset="-52"/>
              <a:ea typeface="UAF Sans" pitchFamily="2" charset="-52"/>
            </a:endParaRPr>
          </a:p>
        </p:txBody>
      </p:sp>
      <p:sp>
        <p:nvSpPr>
          <p:cNvPr id="14" name="Google Shape;108;p8">
            <a:extLst>
              <a:ext uri="{FF2B5EF4-FFF2-40B4-BE49-F238E27FC236}">
                <a16:creationId xmlns:a16="http://schemas.microsoft.com/office/drawing/2014/main" id="{C6B7F49E-DAE7-4B9E-9D4B-03240597CF44}"/>
              </a:ext>
            </a:extLst>
          </p:cNvPr>
          <p:cNvSpPr/>
          <p:nvPr/>
        </p:nvSpPr>
        <p:spPr>
          <a:xfrm>
            <a:off x="573209" y="1534034"/>
            <a:ext cx="2407614" cy="1228971"/>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3200" b="1" dirty="0">
                <a:solidFill>
                  <a:schemeClr val="bg1"/>
                </a:solidFill>
                <a:latin typeface="UAF Sans" pitchFamily="2" charset="-52"/>
                <a:ea typeface="UAF Sans" pitchFamily="2" charset="-52"/>
              </a:rPr>
              <a:t>1</a:t>
            </a:r>
            <a:endParaRPr lang="uk-UA" sz="3200" dirty="0">
              <a:solidFill>
                <a:schemeClr val="bg1"/>
              </a:solidFill>
              <a:latin typeface="UAF Sans" pitchFamily="2" charset="-52"/>
              <a:ea typeface="UAF Sans" pitchFamily="2" charset="-52"/>
            </a:endParaRPr>
          </a:p>
        </p:txBody>
      </p:sp>
    </p:spTree>
    <p:extLst>
      <p:ext uri="{BB962C8B-B14F-4D97-AF65-F5344CB8AC3E}">
        <p14:creationId xmlns:p14="http://schemas.microsoft.com/office/powerpoint/2010/main" val="421208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42041"/>
            <a:ext cx="10205992" cy="525975"/>
          </a:xfrm>
          <a:prstGeom prst="rect">
            <a:avLst/>
          </a:prstGeom>
          <a:noFill/>
          <a:ln>
            <a:noFill/>
          </a:ln>
        </p:spPr>
        <p:txBody>
          <a:bodyPr spcFirstLastPara="1" wrap="square" lIns="91425" tIns="45700" rIns="91425" bIns="45700" anchor="t" anchorCtr="0">
            <a:noAutofit/>
          </a:bodyPr>
          <a:lstStyle/>
          <a:p>
            <a:pPr lvl="0">
              <a:buSzPts val="1400"/>
            </a:pPr>
            <a:r>
              <a:rPr lang="uk-UA" sz="2200" b="1" dirty="0">
                <a:solidFill>
                  <a:srgbClr val="4E4634"/>
                </a:solidFill>
                <a:latin typeface="UAF Sans"/>
              </a:rPr>
              <a:t>Аналіз</a:t>
            </a:r>
            <a:r>
              <a:rPr lang="en-US" sz="2200" b="1" dirty="0">
                <a:solidFill>
                  <a:srgbClr val="4E4634"/>
                </a:solidFill>
                <a:latin typeface="UAF Sans"/>
              </a:rPr>
              <a:t> </a:t>
            </a:r>
            <a:r>
              <a:rPr lang="uk-UA" sz="2200" b="1" dirty="0">
                <a:solidFill>
                  <a:srgbClr val="4E4634"/>
                </a:solidFill>
                <a:latin typeface="UAF Sans"/>
              </a:rPr>
              <a:t>концепції</a:t>
            </a:r>
            <a:r>
              <a:rPr lang="en-US" sz="2200" b="1" dirty="0">
                <a:solidFill>
                  <a:srgbClr val="4E4634"/>
                </a:solidFill>
                <a:latin typeface="UAF Sans"/>
              </a:rPr>
              <a:t> Continuous Integration/Continuous Delivery or Deployment</a:t>
            </a:r>
            <a:endParaRPr lang="uk-UA" sz="2200" b="1" dirty="0">
              <a:solidFill>
                <a:srgbClr val="4E4634"/>
              </a:solidFill>
              <a:latin typeface="UAF Sans"/>
              <a:ea typeface="UAF Sans" pitchFamily="2" charset="-52"/>
              <a:cs typeface="Arial" panose="020B0604020202020204" pitchFamily="34" charset="0"/>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318315" y="1870738"/>
            <a:ext cx="4846809" cy="3276282"/>
          </a:xfrm>
          <a:prstGeom prst="rect">
            <a:avLst/>
          </a:prstGeom>
        </p:spPr>
        <p:txBody>
          <a:bodyPr wrap="square">
            <a:spAutoFit/>
          </a:bodyPr>
          <a:lstStyle/>
          <a:p>
            <a:pPr indent="450215" algn="just">
              <a:lnSpc>
                <a:spcPct val="150000"/>
              </a:lnSpc>
            </a:pPr>
            <a:r>
              <a:rPr lang="uk-UA" sz="2000" kern="100" dirty="0">
                <a:effectLst/>
                <a:latin typeface="UAF Sans"/>
                <a:ea typeface="Calibri" panose="020F0502020204030204" pitchFamily="34" charset="0"/>
              </a:rPr>
              <a:t>CI/CD</a:t>
            </a:r>
            <a:r>
              <a:rPr lang="en-US" sz="2000" kern="100" dirty="0">
                <a:effectLst/>
                <a:latin typeface="UAF Sans"/>
                <a:ea typeface="Calibri" panose="020F0502020204030204" pitchFamily="34" charset="0"/>
              </a:rPr>
              <a:t> (</a:t>
            </a:r>
            <a:r>
              <a:rPr lang="en-US" sz="2000" b="1" kern="100" dirty="0">
                <a:solidFill>
                  <a:srgbClr val="4E4634"/>
                </a:solidFill>
                <a:effectLst/>
                <a:latin typeface="UAF Sans"/>
                <a:ea typeface="Calibri" panose="020F0502020204030204" pitchFamily="34" charset="0"/>
              </a:rPr>
              <a:t>Continuous Integration / Continuous Delivery or Deployment</a:t>
            </a:r>
            <a:r>
              <a:rPr lang="en-US" sz="2000" kern="100" dirty="0">
                <a:effectLst/>
                <a:latin typeface="UAF Sans"/>
                <a:ea typeface="Calibri" panose="020F0502020204030204" pitchFamily="34" charset="0"/>
              </a:rPr>
              <a:t>) </a:t>
            </a:r>
            <a:r>
              <a:rPr lang="uk-UA" sz="2000" kern="100" dirty="0">
                <a:effectLst/>
                <a:latin typeface="UAF Sans"/>
                <a:ea typeface="Calibri" panose="020F0502020204030204" pitchFamily="34" charset="0"/>
              </a:rPr>
              <a:t>– це практика розробки коду для </a:t>
            </a:r>
            <a:r>
              <a:rPr lang="uk-UA" sz="2000" kern="100" dirty="0">
                <a:latin typeface="UAF Sans"/>
                <a:ea typeface="Calibri" panose="020F0502020204030204" pitchFamily="34" charset="0"/>
              </a:rPr>
              <a:t>створення певного продукту із наступними етапами:</a:t>
            </a:r>
          </a:p>
          <a:p>
            <a:pPr indent="450215" algn="just">
              <a:lnSpc>
                <a:spcPct val="150000"/>
              </a:lnSpc>
            </a:pPr>
            <a:r>
              <a:rPr lang="uk-UA" sz="2000" kern="100" dirty="0">
                <a:latin typeface="UAF Sans"/>
                <a:ea typeface="Calibri" panose="020F0502020204030204" pitchFamily="34" charset="0"/>
              </a:rPr>
              <a:t>1. Безперевна інтеграція</a:t>
            </a:r>
          </a:p>
          <a:p>
            <a:pPr indent="450215" algn="just">
              <a:lnSpc>
                <a:spcPct val="150000"/>
              </a:lnSpc>
            </a:pPr>
            <a:r>
              <a:rPr lang="uk-UA" sz="2000" kern="100" dirty="0">
                <a:effectLst/>
                <a:latin typeface="UAF Sans"/>
                <a:ea typeface="Calibri" panose="020F0502020204030204" pitchFamily="34" charset="0"/>
              </a:rPr>
              <a:t>2. Безперервна доставка</a:t>
            </a:r>
          </a:p>
          <a:p>
            <a:pPr indent="450215" algn="just">
              <a:lnSpc>
                <a:spcPct val="150000"/>
              </a:lnSpc>
            </a:pPr>
            <a:r>
              <a:rPr lang="uk-UA" sz="2000" kern="100" dirty="0">
                <a:latin typeface="UAF Sans"/>
                <a:ea typeface="Calibri" panose="020F0502020204030204" pitchFamily="34" charset="0"/>
              </a:rPr>
              <a:t>3. Безперервне розгортання</a:t>
            </a:r>
            <a:endParaRPr lang="uk-UA" sz="2000" kern="100" dirty="0">
              <a:effectLst/>
              <a:latin typeface="UAF Sans"/>
              <a:ea typeface="Calibri" panose="020F0502020204030204" pitchFamily="34" charset="0"/>
            </a:endParaRPr>
          </a:p>
        </p:txBody>
      </p:sp>
      <p:sp>
        <p:nvSpPr>
          <p:cNvPr id="11" name="TextBox 10"/>
          <p:cNvSpPr txBox="1"/>
          <p:nvPr/>
        </p:nvSpPr>
        <p:spPr>
          <a:xfrm>
            <a:off x="11813659" y="8465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5</a:t>
            </a:r>
          </a:p>
        </p:txBody>
      </p:sp>
      <p:pic>
        <p:nvPicPr>
          <p:cNvPr id="12" name="Picture 17">
            <a:extLst>
              <a:ext uri="{FF2B5EF4-FFF2-40B4-BE49-F238E27FC236}">
                <a16:creationId xmlns:a16="http://schemas.microsoft.com/office/drawing/2014/main" id="{041A4C95-7FEE-493B-9615-877D3B167134}"/>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5165124" y="1261615"/>
            <a:ext cx="6522215" cy="3264172"/>
          </a:xfrm>
          <a:prstGeom prst="rect">
            <a:avLst/>
          </a:prstGeom>
        </p:spPr>
      </p:pic>
      <p:pic>
        <p:nvPicPr>
          <p:cNvPr id="4" name="Рисунок 3">
            <a:extLst>
              <a:ext uri="{FF2B5EF4-FFF2-40B4-BE49-F238E27FC236}">
                <a16:creationId xmlns:a16="http://schemas.microsoft.com/office/drawing/2014/main" id="{7C899A43-C0BC-42D3-9BC9-8E85D449025B}"/>
              </a:ext>
            </a:extLst>
          </p:cNvPr>
          <p:cNvPicPr>
            <a:picLocks noChangeAspect="1"/>
          </p:cNvPicPr>
          <p:nvPr/>
        </p:nvPicPr>
        <p:blipFill>
          <a:blip r:embed="rId7"/>
          <a:stretch>
            <a:fillRect/>
          </a:stretch>
        </p:blipFill>
        <p:spPr>
          <a:xfrm>
            <a:off x="5495753" y="4545616"/>
            <a:ext cx="5860956" cy="21015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63117"/>
            <a:ext cx="9144000"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200" b="1" dirty="0">
                <a:solidFill>
                  <a:srgbClr val="4E4634"/>
                </a:solidFill>
                <a:latin typeface="UAF Sans" pitchFamily="2" charset="-52"/>
                <a:ea typeface="UAF Sans" pitchFamily="2" charset="-52"/>
              </a:rPr>
              <a:t>Виробничий процес та конвеєр розгортання (</a:t>
            </a:r>
            <a:r>
              <a:rPr lang="en-US" sz="2200" b="1" dirty="0">
                <a:solidFill>
                  <a:srgbClr val="4E4634"/>
                </a:solidFill>
                <a:latin typeface="UAF Sans" pitchFamily="2" charset="-52"/>
                <a:ea typeface="UAF Sans" pitchFamily="2" charset="-52"/>
              </a:rPr>
              <a:t>pipeline</a:t>
            </a:r>
            <a:r>
              <a:rPr lang="uk-UA" sz="2200" b="1" dirty="0">
                <a:solidFill>
                  <a:srgbClr val="4E4634"/>
                </a:solidFill>
                <a:latin typeface="UAF Sans" pitchFamily="2" charset="-52"/>
                <a:ea typeface="UAF Sans" pitchFamily="2" charset="-52"/>
              </a:rPr>
              <a:t>)</a:t>
            </a:r>
            <a:endParaRPr sz="2200" b="1" i="0" u="none" strike="noStrike" cap="none" dirty="0">
              <a:solidFill>
                <a:srgbClr val="4E4634"/>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813659" y="8465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6</a:t>
            </a:r>
          </a:p>
        </p:txBody>
      </p:sp>
      <p:pic>
        <p:nvPicPr>
          <p:cNvPr id="17" name="Рисунок 16">
            <a:extLst>
              <a:ext uri="{FF2B5EF4-FFF2-40B4-BE49-F238E27FC236}">
                <a16:creationId xmlns:a16="http://schemas.microsoft.com/office/drawing/2014/main" id="{5A7C7F0A-F6B5-419B-B916-D99ED8C620E3}"/>
              </a:ext>
            </a:extLst>
          </p:cNvPr>
          <p:cNvPicPr>
            <a:picLocks noChangeAspect="1"/>
          </p:cNvPicPr>
          <p:nvPr/>
        </p:nvPicPr>
        <p:blipFill rotWithShape="1">
          <a:blip r:embed="rId5"/>
          <a:srcRect t="2179"/>
          <a:stretch/>
        </p:blipFill>
        <p:spPr>
          <a:xfrm>
            <a:off x="317329" y="1710267"/>
            <a:ext cx="11759801" cy="1953068"/>
          </a:xfrm>
          <a:prstGeom prst="rect">
            <a:avLst/>
          </a:prstGeom>
        </p:spPr>
      </p:pic>
      <p:pic>
        <p:nvPicPr>
          <p:cNvPr id="19" name="Рисунок 18">
            <a:extLst>
              <a:ext uri="{FF2B5EF4-FFF2-40B4-BE49-F238E27FC236}">
                <a16:creationId xmlns:a16="http://schemas.microsoft.com/office/drawing/2014/main" id="{D8D3BCF6-DEB9-480D-B0F7-737473A84797}"/>
              </a:ext>
            </a:extLst>
          </p:cNvPr>
          <p:cNvPicPr>
            <a:picLocks noChangeAspect="1"/>
          </p:cNvPicPr>
          <p:nvPr/>
        </p:nvPicPr>
        <p:blipFill>
          <a:blip r:embed="rId6"/>
          <a:stretch>
            <a:fillRect/>
          </a:stretch>
        </p:blipFill>
        <p:spPr>
          <a:xfrm>
            <a:off x="4023863" y="3493757"/>
            <a:ext cx="7696012" cy="2614943"/>
          </a:xfrm>
          <a:prstGeom prst="rect">
            <a:avLst/>
          </a:prstGeom>
        </p:spPr>
      </p:pic>
    </p:spTree>
    <p:extLst>
      <p:ext uri="{BB962C8B-B14F-4D97-AF65-F5344CB8AC3E}">
        <p14:creationId xmlns:p14="http://schemas.microsoft.com/office/powerpoint/2010/main" val="33636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813659" y="8465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7</a:t>
            </a:r>
          </a:p>
        </p:txBody>
      </p:sp>
      <p:pic>
        <p:nvPicPr>
          <p:cNvPr id="27" name="Рисунок 26">
            <a:extLst>
              <a:ext uri="{FF2B5EF4-FFF2-40B4-BE49-F238E27FC236}">
                <a16:creationId xmlns:a16="http://schemas.microsoft.com/office/drawing/2014/main" id="{8474BE86-7F62-4F46-BB70-93D850B15372}"/>
              </a:ext>
            </a:extLst>
          </p:cNvPr>
          <p:cNvPicPr>
            <a:picLocks noChangeAspect="1"/>
          </p:cNvPicPr>
          <p:nvPr/>
        </p:nvPicPr>
        <p:blipFill rotWithShape="1">
          <a:blip r:embed="rId5"/>
          <a:srcRect t="1394"/>
          <a:stretch/>
        </p:blipFill>
        <p:spPr>
          <a:xfrm>
            <a:off x="427231" y="563117"/>
            <a:ext cx="11649899" cy="5293004"/>
          </a:xfrm>
          <a:prstGeom prst="rect">
            <a:avLst/>
          </a:prstGeom>
        </p:spPr>
      </p:pic>
      <p:sp>
        <p:nvSpPr>
          <p:cNvPr id="32" name="Google Shape;97;p2">
            <a:extLst>
              <a:ext uri="{FF2B5EF4-FFF2-40B4-BE49-F238E27FC236}">
                <a16:creationId xmlns:a16="http://schemas.microsoft.com/office/drawing/2014/main" id="{A43A6BE4-4B28-4F99-B53E-9CAC0C231E6E}"/>
              </a:ext>
            </a:extLst>
          </p:cNvPr>
          <p:cNvSpPr txBox="1"/>
          <p:nvPr/>
        </p:nvSpPr>
        <p:spPr>
          <a:xfrm>
            <a:off x="479425" y="563117"/>
            <a:ext cx="9144000"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en-US" sz="2200" b="1" i="0" u="none" strike="noStrike" cap="none" dirty="0">
                <a:solidFill>
                  <a:srgbClr val="4E4735"/>
                </a:solidFill>
                <a:latin typeface="UAF Sans" pitchFamily="2" charset="-52"/>
                <a:ea typeface="UAF Sans" pitchFamily="2" charset="-52"/>
                <a:sym typeface="Arial"/>
              </a:rPr>
              <a:t>Infrastructure as a Code </a:t>
            </a:r>
            <a:endParaRPr sz="2200" b="1" i="0" u="none" strike="noStrike" cap="none" dirty="0">
              <a:solidFill>
                <a:srgbClr val="4E4735"/>
              </a:solidFill>
              <a:latin typeface="UAF Sans" pitchFamily="2" charset="-52"/>
              <a:ea typeface="UAF Sans" pitchFamily="2" charset="-52"/>
              <a:sym typeface="Arial"/>
            </a:endParaRPr>
          </a:p>
        </p:txBody>
      </p:sp>
      <p:cxnSp>
        <p:nvCxnSpPr>
          <p:cNvPr id="33" name="Google Shape;137;g1efbbaeba74_0_28">
            <a:extLst>
              <a:ext uri="{FF2B5EF4-FFF2-40B4-BE49-F238E27FC236}">
                <a16:creationId xmlns:a16="http://schemas.microsoft.com/office/drawing/2014/main" id="{B3A1122B-1838-4729-98CC-031D19279426}"/>
              </a:ext>
            </a:extLst>
          </p:cNvPr>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spTree>
    <p:extLst>
      <p:ext uri="{BB962C8B-B14F-4D97-AF65-F5344CB8AC3E}">
        <p14:creationId xmlns:p14="http://schemas.microsoft.com/office/powerpoint/2010/main" val="104247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200" b="1" dirty="0">
                <a:solidFill>
                  <a:srgbClr val="4E4634"/>
                </a:solidFill>
                <a:latin typeface="UAF Sans" pitchFamily="2" charset="-52"/>
                <a:ea typeface="UAF Sans" pitchFamily="2" charset="-52"/>
              </a:rPr>
              <a:t>Порівняння </a:t>
            </a:r>
            <a:r>
              <a:rPr lang="en-US" sz="2200" b="1" dirty="0">
                <a:solidFill>
                  <a:srgbClr val="4E4634"/>
                </a:solidFill>
                <a:latin typeface="UAF Sans" pitchFamily="2" charset="-52"/>
                <a:ea typeface="UAF Sans" pitchFamily="2" charset="-52"/>
              </a:rPr>
              <a:t>IaC </a:t>
            </a:r>
            <a:r>
              <a:rPr lang="uk-UA" sz="2200" b="1" dirty="0">
                <a:solidFill>
                  <a:srgbClr val="4E4634"/>
                </a:solidFill>
                <a:latin typeface="UAF Sans" pitchFamily="2" charset="-52"/>
                <a:ea typeface="UAF Sans" pitchFamily="2" charset="-52"/>
              </a:rPr>
              <a:t>інструментів</a:t>
            </a:r>
            <a:endParaRPr sz="2200" b="1" i="0" u="none" strike="noStrike" cap="none" dirty="0">
              <a:solidFill>
                <a:srgbClr val="4E4634"/>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8</a:t>
            </a:r>
          </a:p>
        </p:txBody>
      </p:sp>
      <p:pic>
        <p:nvPicPr>
          <p:cNvPr id="5" name="Рисунок 4">
            <a:extLst>
              <a:ext uri="{FF2B5EF4-FFF2-40B4-BE49-F238E27FC236}">
                <a16:creationId xmlns:a16="http://schemas.microsoft.com/office/drawing/2014/main" id="{BA31CFB0-8D9C-4B94-90EA-91FB56A1C400}"/>
              </a:ext>
            </a:extLst>
          </p:cNvPr>
          <p:cNvPicPr>
            <a:picLocks noChangeAspect="1"/>
          </p:cNvPicPr>
          <p:nvPr/>
        </p:nvPicPr>
        <p:blipFill rotWithShape="1">
          <a:blip r:embed="rId5"/>
          <a:srcRect t="1479" r="339" b="1292"/>
          <a:stretch/>
        </p:blipFill>
        <p:spPr>
          <a:xfrm>
            <a:off x="472125" y="1316237"/>
            <a:ext cx="11310570" cy="4108151"/>
          </a:xfrm>
          <a:prstGeom prst="rect">
            <a:avLst/>
          </a:prstGeom>
        </p:spPr>
      </p:pic>
    </p:spTree>
    <p:extLst>
      <p:ext uri="{BB962C8B-B14F-4D97-AF65-F5344CB8AC3E}">
        <p14:creationId xmlns:p14="http://schemas.microsoft.com/office/powerpoint/2010/main" val="33585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en-US" sz="2200" b="1" dirty="0">
                <a:solidFill>
                  <a:srgbClr val="4E4634"/>
                </a:solidFill>
                <a:latin typeface="UAF Sans" pitchFamily="2" charset="-52"/>
                <a:ea typeface="UAF Sans" pitchFamily="2" charset="-52"/>
              </a:rPr>
              <a:t>Terraform</a:t>
            </a: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454376" y="1090828"/>
            <a:ext cx="11440476" cy="1200329"/>
          </a:xfrm>
          <a:prstGeom prst="rect">
            <a:avLst/>
          </a:prstGeom>
        </p:spPr>
        <p:txBody>
          <a:bodyPr wrap="square">
            <a:spAutoFit/>
          </a:bodyPr>
          <a:lstStyle/>
          <a:p>
            <a:pPr indent="450215" algn="just"/>
            <a:r>
              <a:rPr lang="en-US" sz="2400" kern="100" dirty="0">
                <a:latin typeface="UAF Sans"/>
                <a:ea typeface="Calibri" panose="020F0502020204030204" pitchFamily="34" charset="0"/>
              </a:rPr>
              <a:t>Terraform</a:t>
            </a:r>
            <a:r>
              <a:rPr lang="uk-UA" sz="2400" kern="100" dirty="0">
                <a:latin typeface="UAF Sans"/>
                <a:ea typeface="Calibri" panose="020F0502020204030204" pitchFamily="34" charset="0"/>
              </a:rPr>
              <a:t>, </a:t>
            </a:r>
            <a:r>
              <a:rPr lang="uk-UA" sz="2400" kern="100" dirty="0">
                <a:effectLst/>
                <a:latin typeface="UAF Sans"/>
                <a:ea typeface="Calibri" panose="020F0502020204030204" pitchFamily="34" charset="0"/>
              </a:rPr>
              <a:t>як інструмент </a:t>
            </a:r>
            <a:r>
              <a:rPr lang="en-US" sz="2400" kern="100" dirty="0">
                <a:effectLst/>
                <a:latin typeface="UAF Sans"/>
                <a:ea typeface="Calibri" panose="020F0502020204030204" pitchFamily="34" charset="0"/>
              </a:rPr>
              <a:t>IaC</a:t>
            </a:r>
            <a:r>
              <a:rPr lang="uk-UA" sz="2400" kern="100" dirty="0">
                <a:effectLst/>
                <a:latin typeface="UAF Sans"/>
                <a:ea typeface="Calibri" panose="020F0502020204030204" pitchFamily="34" charset="0"/>
              </a:rPr>
              <a:t>, засіб ініцілізації ресурсів. Засоби ініціалізації ресурсів створюють самі ресурси, тобто віртуальні машини, кластер</a:t>
            </a:r>
            <a:r>
              <a:rPr lang="en-US" sz="2400" kern="100" dirty="0">
                <a:effectLst/>
                <a:latin typeface="UAF Sans"/>
                <a:ea typeface="Calibri" panose="020F0502020204030204" pitchFamily="34" charset="0"/>
              </a:rPr>
              <a:t> Kubernetes</a:t>
            </a:r>
            <a:r>
              <a:rPr lang="uk-UA" sz="2400" kern="100" dirty="0">
                <a:effectLst/>
                <a:latin typeface="UAF Sans"/>
                <a:ea typeface="Calibri" panose="020F0502020204030204" pitchFamily="34" charset="0"/>
              </a:rPr>
              <a:t>, бази даних, мережі тощо.</a:t>
            </a:r>
          </a:p>
        </p:txBody>
      </p:sp>
      <p:sp>
        <p:nvSpPr>
          <p:cNvPr id="11" name="TextBox 10"/>
          <p:cNvSpPr txBox="1"/>
          <p:nvPr/>
        </p:nvSpPr>
        <p:spPr>
          <a:xfrm>
            <a:off x="11712575" y="84653"/>
            <a:ext cx="364555"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9</a:t>
            </a:r>
          </a:p>
        </p:txBody>
      </p:sp>
      <p:pic>
        <p:nvPicPr>
          <p:cNvPr id="18" name="Рисунок 17">
            <a:extLst>
              <a:ext uri="{FF2B5EF4-FFF2-40B4-BE49-F238E27FC236}">
                <a16:creationId xmlns:a16="http://schemas.microsoft.com/office/drawing/2014/main" id="{35E61288-1F64-415A-AA44-BDDF23D5D962}"/>
              </a:ext>
            </a:extLst>
          </p:cNvPr>
          <p:cNvPicPr>
            <a:picLocks noChangeAspect="1"/>
          </p:cNvPicPr>
          <p:nvPr/>
        </p:nvPicPr>
        <p:blipFill>
          <a:blip r:embed="rId5"/>
          <a:stretch>
            <a:fillRect/>
          </a:stretch>
        </p:blipFill>
        <p:spPr>
          <a:xfrm>
            <a:off x="1335744" y="2286107"/>
            <a:ext cx="9677739" cy="3668686"/>
          </a:xfrm>
          <a:prstGeom prst="rect">
            <a:avLst/>
          </a:prstGeom>
        </p:spPr>
      </p:pic>
    </p:spTree>
    <p:extLst>
      <p:ext uri="{BB962C8B-B14F-4D97-AF65-F5344CB8AC3E}">
        <p14:creationId xmlns:p14="http://schemas.microsoft.com/office/powerpoint/2010/main" val="2276764230"/>
      </p:ext>
    </p:extLst>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9184</TotalTime>
  <Words>1650</Words>
  <Application>Microsoft Office PowerPoint</Application>
  <PresentationFormat>Широкий екран</PresentationFormat>
  <Paragraphs>136</Paragraphs>
  <Slides>15</Slides>
  <Notes>15</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15</vt:i4>
      </vt:variant>
    </vt:vector>
  </HeadingPairs>
  <TitlesOfParts>
    <vt:vector size="21" baseType="lpstr">
      <vt:lpstr>Arial</vt:lpstr>
      <vt:lpstr>Calibri</vt:lpstr>
      <vt:lpstr>Montserrat</vt:lpstr>
      <vt:lpstr>Times New Roman</vt:lpstr>
      <vt:lpstr>UAF Sans</vt:lpstr>
      <vt:lpstr>Тема Office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Дякую за увагу! Слава Україні!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Як подолати корупцію в системі територіальних центрів комплектування та соціальної підтримки</dc:title>
  <dc:creator>123</dc:creator>
  <cp:lastModifiedBy>Олена Ксендзук</cp:lastModifiedBy>
  <cp:revision>73</cp:revision>
  <dcterms:created xsi:type="dcterms:W3CDTF">2023-07-19T12:26:50Z</dcterms:created>
  <dcterms:modified xsi:type="dcterms:W3CDTF">2024-06-08T09:39:50Z</dcterms:modified>
</cp:coreProperties>
</file>