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94" r:id="rId3"/>
    <p:sldId id="267" r:id="rId4"/>
    <p:sldId id="295" r:id="rId5"/>
    <p:sldId id="261" r:id="rId6"/>
    <p:sldId id="272" r:id="rId7"/>
    <p:sldId id="273" r:id="rId8"/>
    <p:sldId id="297" r:id="rId9"/>
    <p:sldId id="275" r:id="rId10"/>
    <p:sldId id="293" r:id="rId11"/>
    <p:sldId id="276" r:id="rId12"/>
    <p:sldId id="292" r:id="rId13"/>
    <p:sldId id="291" r:id="rId14"/>
    <p:sldId id="296" r:id="rId15"/>
    <p:sldId id="285" r:id="rId16"/>
    <p:sldId id="269"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2">
          <p15:clr>
            <a:srgbClr val="A4A3A4"/>
          </p15:clr>
        </p15:guide>
        <p15:guide id="3" pos="7378">
          <p15:clr>
            <a:srgbClr val="A4A3A4"/>
          </p15:clr>
        </p15:guide>
        <p15:guide id="4" orient="horz" pos="4020">
          <p15:clr>
            <a:srgbClr val="A4A3A4"/>
          </p15:clr>
        </p15:guide>
        <p15:guide id="5" orient="horz" pos="30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fiMQb8F8Cm93H5k/Rj9aXHGu3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4634"/>
    <a:srgbClr val="DCD7C3"/>
    <a:srgbClr val="ADB9CA"/>
    <a:srgbClr val="FFC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9C6614-4BED-44E0-9E0A-DAD178770D8F}" v="55" dt="2024-01-31T17:48:10.668"/>
  </p1510:revLst>
</p1510:revInfo>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422" autoAdjust="0"/>
  </p:normalViewPr>
  <p:slideViewPr>
    <p:cSldViewPr snapToGrid="0">
      <p:cViewPr varScale="1">
        <p:scale>
          <a:sx n="49" d="100"/>
          <a:sy n="49" d="100"/>
        </p:scale>
        <p:origin x="1260" y="44"/>
      </p:cViewPr>
      <p:guideLst>
        <p:guide orient="horz" pos="2160"/>
        <p:guide pos="302"/>
        <p:guide pos="7378"/>
        <p:guide orient="horz" pos="4020"/>
        <p:guide orient="horz" pos="30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97559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5106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Особливості: </a:t>
            </a:r>
            <a:r>
              <a:rPr lang="uk-UA" sz="1800" kern="100" dirty="0" err="1">
                <a:effectLst/>
                <a:latin typeface="Times New Roman" panose="02020603050405020304" pitchFamily="18" charset="0"/>
                <a:ea typeface="Calibri" panose="020F0502020204030204" pitchFamily="34" charset="0"/>
              </a:rPr>
              <a:t>багатопровайдерна</a:t>
            </a:r>
            <a:r>
              <a:rPr lang="uk-UA" sz="1800" kern="100" dirty="0">
                <a:effectLst/>
                <a:latin typeface="Times New Roman" panose="02020603050405020304" pitchFamily="18" charset="0"/>
                <a:ea typeface="Calibri" panose="020F0502020204030204" pitchFamily="34" charset="0"/>
              </a:rPr>
              <a:t> підтримка, декларативний синтаксис, ідемпотентність, зручне управління ресурсами (таких як віртуальні машини, мережі, бази даних), планування змін, автоматичне визначення залежності ресурсів, модульність та повторне використання, легка інтеграція з </a:t>
            </a:r>
            <a:r>
              <a:rPr lang="en-US" sz="1800" kern="100" dirty="0">
                <a:effectLst/>
                <a:latin typeface="Times New Roman" panose="02020603050405020304" pitchFamily="18" charset="0"/>
                <a:ea typeface="Calibri" panose="020F0502020204030204" pitchFamily="34" charset="0"/>
              </a:rPr>
              <a:t>CI/CD</a:t>
            </a:r>
            <a:endParaRPr lang="uk-UA" sz="1800" kern="100" dirty="0">
              <a:effectLst/>
              <a:latin typeface="Times New Roman" panose="02020603050405020304" pitchFamily="18" charset="0"/>
              <a:ea typeface="Calibri" panose="020F0502020204030204" pitchFamily="34" charset="0"/>
            </a:endParaRP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927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Базове середовище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складається з трьох основних компонентів:</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1) Вузол управління (</a:t>
            </a:r>
            <a:r>
              <a:rPr lang="en-US" sz="1800" i="1" kern="100" dirty="0">
                <a:effectLst/>
                <a:latin typeface="Times New Roman" panose="02020603050405020304" pitchFamily="18" charset="0"/>
                <a:ea typeface="Calibri" panose="020F0502020204030204" pitchFamily="34" charset="0"/>
              </a:rPr>
              <a:t>Control node</a:t>
            </a:r>
            <a:r>
              <a:rPr lang="uk-UA" sz="1800" kern="100" dirty="0">
                <a:effectLst/>
                <a:latin typeface="Times New Roman" panose="02020603050405020304" pitchFamily="18" charset="0"/>
                <a:ea typeface="Calibri" panose="020F0502020204030204" pitchFamily="34" charset="0"/>
              </a:rPr>
              <a:t>) де встановлено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a:t>
            </a: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2) Керований вузол (</a:t>
            </a:r>
            <a:r>
              <a:rPr lang="en-US" sz="1800" i="1" kern="100" dirty="0">
                <a:effectLst/>
                <a:latin typeface="Times New Roman" panose="02020603050405020304" pitchFamily="18" charset="0"/>
                <a:ea typeface="Calibri" panose="020F0502020204030204" pitchFamily="34" charset="0"/>
              </a:rPr>
              <a:t>Managed node</a:t>
            </a:r>
            <a:r>
              <a:rPr lang="uk-UA" sz="1800" kern="100" dirty="0">
                <a:effectLst/>
                <a:latin typeface="Times New Roman" panose="02020603050405020304" pitchFamily="18" charset="0"/>
                <a:ea typeface="Calibri" panose="020F0502020204030204" pitchFamily="34" charset="0"/>
              </a:rPr>
              <a:t>) - віддалена система або хост, яким керує </a:t>
            </a:r>
            <a:r>
              <a:rPr lang="en-US" sz="1800" i="1" kern="100" dirty="0">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a:t>
            </a:r>
            <a:endParaRPr lang="en-US" sz="1800" kern="100" dirty="0">
              <a:effectLst/>
              <a:latin typeface="Times New Roman" panose="02020603050405020304" pitchFamily="18" charset="0"/>
              <a:ea typeface="Calibri" panose="020F0502020204030204" pitchFamily="34" charset="0"/>
            </a:endParaRPr>
          </a:p>
          <a:p>
            <a:pPr marL="457200" indent="0" algn="just">
              <a:lnSpc>
                <a:spcPct val="150000"/>
              </a:lnSpc>
              <a:buNone/>
            </a:pPr>
            <a:r>
              <a:rPr lang="uk-UA" sz="1800" kern="100" dirty="0">
                <a:effectLst/>
                <a:latin typeface="Times New Roman" panose="02020603050405020304" pitchFamily="18" charset="0"/>
                <a:ea typeface="Calibri" panose="020F0502020204030204" pitchFamily="34" charset="0"/>
              </a:rPr>
              <a:t>3) Інвентар (</a:t>
            </a:r>
            <a:r>
              <a:rPr lang="en-US" sz="1800" i="1" kern="100" dirty="0">
                <a:effectLst/>
                <a:latin typeface="Times New Roman" panose="02020603050405020304" pitchFamily="18" charset="0"/>
                <a:ea typeface="Calibri" panose="020F0502020204030204" pitchFamily="34" charset="0"/>
              </a:rPr>
              <a:t>Inventory</a:t>
            </a:r>
            <a:r>
              <a:rPr lang="uk-UA" sz="1800" kern="100" dirty="0">
                <a:effectLst/>
                <a:latin typeface="Times New Roman" panose="02020603050405020304" pitchFamily="18" charset="0"/>
                <a:ea typeface="Calibri" panose="020F0502020204030204" pitchFamily="34" charset="0"/>
              </a:rPr>
              <a:t>) - Список керованих вузлів, які логічно організовані. </a:t>
            </a: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427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Ось деякі ключові особливості </a:t>
            </a:r>
            <a:r>
              <a:rPr lang="uk-UA" sz="1800" kern="100" dirty="0" err="1">
                <a:effectLst/>
                <a:latin typeface="Times New Roman" panose="02020603050405020304" pitchFamily="18" charset="0"/>
                <a:ea typeface="Calibri" panose="020F0502020204030204" pitchFamily="34" charset="0"/>
              </a:rPr>
              <a:t>Ansible</a:t>
            </a:r>
            <a:r>
              <a:rPr lang="uk-UA" sz="1800" kern="100" dirty="0">
                <a:effectLst/>
                <a:latin typeface="Times New Roman" panose="02020603050405020304" pitchFamily="18" charset="0"/>
                <a:ea typeface="Calibri" panose="020F0502020204030204" pitchFamily="34" charset="0"/>
              </a:rPr>
              <a:t>: </a:t>
            </a:r>
            <a:r>
              <a:rPr lang="uk-UA" sz="1800" kern="100" dirty="0" err="1">
                <a:effectLst/>
                <a:latin typeface="Times New Roman" panose="02020603050405020304" pitchFamily="18" charset="0"/>
                <a:ea typeface="Calibri" panose="020F0502020204030204" pitchFamily="34" charset="0"/>
              </a:rPr>
              <a:t>агентлес</a:t>
            </a:r>
            <a:r>
              <a:rPr lang="uk-UA" sz="1800" kern="100" dirty="0">
                <a:effectLst/>
                <a:latin typeface="Times New Roman" panose="02020603050405020304" pitchFamily="18" charset="0"/>
                <a:ea typeface="Calibri" panose="020F0502020204030204" pitchFamily="34" charset="0"/>
              </a:rPr>
              <a:t> архітектура, YAML, ідемпотентність, модульна архітектура, </a:t>
            </a:r>
            <a:r>
              <a:rPr lang="en-US" sz="1800" kern="100" dirty="0">
                <a:effectLst/>
                <a:latin typeface="Times New Roman" panose="02020603050405020304" pitchFamily="18" charset="0"/>
                <a:ea typeface="Calibri" panose="020F0502020204030204" pitchFamily="34" charset="0"/>
              </a:rPr>
              <a:t>p</a:t>
            </a:r>
            <a:r>
              <a:rPr lang="uk-UA" sz="1800" kern="100" dirty="0" err="1">
                <a:effectLst/>
                <a:latin typeface="Times New Roman" panose="02020603050405020304" pitchFamily="18" charset="0"/>
                <a:ea typeface="Calibri" panose="020F0502020204030204" pitchFamily="34" charset="0"/>
              </a:rPr>
              <a:t>laybooks</a:t>
            </a:r>
            <a:r>
              <a:rPr lang="uk-UA" sz="1800" kern="100" dirty="0">
                <a:effectLst/>
                <a:latin typeface="Times New Roman" panose="02020603050405020304" pitchFamily="18" charset="0"/>
                <a:ea typeface="Calibri" panose="020F0502020204030204" pitchFamily="34" charset="0"/>
              </a:rPr>
              <a:t> та ролі</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повторне використання та модульність, </a:t>
            </a:r>
            <a:r>
              <a:rPr lang="uk-UA" sz="1800" kern="100" dirty="0" err="1">
                <a:effectLst/>
                <a:latin typeface="Times New Roman" panose="02020603050405020304" pitchFamily="18" charset="0"/>
                <a:ea typeface="Calibri" panose="020F0502020204030204" pitchFamily="34" charset="0"/>
              </a:rPr>
              <a:t>багатоплатформеність</a:t>
            </a:r>
            <a:r>
              <a:rPr lang="uk-UA" sz="1800" kern="100" dirty="0">
                <a:effectLst/>
                <a:latin typeface="Times New Roman" panose="02020603050405020304" pitchFamily="18" charset="0"/>
                <a:ea typeface="Calibri" panose="020F0502020204030204" pitchFamily="34" charset="0"/>
              </a:rPr>
              <a:t>.</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79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i="1" kern="100" dirty="0">
                <a:solidFill>
                  <a:srgbClr val="FF0000"/>
                </a:solidFill>
                <a:effectLst/>
                <a:latin typeface="Times New Roman" panose="02020603050405020304" pitchFamily="18" charset="0"/>
                <a:ea typeface="Calibri" panose="020F0502020204030204" pitchFamily="34" charset="0"/>
              </a:rPr>
              <a:t>***Швидше за все цей слайд доречно прибрати, щоб вкластися в 7 хвилин</a:t>
            </a:r>
          </a:p>
          <a:p>
            <a:pPr marL="457200" indent="0" algn="just">
              <a:buNone/>
            </a:pPr>
            <a:r>
              <a:rPr lang="uk-UA" sz="1800" kern="100" dirty="0">
                <a:effectLst/>
                <a:latin typeface="Times New Roman" panose="02020603050405020304" pitchFamily="18" charset="0"/>
                <a:ea typeface="Calibri" panose="020F0502020204030204" pitchFamily="34" charset="0"/>
              </a:rPr>
              <a:t>Важливим аспектом створення програмного продукту є тестування. </a:t>
            </a:r>
            <a:r>
              <a:rPr lang="en-US" sz="1800" kern="100" dirty="0">
                <a:effectLst/>
                <a:latin typeface="Times New Roman" panose="02020603050405020304" pitchFamily="18" charset="0"/>
                <a:ea typeface="Calibri" panose="020F0502020204030204" pitchFamily="34" charset="0"/>
              </a:rPr>
              <a:t>DevOps </a:t>
            </a:r>
            <a:r>
              <a:rPr lang="uk-UA" sz="1800" kern="100" dirty="0">
                <a:effectLst/>
                <a:latin typeface="Times New Roman" panose="02020603050405020304" pitchFamily="18" charset="0"/>
                <a:ea typeface="Calibri" panose="020F0502020204030204" pitchFamily="34" charset="0"/>
              </a:rPr>
              <a:t>забезпечує різні стратегії розгортання для </a:t>
            </a:r>
            <a:r>
              <a:rPr lang="en-US" sz="1800" kern="100" dirty="0">
                <a:effectLst/>
                <a:latin typeface="Times New Roman" panose="02020603050405020304" pitchFamily="18" charset="0"/>
                <a:ea typeface="Calibri" panose="020F0502020204030204" pitchFamily="34" charset="0"/>
              </a:rPr>
              <a:t>QA</a:t>
            </a:r>
            <a:r>
              <a:rPr lang="uk-UA" sz="1800" kern="100" dirty="0">
                <a:effectLst/>
                <a:latin typeface="Times New Roman" panose="02020603050405020304" pitchFamily="18" charset="0"/>
                <a:ea typeface="Calibri" panose="020F0502020204030204" pitchFamily="34" charset="0"/>
              </a:rPr>
              <a:t> (</a:t>
            </a:r>
            <a:r>
              <a:rPr lang="uk-UA" sz="1800" kern="100" dirty="0" err="1">
                <a:effectLst/>
                <a:latin typeface="Times New Roman" panose="02020603050405020304" pitchFamily="18" charset="0"/>
                <a:ea typeface="Calibri" panose="020F0502020204030204" pitchFamily="34" charset="0"/>
              </a:rPr>
              <a:t>тестувальника</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 </a:t>
            </a:r>
          </a:p>
          <a:p>
            <a:pPr marL="457200" indent="0" algn="just">
              <a:buNone/>
            </a:pPr>
            <a:r>
              <a:rPr lang="en-US" sz="1800" i="1" kern="100" dirty="0">
                <a:effectLst/>
                <a:latin typeface="Times New Roman" panose="02020603050405020304" pitchFamily="18" charset="0"/>
                <a:ea typeface="Calibri" panose="020F0502020204030204" pitchFamily="34" charset="0"/>
              </a:rPr>
              <a:t>Blue/Green</a:t>
            </a:r>
            <a:r>
              <a:rPr lang="uk-UA" sz="1800" kern="100" dirty="0">
                <a:effectLst/>
                <a:latin typeface="Times New Roman" panose="02020603050405020304" pitchFamily="18" charset="0"/>
                <a:ea typeface="Calibri" panose="020F0502020204030204" pitchFamily="34" charset="0"/>
              </a:rPr>
              <a:t>: стратегія зображена на слайді, вона передбачає створення двох ідентичних виробничих середовищ (</a:t>
            </a:r>
            <a:r>
              <a:rPr lang="en-US" sz="1800" i="1" kern="100" dirty="0">
                <a:effectLst/>
                <a:latin typeface="Times New Roman" panose="02020603050405020304" pitchFamily="18" charset="0"/>
                <a:ea typeface="Calibri" panose="020F0502020204030204" pitchFamily="34" charset="0"/>
              </a:rPr>
              <a:t>blue</a:t>
            </a:r>
            <a:r>
              <a:rPr lang="uk-UA" sz="1800" kern="100" dirty="0">
                <a:effectLst/>
                <a:latin typeface="Times New Roman" panose="02020603050405020304" pitchFamily="18" charset="0"/>
                <a:ea typeface="Calibri" panose="020F0502020204030204" pitchFamily="34" charset="0"/>
              </a:rPr>
              <a:t> та </a:t>
            </a:r>
            <a:r>
              <a:rPr lang="en-US" sz="1800" i="1" kern="100" dirty="0">
                <a:effectLst/>
                <a:latin typeface="Times New Roman" panose="02020603050405020304" pitchFamily="18" charset="0"/>
                <a:ea typeface="Calibri" panose="020F0502020204030204" pitchFamily="34" charset="0"/>
              </a:rPr>
              <a:t>green</a:t>
            </a:r>
            <a:r>
              <a:rPr lang="uk-UA" sz="1800" kern="100" dirty="0">
                <a:effectLst/>
                <a:latin typeface="Times New Roman" panose="02020603050405020304" pitchFamily="18" charset="0"/>
                <a:ea typeface="Calibri" panose="020F0502020204030204" pitchFamily="34" charset="0"/>
              </a:rPr>
              <a:t>). Одне середовище активне, а інше використовується для розгортання нової версії. Для релізу нової версії ми розгортаємо його в неактивне середовище, де можна виконати тестування, не втручаючись у роботу користувачів.</a:t>
            </a:r>
          </a:p>
          <a:p>
            <a:pPr marL="457200" indent="0" algn="just">
              <a:buNone/>
            </a:pPr>
            <a:r>
              <a:rPr lang="uk-UA" sz="1800" kern="100" dirty="0">
                <a:effectLst/>
                <a:latin typeface="Times New Roman" panose="02020603050405020304" pitchFamily="18" charset="0"/>
                <a:ea typeface="Calibri" panose="020F0502020204030204" pitchFamily="34" charset="0"/>
              </a:rPr>
              <a:t> </a:t>
            </a:r>
          </a:p>
          <a:p>
            <a:pPr marL="457200" indent="0" algn="just">
              <a:buNone/>
            </a:pPr>
            <a:r>
              <a:rPr lang="uk-UA" sz="1800" kern="100" dirty="0">
                <a:effectLst/>
                <a:latin typeface="Times New Roman" panose="02020603050405020304" pitchFamily="18" charset="0"/>
                <a:ea typeface="Calibri" panose="020F0502020204030204" pitchFamily="34" charset="0"/>
              </a:rPr>
              <a:t>Шаблон синьо-зеленого розгортання дуже простий в реалізації і може значно підвищити безпечність релізу ПЗ. Є інші</a:t>
            </a:r>
          </a:p>
          <a:p>
            <a:pPr marL="457200" indent="0" algn="just">
              <a:buNone/>
            </a:pPr>
            <a:r>
              <a:rPr lang="uk-UA" sz="1800" kern="100" dirty="0">
                <a:effectLst/>
                <a:latin typeface="Times New Roman" panose="02020603050405020304" pitchFamily="18" charset="0"/>
                <a:ea typeface="Calibri" panose="020F0502020204030204" pitchFamily="34" charset="0"/>
              </a:rPr>
              <a:t> </a:t>
            </a:r>
          </a:p>
          <a:p>
            <a:pPr marL="457200" indent="0" algn="just">
              <a:buNone/>
            </a:pPr>
            <a:r>
              <a:rPr lang="uk-UA" sz="1800" kern="100" dirty="0">
                <a:effectLst/>
                <a:latin typeface="Times New Roman" panose="02020603050405020304" pitchFamily="18" charset="0"/>
                <a:ea typeface="Calibri" panose="020F0502020204030204" pitchFamily="34" charset="0"/>
              </a:rPr>
              <a:t>На рисунку нижче представлені групи середовищ стратегії </a:t>
            </a:r>
            <a:r>
              <a:rPr lang="en-US" sz="1800" kern="100" dirty="0">
                <a:effectLst/>
                <a:latin typeface="Times New Roman" panose="02020603050405020304" pitchFamily="18" charset="0"/>
                <a:ea typeface="Calibri" panose="020F0502020204030204" pitchFamily="34" charset="0"/>
              </a:rPr>
              <a:t>canary</a:t>
            </a:r>
            <a:r>
              <a:rPr lang="uk-UA" sz="1800" kern="100" dirty="0">
                <a:effectLst/>
                <a:latin typeface="Times New Roman" panose="02020603050405020304" pitchFamily="18" charset="0"/>
                <a:ea typeface="Calibri" panose="020F0502020204030204" pitchFamily="34" charset="0"/>
              </a:rPr>
              <a:t>, створені в компанії </a:t>
            </a:r>
            <a:r>
              <a:rPr lang="en-US" sz="1800" kern="100" dirty="0">
                <a:effectLst/>
                <a:latin typeface="Times New Roman" panose="02020603050405020304" pitchFamily="18" charset="0"/>
                <a:ea typeface="Calibri" panose="020F0502020204030204" pitchFamily="34" charset="0"/>
              </a:rPr>
              <a:t>Facebook</a:t>
            </a:r>
            <a:r>
              <a:rPr lang="uk-UA" sz="1800" kern="100" dirty="0">
                <a:effectLst/>
                <a:latin typeface="Times New Roman" panose="02020603050405020304" pitchFamily="18" charset="0"/>
                <a:ea typeface="Calibri" panose="020F0502020204030204" pitchFamily="34" charset="0"/>
              </a:rPr>
              <a:t>, які використовувалися для підтримки цього шаблона.</a:t>
            </a:r>
          </a:p>
          <a:p>
            <a:pPr marL="457200" indent="0" algn="just">
              <a:buNone/>
            </a:pPr>
            <a:r>
              <a:rPr lang="uk-UA" sz="1800" kern="100" dirty="0">
                <a:effectLst/>
                <a:latin typeface="Times New Roman" panose="02020603050405020304" pitchFamily="18" charset="0"/>
                <a:ea typeface="Calibri" panose="020F0502020204030204" pitchFamily="34" charset="0"/>
              </a:rPr>
              <a:t>Канарковий При використанні цієї стратегії нова версія спочатку розгортається на невелику частину продуктивних ресурсів. Якщо нова версія працює </a:t>
            </a:r>
            <a:r>
              <a:rPr lang="uk-UA" sz="1800" kern="100" dirty="0" err="1">
                <a:effectLst/>
                <a:latin typeface="Times New Roman" panose="02020603050405020304" pitchFamily="18" charset="0"/>
                <a:ea typeface="Calibri" panose="020F0502020204030204" pitchFamily="34" charset="0"/>
              </a:rPr>
              <a:t>коректно</a:t>
            </a:r>
            <a:r>
              <a:rPr lang="uk-UA" sz="1800" kern="100" dirty="0">
                <a:effectLst/>
                <a:latin typeface="Times New Roman" panose="02020603050405020304" pitchFamily="18" charset="0"/>
                <a:ea typeface="Calibri" panose="020F0502020204030204" pitchFamily="34" charset="0"/>
              </a:rPr>
              <a:t>, вона поступово розгортається на решту ресурсів.</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8133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sz="1800" kern="100" dirty="0">
                <a:effectLst/>
                <a:latin typeface="Times New Roman" panose="02020603050405020304" pitchFamily="18" charset="0"/>
                <a:ea typeface="Calibri" panose="020F0502020204030204" pitchFamily="34" charset="0"/>
              </a:rPr>
              <a:t>На даному слайді зображена модель</a:t>
            </a:r>
          </a:p>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8753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743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611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600" kern="100" dirty="0">
                <a:effectLst/>
                <a:latin typeface="Times New Roman" panose="02020603050405020304" pitchFamily="18" charset="0"/>
                <a:ea typeface="Calibri" panose="020F0502020204030204" pitchFamily="34" charset="0"/>
              </a:rPr>
              <a:t>У сучасній боротьбі з противником, котрий має значну чисельну перевагу в майже усьому (кількості особового складу та традиційному озброєнні), нам вкрай необхідно мати перевагу у веденні мережоцентричної війни, таким чином створивши асиметричну перевагу.</a:t>
            </a:r>
          </a:p>
          <a:p>
            <a:pPr marL="457200" indent="0" algn="just">
              <a:buNone/>
            </a:pPr>
            <a:r>
              <a:rPr lang="uk-UA" sz="1600" kern="100" dirty="0">
                <a:effectLst/>
                <a:latin typeface="Times New Roman" panose="02020603050405020304" pitchFamily="18" charset="0"/>
                <a:ea typeface="Calibri" panose="020F0502020204030204" pitchFamily="34" charset="0"/>
              </a:rPr>
              <a:t>Нагадаю, що мережево-центрична війна орієнтована на досягнення інформаційної переваги за допомогою об'єднання військових об’єктів (наприклад, інформація розвідданих з багатьох можливих джерел) у одну інформаційну систему та мережу.</a:t>
            </a:r>
          </a:p>
          <a:p>
            <a:pPr marL="457200" indent="0" algn="just">
              <a:buNone/>
            </a:pPr>
            <a:r>
              <a:rPr lang="uk-UA" sz="1600" kern="100" dirty="0">
                <a:effectLst/>
                <a:latin typeface="Times New Roman" panose="02020603050405020304" pitchFamily="18" charset="0"/>
                <a:ea typeface="Calibri" panose="020F0502020204030204" pitchFamily="34" charset="0"/>
              </a:rPr>
              <a:t>Побудова системи з </a:t>
            </a:r>
            <a:r>
              <a:rPr lang="uk-UA" sz="1600" kern="100" dirty="0" err="1">
                <a:effectLst/>
                <a:latin typeface="Times New Roman" panose="02020603050405020304" pitchFamily="18" charset="0"/>
                <a:ea typeface="Calibri" panose="020F0502020204030204" pitchFamily="34" charset="0"/>
              </a:rPr>
              <a:t>мережоцентричними</a:t>
            </a:r>
            <a:r>
              <a:rPr lang="uk-UA" sz="1600" kern="100" dirty="0">
                <a:effectLst/>
                <a:latin typeface="Times New Roman" panose="02020603050405020304" pitchFamily="18" charset="0"/>
                <a:ea typeface="Calibri" panose="020F0502020204030204" pitchFamily="34" charset="0"/>
              </a:rPr>
              <a:t> принципами без використання CI/CD та </a:t>
            </a:r>
            <a:r>
              <a:rPr lang="en-US" sz="1600" kern="100" dirty="0">
                <a:effectLst/>
                <a:latin typeface="Times New Roman" panose="02020603050405020304" pitchFamily="18" charset="0"/>
                <a:ea typeface="Calibri" panose="020F0502020204030204" pitchFamily="34" charset="0"/>
              </a:rPr>
              <a:t>IaC</a:t>
            </a:r>
            <a:r>
              <a:rPr lang="uk-UA" sz="1600" kern="100" dirty="0">
                <a:effectLst/>
                <a:latin typeface="Times New Roman" panose="02020603050405020304" pitchFamily="18" charset="0"/>
                <a:ea typeface="Calibri" panose="020F0502020204030204" pitchFamily="34" charset="0"/>
              </a:rPr>
              <a:t> буде вкрай складною та проблематичною. Коротко про проблеми, з якими доведеться зіткнутися:</a:t>
            </a:r>
          </a:p>
          <a:p>
            <a:pPr marL="457200" indent="0" algn="just">
              <a:buNone/>
            </a:pPr>
            <a:r>
              <a:rPr lang="uk-UA" sz="1600" kern="100" dirty="0">
                <a:effectLst/>
                <a:latin typeface="Times New Roman" panose="02020603050405020304" pitchFamily="18" charset="0"/>
                <a:ea typeface="Calibri" panose="020F0502020204030204" pitchFamily="34" charset="0"/>
              </a:rPr>
              <a:t>1) Повільна розробка продукту, значне зниження частоти релізу оновлень. </a:t>
            </a:r>
          </a:p>
          <a:p>
            <a:pPr marL="457200" indent="0" algn="just">
              <a:buNone/>
            </a:pPr>
            <a:r>
              <a:rPr lang="uk-UA" sz="1600" kern="100" dirty="0">
                <a:effectLst/>
                <a:latin typeface="Times New Roman" panose="02020603050405020304" pitchFamily="18" charset="0"/>
                <a:ea typeface="Calibri" panose="020F0502020204030204" pitchFamily="34" charset="0"/>
              </a:rPr>
              <a:t>2) Великі ризики несумісності компонентів.</a:t>
            </a:r>
          </a:p>
          <a:p>
            <a:pPr marL="457200" indent="0" algn="just">
              <a:buNone/>
            </a:pPr>
            <a:r>
              <a:rPr lang="uk-UA" sz="1600" kern="100" dirty="0">
                <a:effectLst/>
                <a:latin typeface="Times New Roman" panose="02020603050405020304" pitchFamily="18" charset="0"/>
                <a:ea typeface="Calibri" panose="020F0502020204030204" pitchFamily="34" charset="0"/>
              </a:rPr>
              <a:t>3) Складність масштабування. </a:t>
            </a:r>
          </a:p>
          <a:p>
            <a:pPr marL="457200" indent="0" algn="just">
              <a:buNone/>
            </a:pPr>
            <a:r>
              <a:rPr lang="uk-UA" sz="1600" kern="100" dirty="0">
                <a:effectLst/>
                <a:latin typeface="Times New Roman" panose="02020603050405020304" pitchFamily="18" charset="0"/>
                <a:ea typeface="Calibri" panose="020F0502020204030204" pitchFamily="34" charset="0"/>
              </a:rPr>
              <a:t>4) Складність, або навіть неможливість повноцінного та комплексного тестування продукту. </a:t>
            </a:r>
          </a:p>
          <a:p>
            <a:pPr marL="457200" indent="0" algn="just">
              <a:buNone/>
            </a:pPr>
            <a:r>
              <a:rPr lang="uk-UA" sz="1600" kern="100" dirty="0">
                <a:effectLst/>
                <a:latin typeface="Times New Roman" panose="02020603050405020304" pitchFamily="18" charset="0"/>
                <a:ea typeface="Calibri" panose="020F0502020204030204" pitchFamily="34" charset="0"/>
              </a:rPr>
              <a:t>5) Велике навантаження на персонал. </a:t>
            </a:r>
          </a:p>
          <a:p>
            <a:pPr marL="457200" indent="0" algn="just">
              <a:buNone/>
            </a:pPr>
            <a:r>
              <a:rPr lang="uk-UA" sz="1600" kern="100" dirty="0">
                <a:effectLst/>
                <a:latin typeface="Times New Roman" panose="02020603050405020304" pitchFamily="18" charset="0"/>
                <a:ea typeface="Calibri" panose="020F0502020204030204" pitchFamily="34" charset="0"/>
              </a:rPr>
              <a:t>Хоча теоретично побудувати таку систему можливо, проте на практиці відсутність IaC та CI/CD може звести нанівець ключові переваги мережоцентричного підходу - гнучкість, адаптивність та швидке реагування. Система стане повільною, ненадійною та вразливою до помилок. І це лише один із найважливіших прикладів застосувань результатів моєї роботи, тут можна говорити багато, втім приступаємо до суті…</a:t>
            </a:r>
          </a:p>
          <a:p>
            <a:pPr marL="0" lvl="0" indent="0" algn="l" rtl="0">
              <a:lnSpc>
                <a:spcPct val="100000"/>
              </a:lnSpc>
              <a:spcBef>
                <a:spcPts val="0"/>
              </a:spcBef>
              <a:spcAft>
                <a:spcPts val="0"/>
              </a:spcAft>
              <a:buSzPts val="1100"/>
              <a:buNone/>
            </a:pPr>
            <a:endParaRPr sz="1050"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73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5401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076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en-US" sz="1800" kern="100" dirty="0">
                <a:effectLst/>
                <a:latin typeface="Times New Roman" panose="02020603050405020304" pitchFamily="18" charset="0"/>
                <a:ea typeface="Calibri" panose="020F0502020204030204" pitchFamily="34" charset="0"/>
              </a:rPr>
              <a:t>CI/CD </a:t>
            </a:r>
            <a:r>
              <a:rPr lang="uk-UA" sz="1800" kern="100" dirty="0">
                <a:effectLst/>
                <a:latin typeface="Times New Roman" panose="02020603050405020304" pitchFamily="18" charset="0"/>
                <a:ea typeface="Calibri" panose="020F0502020204030204" pitchFamily="34" charset="0"/>
              </a:rPr>
              <a:t>це безперевна інтеграція та безперевна доставка.</a:t>
            </a:r>
          </a:p>
          <a:p>
            <a:pPr marL="457200" indent="0" algn="just">
              <a:buNone/>
            </a:pPr>
            <a:r>
              <a:rPr lang="uk-UA" sz="1800" kern="100" dirty="0">
                <a:effectLst/>
                <a:latin typeface="Times New Roman" panose="02020603050405020304" pitchFamily="18" charset="0"/>
                <a:ea typeface="Calibri" panose="020F0502020204030204" pitchFamily="34" charset="0"/>
              </a:rPr>
              <a:t>Частинка CI стосується практики регулярного збирання та тестування коду програми після кожного злиття у центральний репозиторій коду. Це допомагає виявляти конфлікти та помилки на ранніх стадіях циклу розробки. CI здійснюється через автоматизовані збірки та запуск тестових наборів, що дозволяє постійно перевіряти цілісність системи.</a:t>
            </a:r>
          </a:p>
          <a:p>
            <a:pPr marL="457200" indent="0" algn="just">
              <a:buNone/>
            </a:pPr>
            <a:r>
              <a:rPr lang="uk-UA" sz="1800" kern="100" dirty="0">
                <a:solidFill>
                  <a:srgbClr val="000000"/>
                </a:solidFill>
                <a:effectLst/>
                <a:latin typeface="Times New Roman" panose="02020603050405020304" pitchFamily="18" charset="0"/>
                <a:ea typeface="Calibri" panose="020F0502020204030204" pitchFamily="34" charset="0"/>
              </a:rPr>
              <a:t>Переваги, які нам надає безперервна інтеграція: раннє виявлення та виправлення помилок коду, можливість частіших релізів, автоматичне тестування після залиття у спільний репозиторій, гнучкість та економія часу за рахунок автоматизації.</a:t>
            </a:r>
            <a:endParaRPr lang="uk-UA" sz="1800" kern="100" dirty="0">
              <a:effectLst/>
              <a:latin typeface="Times New Roman" panose="02020603050405020304" pitchFamily="18" charset="0"/>
              <a:ea typeface="Calibri" panose="020F0502020204030204" pitchFamily="34" charset="0"/>
            </a:endParaRPr>
          </a:p>
          <a:p>
            <a:pPr marL="457200" indent="0" algn="just">
              <a:buNone/>
            </a:pPr>
            <a:r>
              <a:rPr lang="uk-UA" sz="1800" kern="100" dirty="0">
                <a:effectLst/>
                <a:latin typeface="Times New Roman" panose="02020603050405020304" pitchFamily="18" charset="0"/>
                <a:ea typeface="Calibri" panose="020F0502020204030204" pitchFamily="34" charset="0"/>
              </a:rPr>
              <a:t>CD розширює концепцію CI, автоматизуючи процес релізу програмного забезпечення для кінцевих користувачів. Основні кроки CD</a:t>
            </a:r>
            <a:r>
              <a:rPr lang="en-US" sz="1800" kern="100" dirty="0">
                <a:effectLst/>
                <a:latin typeface="Times New Roman" panose="02020603050405020304" pitchFamily="18" charset="0"/>
                <a:ea typeface="Calibri" panose="020F0502020204030204" pitchFamily="34" charset="0"/>
              </a:rPr>
              <a:t> (</a:t>
            </a:r>
            <a:r>
              <a:rPr lang="en-US" sz="1800" i="1" kern="100" dirty="0">
                <a:effectLst/>
                <a:latin typeface="Times New Roman" panose="02020603050405020304" pitchFamily="18" charset="0"/>
                <a:ea typeface="Calibri" panose="020F0502020204030204" pitchFamily="34" charset="0"/>
              </a:rPr>
              <a:t>Delivery</a:t>
            </a:r>
            <a:r>
              <a:rPr lang="en-US" sz="1800" kern="100" dirty="0">
                <a:effectLst/>
                <a:latin typeface="Times New Roman" panose="02020603050405020304" pitchFamily="18" charset="0"/>
                <a:ea typeface="Calibri" panose="020F0502020204030204" pitchFamily="34" charset="0"/>
              </a:rPr>
              <a:t>)</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1. Виконання процесу CI (збирання, тестування коду).</a:t>
            </a:r>
          </a:p>
          <a:p>
            <a:pPr marL="457200" indent="0" algn="just">
              <a:buNone/>
            </a:pPr>
            <a:r>
              <a:rPr lang="uk-UA" sz="1800" kern="100" dirty="0">
                <a:effectLst/>
                <a:latin typeface="Times New Roman" panose="02020603050405020304" pitchFamily="18" charset="0"/>
                <a:ea typeface="Calibri" panose="020F0502020204030204" pitchFamily="34" charset="0"/>
              </a:rPr>
              <a:t>2. Створення образу або пакунку для розгортання.</a:t>
            </a:r>
          </a:p>
          <a:p>
            <a:pPr marL="457200" indent="0" algn="just">
              <a:buNone/>
            </a:pPr>
            <a:r>
              <a:rPr lang="uk-UA" sz="1800" kern="100" dirty="0">
                <a:effectLst/>
                <a:latin typeface="Times New Roman" panose="02020603050405020304" pitchFamily="18" charset="0"/>
                <a:ea typeface="Calibri" panose="020F0502020204030204" pitchFamily="34" charset="0"/>
              </a:rPr>
              <a:t>3. Розгортання збірки у тестове або проміжне середовище.</a:t>
            </a:r>
          </a:p>
          <a:p>
            <a:pPr marL="457200" indent="0" algn="just">
              <a:buNone/>
            </a:pPr>
            <a:r>
              <a:rPr lang="uk-UA" sz="1800" kern="100" dirty="0">
                <a:effectLst/>
                <a:latin typeface="Times New Roman" panose="02020603050405020304" pitchFamily="18" charset="0"/>
                <a:ea typeface="Calibri" panose="020F0502020204030204" pitchFamily="34" charset="0"/>
              </a:rPr>
              <a:t>4. Запуск додаткових тестів (навантажувальне тестування, тести користувацького інтерфейсу тощо).</a:t>
            </a:r>
          </a:p>
          <a:p>
            <a:pPr marL="457200" indent="0" algn="just">
              <a:buNone/>
            </a:pPr>
            <a:r>
              <a:rPr lang="uk-UA" sz="1800" kern="100" dirty="0">
                <a:effectLst/>
                <a:latin typeface="Times New Roman" panose="02020603050405020304" pitchFamily="18" charset="0"/>
                <a:ea typeface="Calibri" panose="020F0502020204030204" pitchFamily="34" charset="0"/>
              </a:rPr>
              <a:t>Важливо зауважити, що є 2 види </a:t>
            </a:r>
            <a:r>
              <a:rPr lang="en-US" sz="1800" kern="100" dirty="0">
                <a:effectLst/>
                <a:latin typeface="Times New Roman" panose="02020603050405020304" pitchFamily="18" charset="0"/>
                <a:ea typeface="Calibri" panose="020F0502020204030204" pitchFamily="34" charset="0"/>
              </a:rPr>
              <a:t>CD: Delivery </a:t>
            </a:r>
            <a:r>
              <a:rPr lang="uk-UA" sz="1800" kern="100" dirty="0">
                <a:effectLst/>
                <a:latin typeface="Times New Roman" panose="02020603050405020304" pitchFamily="18" charset="0"/>
                <a:ea typeface="Calibri" panose="020F0502020204030204" pitchFamily="34" charset="0"/>
              </a:rPr>
              <a:t>та </a:t>
            </a:r>
            <a:r>
              <a:rPr lang="en-US" sz="1800" kern="100" dirty="0">
                <a:effectLst/>
                <a:latin typeface="Times New Roman" panose="02020603050405020304" pitchFamily="18" charset="0"/>
                <a:ea typeface="Calibri" panose="020F0502020204030204" pitchFamily="34" charset="0"/>
              </a:rPr>
              <a:t>Deployment.</a:t>
            </a:r>
            <a:r>
              <a:rPr lang="uk-UA" sz="1800" kern="100" dirty="0">
                <a:effectLst/>
                <a:latin typeface="Times New Roman" panose="02020603050405020304" pitchFamily="18" charset="0"/>
                <a:ea typeface="Calibri" panose="020F0502020204030204" pitchFamily="34" charset="0"/>
              </a:rPr>
              <a:t> Різниця в тому, що </a:t>
            </a:r>
            <a:r>
              <a:rPr lang="en-US" sz="1800" kern="100" dirty="0">
                <a:effectLst/>
                <a:latin typeface="Times New Roman" panose="02020603050405020304" pitchFamily="18" charset="0"/>
                <a:ea typeface="Calibri" panose="020F0502020204030204" pitchFamily="34" charset="0"/>
              </a:rPr>
              <a:t>Deployment</a:t>
            </a:r>
            <a:r>
              <a:rPr lang="uk-UA" sz="1800" kern="100" dirty="0">
                <a:effectLst/>
                <a:latin typeface="Times New Roman" panose="02020603050405020304" pitchFamily="18" charset="0"/>
                <a:ea typeface="Calibri" panose="020F0502020204030204" pitchFamily="34" charset="0"/>
              </a:rPr>
              <a:t> (Безперервне розгортання) повністю автоматичний процес, який після усіх тестів сам закидає готовий код у виробниче середовище. А </a:t>
            </a:r>
            <a:r>
              <a:rPr lang="en-US" sz="1800" kern="100" dirty="0">
                <a:effectLst/>
                <a:latin typeface="Times New Roman" panose="02020603050405020304" pitchFamily="18" charset="0"/>
                <a:ea typeface="Calibri" panose="020F0502020204030204" pitchFamily="34" charset="0"/>
              </a:rPr>
              <a:t>Delivery </a:t>
            </a:r>
            <a:r>
              <a:rPr lang="uk-UA" sz="1800" kern="100" dirty="0">
                <a:effectLst/>
                <a:latin typeface="Times New Roman" panose="02020603050405020304" pitchFamily="18" charset="0"/>
                <a:ea typeface="Calibri" panose="020F0502020204030204" pitchFamily="34" charset="0"/>
              </a:rPr>
              <a:t>(Безперевна доставка) не автоматичний, але автоматизований процес, при якому потрібне ручне схвалення </a:t>
            </a:r>
            <a:r>
              <a:rPr lang="en-US" sz="1800" kern="100" dirty="0">
                <a:effectLst/>
                <a:latin typeface="Times New Roman" panose="02020603050405020304" pitchFamily="18" charset="0"/>
                <a:ea typeface="Calibri" panose="020F0502020204030204" pitchFamily="34" charset="0"/>
              </a:rPr>
              <a:t>DevOps</a:t>
            </a:r>
            <a:r>
              <a:rPr lang="uk-UA" sz="1800" kern="100" dirty="0">
                <a:effectLst/>
                <a:latin typeface="Times New Roman" panose="02020603050405020304" pitchFamily="18" charset="0"/>
                <a:ea typeface="Calibri" panose="020F0502020204030204" pitchFamily="34" charset="0"/>
              </a:rPr>
              <a:t>. </a:t>
            </a:r>
          </a:p>
          <a:p>
            <a:pPr marL="158750" indent="0">
              <a:buNone/>
            </a:pPr>
            <a:endParaRPr lang="uk-UA" dirty="0">
              <a:latin typeface="UAF Sans" pitchFamily="2" charset="-52"/>
              <a:ea typeface="UAF Sans" pitchFamily="2" charset="-52"/>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481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На слайді зображений типовий виробничий процес.</a:t>
            </a:r>
          </a:p>
          <a:p>
            <a:pPr marL="457200" indent="0" algn="just">
              <a:buNone/>
            </a:pPr>
            <a:r>
              <a:rPr lang="uk-UA" sz="1800" kern="100" dirty="0">
                <a:effectLst/>
                <a:latin typeface="Times New Roman" panose="02020603050405020304" pitchFamily="18" charset="0"/>
                <a:ea typeface="Calibri" panose="020F0502020204030204" pitchFamily="34" charset="0"/>
              </a:rPr>
              <a:t>З використанням </a:t>
            </a:r>
            <a:r>
              <a:rPr lang="en-US" sz="1800" kern="100" dirty="0">
                <a:effectLst/>
                <a:latin typeface="Times New Roman" panose="02020603050405020304" pitchFamily="18" charset="0"/>
                <a:ea typeface="Calibri" panose="020F0502020204030204" pitchFamily="34" charset="0"/>
              </a:rPr>
              <a:t>CI/CD </a:t>
            </a:r>
            <a:r>
              <a:rPr lang="uk-UA" sz="1800" kern="100" dirty="0">
                <a:effectLst/>
                <a:latin typeface="Times New Roman" panose="02020603050405020304" pitchFamily="18" charset="0"/>
                <a:ea typeface="Calibri" panose="020F0502020204030204" pitchFamily="34" charset="0"/>
              </a:rPr>
              <a:t>ми зменшуємо його час. Ось приклад, що відбувається, коли розробник </a:t>
            </a:r>
            <a:r>
              <a:rPr lang="uk-UA" sz="1800" kern="100" dirty="0" err="1">
                <a:effectLst/>
                <a:latin typeface="Times New Roman" panose="02020603050405020304" pitchFamily="18" charset="0"/>
                <a:ea typeface="Calibri" panose="020F0502020204030204" pitchFamily="34" charset="0"/>
              </a:rPr>
              <a:t>закомітив</a:t>
            </a:r>
            <a:r>
              <a:rPr lang="uk-UA" sz="1800" kern="100" dirty="0">
                <a:effectLst/>
                <a:latin typeface="Times New Roman" panose="02020603050405020304" pitchFamily="18" charset="0"/>
                <a:ea typeface="Calibri" panose="020F0502020204030204" pitchFamily="34" charset="0"/>
              </a:rPr>
              <a:t> зміни. </a:t>
            </a:r>
          </a:p>
          <a:p>
            <a:pPr marL="457200" indent="0" algn="just">
              <a:buNone/>
            </a:pPr>
            <a:r>
              <a:rPr lang="uk-UA" sz="1800" kern="100" dirty="0">
                <a:effectLst/>
                <a:latin typeface="Times New Roman" panose="02020603050405020304" pitchFamily="18" charset="0"/>
                <a:ea typeface="Calibri" panose="020F0502020204030204" pitchFamily="34" charset="0"/>
              </a:rPr>
              <a:t>Конвеєр розгортання (</a:t>
            </a:r>
            <a:r>
              <a:rPr lang="en-US" sz="1800" kern="100" dirty="0">
                <a:effectLst/>
                <a:latin typeface="Times New Roman" panose="02020603050405020304" pitchFamily="18" charset="0"/>
                <a:ea typeface="Calibri" panose="020F0502020204030204" pitchFamily="34" charset="0"/>
              </a:rPr>
              <a:t>pipeline)</a:t>
            </a:r>
            <a:r>
              <a:rPr lang="uk-UA" sz="1800" kern="100" dirty="0">
                <a:effectLst/>
                <a:latin typeface="Times New Roman" panose="02020603050405020304" pitchFamily="18" charset="0"/>
                <a:ea typeface="Calibri" panose="020F0502020204030204" pitchFamily="34" charset="0"/>
              </a:rPr>
              <a:t> після будь-якої зміни перевіряє, що код успішно інтегрується у середовище, близьке до виробничого.</a:t>
            </a:r>
          </a:p>
          <a:p>
            <a:pPr marL="457200" indent="0" algn="just">
              <a:buNone/>
            </a:pPr>
            <a:r>
              <a:rPr lang="uk-UA" sz="1800" kern="100" dirty="0">
                <a:effectLst/>
                <a:latin typeface="Times New Roman" panose="02020603050405020304" pitchFamily="18" charset="0"/>
                <a:ea typeface="Calibri" panose="020F0502020204030204" pitchFamily="34" charset="0"/>
              </a:rPr>
              <a:t>За такого сценарію час розгортання вимірюється хвилинами або, у гіршому разі, годинами, а карта потоку цінності має виглядати приблизно так, як показано на рисунку.</a:t>
            </a:r>
          </a:p>
          <a:p>
            <a:pPr marL="158750" indent="0">
              <a:buNone/>
            </a:pPr>
            <a:endParaRPr lang="uk-UA" dirty="0"/>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36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Інфраструктура як код - це парадигма, в якій вся інфраструктура ІТ-систем (обчислювальні ресурси, сховища даних, мережі тощо) визначається як версійований машинозчитуваний код замість ручного налаштування ресурсів. </a:t>
            </a:r>
          </a:p>
          <a:p>
            <a:pPr marL="457200" indent="0" algn="just">
              <a:buNone/>
            </a:pPr>
            <a:r>
              <a:rPr lang="uk-UA" sz="1800" kern="100" dirty="0">
                <a:effectLst/>
                <a:latin typeface="Times New Roman" panose="02020603050405020304" pitchFamily="18" charset="0"/>
                <a:ea typeface="Calibri" panose="020F0502020204030204" pitchFamily="34" charset="0"/>
              </a:rPr>
              <a:t>Сьогодні більшість проєктів живе в «хмарах». Тобто ресурси — це віртуальні машини, контейнери, </a:t>
            </a:r>
            <a:r>
              <a:rPr lang="en-US" sz="1800" i="1" kern="100" dirty="0">
                <a:effectLst/>
                <a:latin typeface="Times New Roman" panose="02020603050405020304" pitchFamily="18" charset="0"/>
                <a:ea typeface="Calibri" panose="020F0502020204030204" pitchFamily="34" charset="0"/>
              </a:rPr>
              <a:t>load balancers</a:t>
            </a:r>
            <a:r>
              <a:rPr lang="uk-UA" sz="1800" kern="100" dirty="0">
                <a:effectLst/>
                <a:latin typeface="Times New Roman" panose="02020603050405020304" pitchFamily="18" charset="0"/>
                <a:ea typeface="Calibri" panose="020F0502020204030204" pitchFamily="34" charset="0"/>
              </a:rPr>
              <a:t>.</a:t>
            </a:r>
          </a:p>
          <a:p>
            <a:pPr marL="457200" indent="0" algn="just">
              <a:buNone/>
            </a:pPr>
            <a:r>
              <a:rPr lang="uk-UA" sz="1800" kern="100" dirty="0">
                <a:effectLst/>
                <a:latin typeface="Times New Roman" panose="02020603050405020304" pitchFamily="18" charset="0"/>
                <a:ea typeface="Calibri" panose="020F0502020204030204" pitchFamily="34" charset="0"/>
              </a:rPr>
              <a:t>Утім, побутує міф про небезпеку використання хмарних сервісів для інформаційних систем, пов’язаних із сектором оборони, проте справжній досвід виразно показав, що такі побоювання являються марними. Як приклад можна навести досвід використання системи ситуаційної обізнаності </a:t>
            </a:r>
            <a:r>
              <a:rPr lang="en-US" sz="1800" i="1" kern="100" dirty="0">
                <a:effectLst/>
                <a:latin typeface="Times New Roman" panose="02020603050405020304" pitchFamily="18" charset="0"/>
                <a:ea typeface="Calibri" panose="020F0502020204030204" pitchFamily="34" charset="0"/>
              </a:rPr>
              <a:t>Delta.</a:t>
            </a:r>
            <a:endParaRPr lang="uk-UA" sz="1800" kern="100" dirty="0">
              <a:effectLst/>
              <a:latin typeface="Times New Roman" panose="02020603050405020304" pitchFamily="18" charset="0"/>
              <a:ea typeface="Calibri" panose="020F0502020204030204" pitchFamily="34" charset="0"/>
            </a:endParaRPr>
          </a:p>
          <a:p>
            <a:pPr marL="457200" indent="0" algn="just">
              <a:lnSpc>
                <a:spcPct val="150000"/>
              </a:lnSpc>
              <a:buNone/>
            </a:pPr>
            <a:endParaRPr lang="uk-UA" sz="1800" kern="100" dirty="0">
              <a:effectLst/>
              <a:latin typeface="Times New Roman" panose="02020603050405020304" pitchFamily="18" charset="0"/>
              <a:ea typeface="Calibri" panose="020F0502020204030204" pitchFamily="34" charset="0"/>
            </a:endParaRP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263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lnSpc>
                <a:spcPct val="150000"/>
              </a:lnSpc>
              <a:buNone/>
            </a:pPr>
            <a:r>
              <a:rPr lang="uk-UA" dirty="0">
                <a:latin typeface="UAF Sans" pitchFamily="2" charset="-52"/>
                <a:ea typeface="UAF Sans" pitchFamily="2" charset="-52"/>
              </a:rPr>
              <a:t>Проаналізувавши різні </a:t>
            </a:r>
            <a:r>
              <a:rPr lang="en-US" dirty="0">
                <a:latin typeface="UAF Sans" pitchFamily="2" charset="-52"/>
                <a:ea typeface="UAF Sans" pitchFamily="2" charset="-52"/>
              </a:rPr>
              <a:t>IaC </a:t>
            </a:r>
            <a:r>
              <a:rPr lang="uk-UA" dirty="0">
                <a:latin typeface="UAF Sans" pitchFamily="2" charset="-52"/>
                <a:ea typeface="UAF Sans" pitchFamily="2" charset="-52"/>
              </a:rPr>
              <a:t>інструменти я обрала саме </a:t>
            </a:r>
            <a:r>
              <a:rPr lang="en-US" dirty="0">
                <a:latin typeface="UAF Sans" pitchFamily="2" charset="-52"/>
                <a:ea typeface="UAF Sans" pitchFamily="2" charset="-52"/>
              </a:rPr>
              <a:t>Ansible </a:t>
            </a:r>
            <a:r>
              <a:rPr lang="uk-UA" dirty="0">
                <a:latin typeface="UAF Sans" pitchFamily="2" charset="-52"/>
                <a:ea typeface="UAF Sans" pitchFamily="2" charset="-52"/>
              </a:rPr>
              <a:t>та </a:t>
            </a:r>
            <a:r>
              <a:rPr lang="en-US" dirty="0">
                <a:latin typeface="UAF Sans" pitchFamily="2" charset="-52"/>
                <a:ea typeface="UAF Sans" pitchFamily="2" charset="-52"/>
              </a:rPr>
              <a:t>Terraform</a:t>
            </a:r>
            <a:r>
              <a:rPr lang="uk-UA" dirty="0">
                <a:latin typeface="UAF Sans" pitchFamily="2" charset="-52"/>
                <a:ea typeface="UAF Sans" pitchFamily="2" charset="-52"/>
              </a:rPr>
              <a:t>, зокрема тому що це найпопулярніші і прості рішення. Розгляньмо детальніше про їх особливості</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737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fbbaeba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0" algn="just">
              <a:buNone/>
            </a:pPr>
            <a:r>
              <a:rPr lang="uk-UA" sz="1800" kern="100" dirty="0">
                <a:effectLst/>
                <a:latin typeface="Times New Roman" panose="02020603050405020304" pitchFamily="18" charset="0"/>
                <a:ea typeface="Calibri" panose="020F0502020204030204" pitchFamily="34" charset="0"/>
              </a:rPr>
              <a:t>В контексті Інфраструктури як код, </a:t>
            </a:r>
            <a:r>
              <a:rPr lang="uk-UA" sz="1800" i="1" kern="100" dirty="0" err="1">
                <a:effectLst/>
                <a:latin typeface="Times New Roman" panose="02020603050405020304" pitchFamily="18" charset="0"/>
                <a:ea typeface="Calibri" panose="020F0502020204030204" pitchFamily="34" charset="0"/>
              </a:rPr>
              <a:t>Terraform</a:t>
            </a:r>
            <a:r>
              <a:rPr lang="uk-UA" sz="1800" kern="100" dirty="0">
                <a:effectLst/>
                <a:latin typeface="Times New Roman" panose="02020603050405020304" pitchFamily="18" charset="0"/>
                <a:ea typeface="Calibri" panose="020F0502020204030204" pitchFamily="34" charset="0"/>
              </a:rPr>
              <a:t> це засіб ініцілізації ресурсів. Засоби ініціалізації ресурсів створюють самі ресурси, тобто віртуальні машини, кластер </a:t>
            </a:r>
            <a:r>
              <a:rPr lang="uk-UA" sz="1800" i="1" kern="100" dirty="0" err="1">
                <a:effectLst/>
                <a:latin typeface="Times New Roman" panose="02020603050405020304" pitchFamily="18" charset="0"/>
                <a:ea typeface="Calibri" panose="020F0502020204030204" pitchFamily="34" charset="0"/>
              </a:rPr>
              <a:t>Kubernetes</a:t>
            </a:r>
            <a:r>
              <a:rPr lang="uk-UA" sz="1800" kern="100" dirty="0">
                <a:effectLst/>
                <a:latin typeface="Times New Roman" panose="02020603050405020304" pitchFamily="18" charset="0"/>
                <a:ea typeface="Calibri" panose="020F0502020204030204" pitchFamily="34" charset="0"/>
              </a:rPr>
              <a:t>, бази даних, мережі, системи моніторингу, сертифікати </a:t>
            </a:r>
            <a:r>
              <a:rPr lang="en-US" sz="1800" kern="100" dirty="0">
                <a:effectLst/>
                <a:latin typeface="Times New Roman" panose="02020603050405020304" pitchFamily="18" charset="0"/>
                <a:ea typeface="Calibri" panose="020F0502020204030204" pitchFamily="34" charset="0"/>
              </a:rPr>
              <a:t>SSL</a:t>
            </a:r>
            <a:r>
              <a:rPr lang="uk-UA" sz="1800" kern="100" dirty="0">
                <a:effectLst/>
                <a:latin typeface="Times New Roman" panose="02020603050405020304" pitchFamily="18" charset="0"/>
                <a:ea typeface="Calibri" panose="020F0502020204030204" pitchFamily="34" charset="0"/>
              </a:rPr>
              <a:t> і майже будь-який аспект інфраструктури.</a:t>
            </a:r>
          </a:p>
          <a:p>
            <a:pPr marL="457200" indent="0" algn="just">
              <a:buNone/>
            </a:pPr>
            <a:r>
              <a:rPr lang="uk-UA" sz="1800" kern="100" dirty="0">
                <a:effectLst/>
                <a:latin typeface="Times New Roman" panose="02020603050405020304" pitchFamily="18" charset="0"/>
                <a:ea typeface="Calibri" panose="020F0502020204030204" pitchFamily="34" charset="0"/>
              </a:rPr>
              <a:t>На слайді показана візуалізація як </a:t>
            </a:r>
            <a:r>
              <a:rPr lang="en-US" sz="1800" kern="100" dirty="0">
                <a:effectLst/>
                <a:latin typeface="Times New Roman" panose="02020603050405020304" pitchFamily="18" charset="0"/>
                <a:ea typeface="Calibri" panose="020F0502020204030204" pitchFamily="34" charset="0"/>
              </a:rPr>
              <a:t>Terraform</a:t>
            </a:r>
            <a:r>
              <a:rPr lang="uk-UA" sz="1800" kern="100" dirty="0">
                <a:effectLst/>
                <a:latin typeface="Times New Roman" panose="02020603050405020304" pitchFamily="18" charset="0"/>
                <a:ea typeface="Calibri" panose="020F0502020204030204" pitchFamily="34" charset="0"/>
              </a:rPr>
              <a:t> працює. </a:t>
            </a:r>
            <a:r>
              <a:rPr lang="en-US" sz="1800" kern="100" dirty="0">
                <a:effectLst/>
                <a:latin typeface="Times New Roman" panose="02020603050405020304" pitchFamily="18" charset="0"/>
                <a:ea typeface="Calibri" panose="020F0502020204030204" pitchFamily="34" charset="0"/>
              </a:rPr>
              <a:t>DevOps </a:t>
            </a:r>
            <a:r>
              <a:rPr lang="uk-UA" sz="1800" kern="100" dirty="0">
                <a:effectLst/>
                <a:latin typeface="Times New Roman" panose="02020603050405020304" pitchFamily="18" charset="0"/>
                <a:ea typeface="Calibri" panose="020F0502020204030204" pitchFamily="34" charset="0"/>
              </a:rPr>
              <a:t>планує зміни, застосовує</a:t>
            </a:r>
            <a:r>
              <a:rPr lang="en-US" sz="1800" kern="100" dirty="0">
                <a:effectLst/>
                <a:latin typeface="Times New Roman" panose="02020603050405020304" pitchFamily="18" charset="0"/>
                <a:ea typeface="Calibri" panose="020F0502020204030204" pitchFamily="34" charset="0"/>
              </a:rPr>
              <a:t> </a:t>
            </a:r>
            <a:r>
              <a:rPr lang="uk-UA" sz="1800" kern="100" dirty="0">
                <a:effectLst/>
                <a:latin typeface="Times New Roman" panose="02020603050405020304" pitchFamily="18" charset="0"/>
                <a:ea typeface="Calibri" panose="020F0502020204030204" pitchFamily="34" charset="0"/>
              </a:rPr>
              <a:t>їх використовуючи різні провайдери, зокрема як у прикладі, які власне розгортають цю ж інфраструктуру.</a:t>
            </a:r>
          </a:p>
        </p:txBody>
      </p:sp>
      <p:sp>
        <p:nvSpPr>
          <p:cNvPr id="133" name="Google Shape;133;g1efbbaeba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300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webp"/><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4634"/>
        </a:solidFill>
        <a:effectLst/>
      </p:bgPr>
    </p:bg>
    <p:spTree>
      <p:nvGrpSpPr>
        <p:cNvPr id="1" name="Shape 83"/>
        <p:cNvGrpSpPr/>
        <p:nvPr/>
      </p:nvGrpSpPr>
      <p:grpSpPr>
        <a:xfrm>
          <a:off x="0" y="0"/>
          <a:ext cx="0" cy="0"/>
          <a:chOff x="0" y="0"/>
          <a:chExt cx="0" cy="0"/>
        </a:xfrm>
      </p:grpSpPr>
      <p:pic>
        <p:nvPicPr>
          <p:cNvPr id="86" name="Google Shape;86;p1"/>
          <p:cNvPicPr preferRelativeResize="0"/>
          <p:nvPr/>
        </p:nvPicPr>
        <p:blipFill rotWithShape="1">
          <a:blip r:embed="rId3">
            <a:alphaModFix/>
          </a:blip>
          <a:srcRect/>
          <a:stretch/>
        </p:blipFill>
        <p:spPr>
          <a:xfrm>
            <a:off x="470221" y="5869309"/>
            <a:ext cx="512443" cy="512443"/>
          </a:xfrm>
          <a:prstGeom prst="rect">
            <a:avLst/>
          </a:prstGeom>
          <a:noFill/>
          <a:ln>
            <a:noFill/>
          </a:ln>
        </p:spPr>
      </p:pic>
      <p:sp>
        <p:nvSpPr>
          <p:cNvPr id="87" name="Google Shape;87;p1"/>
          <p:cNvSpPr txBox="1"/>
          <p:nvPr/>
        </p:nvSpPr>
        <p:spPr>
          <a:xfrm>
            <a:off x="1032935" y="5949744"/>
            <a:ext cx="4101040" cy="5093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051"/>
              <a:buFont typeface="Arial"/>
              <a:buNone/>
            </a:pPr>
            <a:r>
              <a:rPr lang="uk-UA" sz="1200" b="0" i="0" u="none" strike="noStrike" cap="none" dirty="0">
                <a:solidFill>
                  <a:schemeClr val="lt1"/>
                </a:solidFill>
                <a:latin typeface="UAF Sans" pitchFamily="2" charset="-52"/>
                <a:ea typeface="UAF Sans" pitchFamily="2" charset="-52"/>
                <a:sym typeface="Arial"/>
              </a:rPr>
              <a:t>Військовий інститут телекомунікацій та інформатизації</a:t>
            </a:r>
            <a:br>
              <a:rPr lang="uk-UA" sz="1200" b="0" i="0" u="none" strike="noStrike" cap="none" dirty="0">
                <a:solidFill>
                  <a:schemeClr val="lt1"/>
                </a:solidFill>
                <a:latin typeface="UAF Sans" pitchFamily="2" charset="-52"/>
                <a:ea typeface="UAF Sans" pitchFamily="2" charset="-52"/>
                <a:sym typeface="Arial"/>
              </a:rPr>
            </a:br>
            <a:r>
              <a:rPr lang="uk-UA" sz="1200" b="0" i="0" u="none" strike="noStrike" cap="none" dirty="0">
                <a:solidFill>
                  <a:schemeClr val="lt1"/>
                </a:solidFill>
                <a:latin typeface="UAF Sans" pitchFamily="2" charset="-52"/>
                <a:ea typeface="UAF Sans" pitchFamily="2" charset="-52"/>
                <a:sym typeface="Arial"/>
              </a:rPr>
              <a:t>імені Героїв Крут</a:t>
            </a:r>
            <a:endParaRPr sz="1200" b="0" i="0" u="none" strike="noStrike" cap="none" dirty="0">
              <a:solidFill>
                <a:srgbClr val="000000"/>
              </a:solidFill>
              <a:latin typeface="UAF Sans" pitchFamily="2" charset="-52"/>
              <a:ea typeface="UAF Sans" pitchFamily="2" charset="-52"/>
              <a:sym typeface="Arial"/>
            </a:endParaRPr>
          </a:p>
        </p:txBody>
      </p:sp>
      <p:sp>
        <p:nvSpPr>
          <p:cNvPr id="9" name="Google Shape;185;p30"/>
          <p:cNvSpPr txBox="1">
            <a:spLocks/>
          </p:cNvSpPr>
          <p:nvPr/>
        </p:nvSpPr>
        <p:spPr>
          <a:xfrm>
            <a:off x="2525760" y="2194506"/>
            <a:ext cx="7601220" cy="8745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ru-RU" sz="2400" dirty="0">
                <a:solidFill>
                  <a:schemeClr val="bg1"/>
                </a:solidFill>
                <a:latin typeface="UAF Sans" pitchFamily="2" charset="-52"/>
                <a:ea typeface="UAF Sans" pitchFamily="2" charset="-52"/>
                <a:cs typeface="Times New Roman" panose="02020603050405020304" pitchFamily="18" charset="0"/>
              </a:rPr>
              <a:t>«Модель </a:t>
            </a:r>
            <a:r>
              <a:rPr lang="uk-UA" sz="2400" dirty="0">
                <a:solidFill>
                  <a:schemeClr val="bg1"/>
                </a:solidFill>
                <a:latin typeface="UAF Sans" pitchFamily="2" charset="-52"/>
                <a:ea typeface="UAF Sans" pitchFamily="2" charset="-52"/>
                <a:cs typeface="Times New Roman" panose="02020603050405020304" pitchFamily="18" charset="0"/>
              </a:rPr>
              <a:t>використання</a:t>
            </a:r>
            <a:r>
              <a:rPr lang="ru-RU" sz="2400" dirty="0">
                <a:solidFill>
                  <a:schemeClr val="bg1"/>
                </a:solidFill>
                <a:latin typeface="UAF Sans" pitchFamily="2" charset="-52"/>
                <a:ea typeface="UAF Sans" pitchFamily="2" charset="-52"/>
                <a:cs typeface="Times New Roman" panose="02020603050405020304" pitchFamily="18" charset="0"/>
              </a:rPr>
              <a:t> </a:t>
            </a:r>
            <a:r>
              <a:rPr lang="en-US" sz="2400" dirty="0">
                <a:solidFill>
                  <a:schemeClr val="bg1"/>
                </a:solidFill>
                <a:latin typeface="UAF Sans" pitchFamily="2" charset="-52"/>
                <a:ea typeface="UAF Sans" pitchFamily="2" charset="-52"/>
                <a:cs typeface="Times New Roman" panose="02020603050405020304" pitchFamily="18" charset="0"/>
              </a:rPr>
              <a:t>CI/CD </a:t>
            </a:r>
            <a:r>
              <a:rPr lang="uk-UA" sz="2400" dirty="0">
                <a:solidFill>
                  <a:schemeClr val="bg1"/>
                </a:solidFill>
                <a:latin typeface="UAF Sans" pitchFamily="2" charset="-52"/>
                <a:ea typeface="UAF Sans" pitchFamily="2" charset="-52"/>
                <a:cs typeface="Times New Roman" panose="02020603050405020304" pitchFamily="18" charset="0"/>
              </a:rPr>
              <a:t>процесів під час розгортання інфраструктури на основі </a:t>
            </a:r>
            <a:r>
              <a:rPr lang="en-US" sz="2400" dirty="0">
                <a:solidFill>
                  <a:schemeClr val="bg1"/>
                </a:solidFill>
                <a:latin typeface="UAF Sans" pitchFamily="2" charset="-52"/>
                <a:ea typeface="UAF Sans" pitchFamily="2" charset="-52"/>
                <a:cs typeface="Times New Roman" panose="02020603050405020304" pitchFamily="18" charset="0"/>
              </a:rPr>
              <a:t>IaC</a:t>
            </a:r>
            <a:r>
              <a:rPr lang="ru-RU" sz="2400" dirty="0">
                <a:solidFill>
                  <a:schemeClr val="bg1"/>
                </a:solidFill>
                <a:latin typeface="UAF Sans" pitchFamily="2" charset="-52"/>
                <a:ea typeface="UAF Sans" pitchFamily="2" charset="-52"/>
                <a:cs typeface="Times New Roman" panose="02020603050405020304" pitchFamily="18" charset="0"/>
              </a:rPr>
              <a:t>» </a:t>
            </a:r>
          </a:p>
        </p:txBody>
      </p:sp>
      <p:sp>
        <p:nvSpPr>
          <p:cNvPr id="10" name="Google Shape;186;p30"/>
          <p:cNvSpPr txBox="1">
            <a:spLocks/>
          </p:cNvSpPr>
          <p:nvPr/>
        </p:nvSpPr>
        <p:spPr>
          <a:xfrm>
            <a:off x="902835" y="367362"/>
            <a:ext cx="10847070" cy="1461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ru-RU" altLang="ru-RU" b="1" dirty="0">
                <a:solidFill>
                  <a:schemeClr val="bg1"/>
                </a:solidFill>
                <a:latin typeface="UAF Sans" pitchFamily="2" charset="-52"/>
                <a:ea typeface="UAF Sans" pitchFamily="2" charset="-52"/>
                <a:cs typeface="Times New Roman" panose="02020603050405020304" pitchFamily="18" charset="0"/>
              </a:rPr>
              <a:t>ВІЙСЬКОВИЙ ІНСТИТУТ ТЕЛЕКОМУНІКАЦІЙ ТА ІНФОРМАТИЗАЦІЇ </a:t>
            </a:r>
          </a:p>
          <a:p>
            <a:r>
              <a:rPr lang="uk-UA" altLang="ru-RU" b="1" dirty="0">
                <a:solidFill>
                  <a:schemeClr val="bg1"/>
                </a:solidFill>
                <a:latin typeface="UAF Sans" pitchFamily="2" charset="-52"/>
                <a:ea typeface="UAF Sans" pitchFamily="2" charset="-52"/>
                <a:cs typeface="Times New Roman" panose="02020603050405020304" pitchFamily="18" charset="0"/>
              </a:rPr>
              <a:t>імені ГЕРОЇВ КРУТ</a:t>
            </a:r>
          </a:p>
          <a:p>
            <a:pPr marL="0" indent="0" algn="r">
              <a:spcBef>
                <a:spcPts val="0"/>
              </a:spcBef>
            </a:pPr>
            <a:endParaRPr lang="ru-RU" sz="1400" dirty="0">
              <a:solidFill>
                <a:schemeClr val="tx1"/>
              </a:solidFill>
              <a:latin typeface="UAF Sans" pitchFamily="2" charset="-52"/>
              <a:ea typeface="UAF Sans" pitchFamily="2" charset="-52"/>
            </a:endParaRPr>
          </a:p>
        </p:txBody>
      </p:sp>
      <p:sp>
        <p:nvSpPr>
          <p:cNvPr id="11" name="Google Shape;186;p30"/>
          <p:cNvSpPr txBox="1">
            <a:spLocks/>
          </p:cNvSpPr>
          <p:nvPr/>
        </p:nvSpPr>
        <p:spPr>
          <a:xfrm>
            <a:off x="6985610" y="5262206"/>
            <a:ext cx="4807861" cy="1119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r>
              <a:rPr lang="uk-UA" altLang="ru-RU" sz="1400" b="1" dirty="0">
                <a:solidFill>
                  <a:schemeClr val="bg1"/>
                </a:solidFill>
                <a:latin typeface="UAF Sans" pitchFamily="2" charset="-52"/>
                <a:ea typeface="UAF Sans" pitchFamily="2" charset="-52"/>
                <a:cs typeface="Times New Roman" panose="02020603050405020304" pitchFamily="18" charset="0"/>
              </a:rPr>
              <a:t>Виконала: курсант 205 навчальної групи</a:t>
            </a:r>
          </a:p>
          <a:p>
            <a:r>
              <a:rPr lang="uk-UA" altLang="ru-RU" sz="1400" b="1" dirty="0">
                <a:solidFill>
                  <a:schemeClr val="bg1"/>
                </a:solidFill>
                <a:latin typeface="UAF Sans" pitchFamily="2" charset="-52"/>
                <a:ea typeface="UAF Sans" pitchFamily="2" charset="-52"/>
                <a:cs typeface="Times New Roman" panose="02020603050405020304" pitchFamily="18" charset="0"/>
              </a:rPr>
              <a:t>                 солдат Олена КСЕНДЗУК</a:t>
            </a:r>
          </a:p>
          <a:p>
            <a:endParaRPr lang="uk-UA" altLang="ru-RU" sz="1400" b="1" dirty="0">
              <a:solidFill>
                <a:schemeClr val="bg1"/>
              </a:solidFill>
              <a:latin typeface="UAF Sans" pitchFamily="2" charset="-52"/>
              <a:ea typeface="UAF Sans" pitchFamily="2" charset="-52"/>
              <a:cs typeface="Times New Roman" panose="02020603050405020304" pitchFamily="18" charset="0"/>
            </a:endParaRPr>
          </a:p>
          <a:p>
            <a:r>
              <a:rPr lang="uk-UA" altLang="ru-RU" sz="1400" b="1" dirty="0">
                <a:solidFill>
                  <a:schemeClr val="bg1"/>
                </a:solidFill>
                <a:latin typeface="UAF Sans" pitchFamily="2" charset="-52"/>
                <a:ea typeface="UAF Sans" pitchFamily="2" charset="-52"/>
                <a:cs typeface="Times New Roman" panose="02020603050405020304" pitchFamily="18" charset="0"/>
              </a:rPr>
              <a:t>Керівник: викладач кафедри №21</a:t>
            </a:r>
          </a:p>
          <a:p>
            <a:r>
              <a:rPr lang="uk-UA" altLang="ru-RU" sz="1400" b="1" dirty="0">
                <a:solidFill>
                  <a:schemeClr val="bg1"/>
                </a:solidFill>
                <a:latin typeface="UAF Sans" pitchFamily="2" charset="-52"/>
                <a:ea typeface="UAF Sans" pitchFamily="2" charset="-52"/>
                <a:cs typeface="Times New Roman" panose="02020603050405020304" pitchFamily="18" charset="0"/>
              </a:rPr>
              <a:t>                 майор Дмитро БАЛАН</a:t>
            </a:r>
          </a:p>
          <a:p>
            <a:endParaRPr lang="uk-UA" altLang="ru-RU" sz="1400" dirty="0">
              <a:solidFill>
                <a:schemeClr val="tx1"/>
              </a:solidFill>
              <a:latin typeface="UAF Sans" pitchFamily="2" charset="-52"/>
              <a:ea typeface="UAF Sans" pitchFamily="2" charset="-52"/>
              <a:cs typeface="Times New Roman" panose="02020603050405020304" pitchFamily="18" charset="0"/>
            </a:endParaRPr>
          </a:p>
          <a:p>
            <a:pPr marL="0" indent="0"/>
            <a:endParaRPr lang="uk-UA" sz="1400" dirty="0">
              <a:solidFill>
                <a:schemeClr val="tx1"/>
              </a:solidFill>
              <a:latin typeface="UAF Sans" pitchFamily="2" charset="-52"/>
              <a:ea typeface="UAF Sans" pitchFamily="2" charset="-52"/>
            </a:endParaRPr>
          </a:p>
        </p:txBody>
      </p:sp>
      <p:sp>
        <p:nvSpPr>
          <p:cNvPr id="12" name="Прямоугольник 11"/>
          <p:cNvSpPr/>
          <p:nvPr/>
        </p:nvSpPr>
        <p:spPr>
          <a:xfrm>
            <a:off x="5568312" y="6073975"/>
            <a:ext cx="1127232" cy="307777"/>
          </a:xfrm>
          <a:prstGeom prst="rect">
            <a:avLst/>
          </a:prstGeom>
        </p:spPr>
        <p:txBody>
          <a:bodyPr wrap="none">
            <a:spAutoFit/>
          </a:bodyPr>
          <a:lstStyle/>
          <a:p>
            <a:r>
              <a:rPr lang="ru-RU" altLang="ru-RU" b="1" dirty="0">
                <a:solidFill>
                  <a:schemeClr val="bg1"/>
                </a:solidFill>
                <a:latin typeface="UAF Sans" pitchFamily="2" charset="-52"/>
                <a:ea typeface="UAF Sans" pitchFamily="2" charset="-52"/>
                <a:cs typeface="Times New Roman" panose="02020603050405020304" pitchFamily="18" charset="0"/>
              </a:rPr>
              <a:t>Київ-2024</a:t>
            </a:r>
            <a:endParaRPr lang="uk-UA" b="1" dirty="0">
              <a:solidFill>
                <a:schemeClr val="bg1"/>
              </a:solidFill>
              <a:latin typeface="UAF Sans" pitchFamily="2" charset="-52"/>
              <a:ea typeface="UAF Sans" pitchFamily="2" charset="-5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1364"/>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Особливості </a:t>
            </a:r>
            <a:r>
              <a:rPr lang="en-US" sz="2000" dirty="0">
                <a:latin typeface="UAF Sans" pitchFamily="2" charset="-52"/>
                <a:ea typeface="UAF Sans" pitchFamily="2" charset="-52"/>
              </a:rPr>
              <a:t>Terraform</a:t>
            </a:r>
          </a:p>
          <a:p>
            <a:pPr lvl="0">
              <a:lnSpc>
                <a:spcPct val="90000"/>
              </a:lnSpc>
              <a:buClr>
                <a:srgbClr val="4E4735"/>
              </a:buClr>
              <a:buSzPts val="2400"/>
            </a:pP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10</a:t>
            </a:r>
            <a:endParaRPr lang="en-US" b="1" dirty="0">
              <a:solidFill>
                <a:schemeClr val="tx1"/>
              </a:solidFill>
              <a:latin typeface="UAF Sans" pitchFamily="2" charset="-52"/>
              <a:ea typeface="UAF Sans" pitchFamily="2" charset="-52"/>
            </a:endParaRPr>
          </a:p>
        </p:txBody>
      </p:sp>
      <p:pic>
        <p:nvPicPr>
          <p:cNvPr id="3" name="Рисунок 2">
            <a:extLst>
              <a:ext uri="{FF2B5EF4-FFF2-40B4-BE49-F238E27FC236}">
                <a16:creationId xmlns:a16="http://schemas.microsoft.com/office/drawing/2014/main" id="{4CA5D0A5-EF52-4CB9-BDC9-5D0A3908121F}"/>
              </a:ext>
            </a:extLst>
          </p:cNvPr>
          <p:cNvPicPr>
            <a:picLocks noChangeAspect="1"/>
          </p:cNvPicPr>
          <p:nvPr/>
        </p:nvPicPr>
        <p:blipFill>
          <a:blip r:embed="rId5"/>
          <a:stretch>
            <a:fillRect/>
          </a:stretch>
        </p:blipFill>
        <p:spPr>
          <a:xfrm>
            <a:off x="4436143" y="1965361"/>
            <a:ext cx="3319713" cy="2490658"/>
          </a:xfrm>
          <a:prstGeom prst="rect">
            <a:avLst/>
          </a:prstGeom>
        </p:spPr>
      </p:pic>
      <p:sp>
        <p:nvSpPr>
          <p:cNvPr id="12" name="TextBox 11">
            <a:extLst>
              <a:ext uri="{FF2B5EF4-FFF2-40B4-BE49-F238E27FC236}">
                <a16:creationId xmlns:a16="http://schemas.microsoft.com/office/drawing/2014/main" id="{A928D671-9C88-47AA-B859-FA9E0BEC670D}"/>
              </a:ext>
            </a:extLst>
          </p:cNvPr>
          <p:cNvSpPr txBox="1"/>
          <p:nvPr/>
        </p:nvSpPr>
        <p:spPr>
          <a:xfrm>
            <a:off x="8567782" y="1748188"/>
            <a:ext cx="3205061" cy="400110"/>
          </a:xfrm>
          <a:prstGeom prst="rect">
            <a:avLst/>
          </a:prstGeom>
          <a:noFill/>
        </p:spPr>
        <p:txBody>
          <a:bodyPr wrap="square">
            <a:spAutoFit/>
          </a:bodyPr>
          <a:lstStyle/>
          <a:p>
            <a:r>
              <a:rPr lang="uk-UA" sz="2000" dirty="0">
                <a:latin typeface="UAF Sans"/>
              </a:rPr>
              <a:t>Декларативний</a:t>
            </a:r>
            <a:r>
              <a:rPr lang="en-US" sz="2000" dirty="0">
                <a:latin typeface="UAF Sans"/>
              </a:rPr>
              <a:t> </a:t>
            </a:r>
            <a:r>
              <a:rPr lang="uk-UA" sz="2000" dirty="0">
                <a:latin typeface="UAF Sans"/>
              </a:rPr>
              <a:t>синтаксис</a:t>
            </a:r>
          </a:p>
        </p:txBody>
      </p:sp>
      <p:sp>
        <p:nvSpPr>
          <p:cNvPr id="14" name="TextBox 13">
            <a:extLst>
              <a:ext uri="{FF2B5EF4-FFF2-40B4-BE49-F238E27FC236}">
                <a16:creationId xmlns:a16="http://schemas.microsoft.com/office/drawing/2014/main" id="{EEB75CA4-1EAB-4B8D-BC7C-90A149A14B45}"/>
              </a:ext>
            </a:extLst>
          </p:cNvPr>
          <p:cNvSpPr txBox="1"/>
          <p:nvPr/>
        </p:nvSpPr>
        <p:spPr>
          <a:xfrm>
            <a:off x="8567782" y="2656692"/>
            <a:ext cx="2821405" cy="400110"/>
          </a:xfrm>
          <a:prstGeom prst="rect">
            <a:avLst/>
          </a:prstGeom>
          <a:noFill/>
        </p:spPr>
        <p:txBody>
          <a:bodyPr wrap="square">
            <a:spAutoFit/>
          </a:bodyPr>
          <a:lstStyle/>
          <a:p>
            <a:r>
              <a:rPr lang="uk-UA" sz="2000" dirty="0" err="1">
                <a:latin typeface="UAF Sans"/>
              </a:rPr>
              <a:t>Багатопровайдерність</a:t>
            </a:r>
            <a:endParaRPr lang="uk-UA" sz="2000" dirty="0">
              <a:latin typeface="UAF Sans"/>
            </a:endParaRPr>
          </a:p>
        </p:txBody>
      </p:sp>
      <p:sp>
        <p:nvSpPr>
          <p:cNvPr id="16" name="TextBox 15">
            <a:extLst>
              <a:ext uri="{FF2B5EF4-FFF2-40B4-BE49-F238E27FC236}">
                <a16:creationId xmlns:a16="http://schemas.microsoft.com/office/drawing/2014/main" id="{B49CC550-BE96-40D1-A4D4-337BC17E9B32}"/>
              </a:ext>
            </a:extLst>
          </p:cNvPr>
          <p:cNvSpPr txBox="1"/>
          <p:nvPr/>
        </p:nvSpPr>
        <p:spPr>
          <a:xfrm>
            <a:off x="8567782" y="3563984"/>
            <a:ext cx="2821405" cy="400110"/>
          </a:xfrm>
          <a:prstGeom prst="rect">
            <a:avLst/>
          </a:prstGeom>
          <a:noFill/>
        </p:spPr>
        <p:txBody>
          <a:bodyPr wrap="square">
            <a:spAutoFit/>
          </a:bodyPr>
          <a:lstStyle/>
          <a:p>
            <a:r>
              <a:rPr lang="uk-UA" sz="2000" dirty="0">
                <a:latin typeface="UAF Sans"/>
              </a:rPr>
              <a:t>Ідемпотентність</a:t>
            </a:r>
          </a:p>
        </p:txBody>
      </p:sp>
      <p:sp>
        <p:nvSpPr>
          <p:cNvPr id="18" name="TextBox 17">
            <a:extLst>
              <a:ext uri="{FF2B5EF4-FFF2-40B4-BE49-F238E27FC236}">
                <a16:creationId xmlns:a16="http://schemas.microsoft.com/office/drawing/2014/main" id="{82408A7F-BDDA-44FF-B80C-736E960DA1D0}"/>
              </a:ext>
            </a:extLst>
          </p:cNvPr>
          <p:cNvSpPr txBox="1"/>
          <p:nvPr/>
        </p:nvSpPr>
        <p:spPr>
          <a:xfrm>
            <a:off x="240142" y="1748188"/>
            <a:ext cx="3558997" cy="400110"/>
          </a:xfrm>
          <a:prstGeom prst="rect">
            <a:avLst/>
          </a:prstGeom>
          <a:noFill/>
        </p:spPr>
        <p:txBody>
          <a:bodyPr wrap="square">
            <a:spAutoFit/>
          </a:bodyPr>
          <a:lstStyle/>
          <a:p>
            <a:pPr algn="r"/>
            <a:r>
              <a:rPr lang="uk-UA" sz="2000" dirty="0">
                <a:latin typeface="UAF Sans"/>
              </a:rPr>
              <a:t>Зручне управління ресурсами </a:t>
            </a:r>
          </a:p>
        </p:txBody>
      </p:sp>
      <p:sp>
        <p:nvSpPr>
          <p:cNvPr id="20" name="TextBox 19">
            <a:extLst>
              <a:ext uri="{FF2B5EF4-FFF2-40B4-BE49-F238E27FC236}">
                <a16:creationId xmlns:a16="http://schemas.microsoft.com/office/drawing/2014/main" id="{B1F9E496-11CE-4DAC-9480-71F217794B17}"/>
              </a:ext>
            </a:extLst>
          </p:cNvPr>
          <p:cNvSpPr txBox="1"/>
          <p:nvPr/>
        </p:nvSpPr>
        <p:spPr>
          <a:xfrm>
            <a:off x="8567782" y="4325753"/>
            <a:ext cx="3144792" cy="707886"/>
          </a:xfrm>
          <a:prstGeom prst="rect">
            <a:avLst/>
          </a:prstGeom>
          <a:noFill/>
        </p:spPr>
        <p:txBody>
          <a:bodyPr wrap="square">
            <a:spAutoFit/>
          </a:bodyPr>
          <a:lstStyle/>
          <a:p>
            <a:r>
              <a:rPr lang="uk-UA" sz="2000" dirty="0">
                <a:latin typeface="UAF Sans"/>
              </a:rPr>
              <a:t>Простота налаштування та доступна документація</a:t>
            </a:r>
          </a:p>
        </p:txBody>
      </p:sp>
      <p:sp>
        <p:nvSpPr>
          <p:cNvPr id="22" name="TextBox 21">
            <a:extLst>
              <a:ext uri="{FF2B5EF4-FFF2-40B4-BE49-F238E27FC236}">
                <a16:creationId xmlns:a16="http://schemas.microsoft.com/office/drawing/2014/main" id="{265F8ABC-5491-45C7-9450-5DCFA591B91A}"/>
              </a:ext>
            </a:extLst>
          </p:cNvPr>
          <p:cNvSpPr txBox="1"/>
          <p:nvPr/>
        </p:nvSpPr>
        <p:spPr>
          <a:xfrm>
            <a:off x="479426" y="2502804"/>
            <a:ext cx="3319713" cy="707886"/>
          </a:xfrm>
          <a:prstGeom prst="rect">
            <a:avLst/>
          </a:prstGeom>
          <a:noFill/>
        </p:spPr>
        <p:txBody>
          <a:bodyPr wrap="square">
            <a:spAutoFit/>
          </a:bodyPr>
          <a:lstStyle/>
          <a:p>
            <a:pPr algn="r"/>
            <a:r>
              <a:rPr lang="uk-UA" sz="2000" dirty="0">
                <a:latin typeface="UAF Sans"/>
              </a:rPr>
              <a:t>Модульність та ролі та повторне використання</a:t>
            </a:r>
          </a:p>
        </p:txBody>
      </p:sp>
      <p:sp>
        <p:nvSpPr>
          <p:cNvPr id="24" name="TextBox 23">
            <a:extLst>
              <a:ext uri="{FF2B5EF4-FFF2-40B4-BE49-F238E27FC236}">
                <a16:creationId xmlns:a16="http://schemas.microsoft.com/office/drawing/2014/main" id="{E9F6AD99-A4CC-4BF3-8700-F98DF10164DD}"/>
              </a:ext>
            </a:extLst>
          </p:cNvPr>
          <p:cNvSpPr txBox="1"/>
          <p:nvPr/>
        </p:nvSpPr>
        <p:spPr>
          <a:xfrm>
            <a:off x="479425" y="3563984"/>
            <a:ext cx="3319713" cy="400110"/>
          </a:xfrm>
          <a:prstGeom prst="rect">
            <a:avLst/>
          </a:prstGeom>
          <a:noFill/>
        </p:spPr>
        <p:txBody>
          <a:bodyPr wrap="square">
            <a:spAutoFit/>
          </a:bodyPr>
          <a:lstStyle/>
          <a:p>
            <a:pPr algn="r"/>
            <a:r>
              <a:rPr lang="uk-UA" sz="2000" dirty="0">
                <a:latin typeface="UAF Sans"/>
              </a:rPr>
              <a:t>Легка інтеграція із </a:t>
            </a:r>
            <a:r>
              <a:rPr lang="en-US" sz="2000" dirty="0">
                <a:latin typeface="UAF Sans"/>
              </a:rPr>
              <a:t>CI/CD</a:t>
            </a:r>
            <a:endParaRPr lang="uk-UA" sz="2000" dirty="0">
              <a:latin typeface="UAF Sans"/>
            </a:endParaRPr>
          </a:p>
        </p:txBody>
      </p:sp>
      <p:pic>
        <p:nvPicPr>
          <p:cNvPr id="25" name="Рисунок 24">
            <a:extLst>
              <a:ext uri="{FF2B5EF4-FFF2-40B4-BE49-F238E27FC236}">
                <a16:creationId xmlns:a16="http://schemas.microsoft.com/office/drawing/2014/main" id="{A52549AD-2325-4004-A8C7-C0610267B6BE}"/>
              </a:ext>
            </a:extLst>
          </p:cNvPr>
          <p:cNvPicPr>
            <a:picLocks noChangeAspect="1"/>
          </p:cNvPicPr>
          <p:nvPr/>
        </p:nvPicPr>
        <p:blipFill>
          <a:blip r:embed="rId6"/>
          <a:stretch>
            <a:fillRect/>
          </a:stretch>
        </p:blipFill>
        <p:spPr>
          <a:xfrm>
            <a:off x="3959641" y="4417047"/>
            <a:ext cx="525298" cy="525298"/>
          </a:xfrm>
          <a:prstGeom prst="rect">
            <a:avLst/>
          </a:prstGeom>
        </p:spPr>
      </p:pic>
      <p:sp>
        <p:nvSpPr>
          <p:cNvPr id="26" name="TextBox 25">
            <a:extLst>
              <a:ext uri="{FF2B5EF4-FFF2-40B4-BE49-F238E27FC236}">
                <a16:creationId xmlns:a16="http://schemas.microsoft.com/office/drawing/2014/main" id="{9BC205EF-B425-45D8-A66C-FFA16AA00AE4}"/>
              </a:ext>
            </a:extLst>
          </p:cNvPr>
          <p:cNvSpPr txBox="1"/>
          <p:nvPr/>
        </p:nvSpPr>
        <p:spPr>
          <a:xfrm>
            <a:off x="479426" y="4326811"/>
            <a:ext cx="3319713" cy="707886"/>
          </a:xfrm>
          <a:prstGeom prst="rect">
            <a:avLst/>
          </a:prstGeom>
          <a:noFill/>
        </p:spPr>
        <p:txBody>
          <a:bodyPr wrap="square">
            <a:spAutoFit/>
          </a:bodyPr>
          <a:lstStyle/>
          <a:p>
            <a:pPr algn="r"/>
            <a:r>
              <a:rPr lang="uk-UA" sz="2000" dirty="0">
                <a:latin typeface="UAF Sans"/>
              </a:rPr>
              <a:t>Автоматичне визначення залежностей</a:t>
            </a:r>
          </a:p>
        </p:txBody>
      </p:sp>
      <p:pic>
        <p:nvPicPr>
          <p:cNvPr id="27" name="Рисунок 26">
            <a:extLst>
              <a:ext uri="{FF2B5EF4-FFF2-40B4-BE49-F238E27FC236}">
                <a16:creationId xmlns:a16="http://schemas.microsoft.com/office/drawing/2014/main" id="{1C86C4AF-893A-49BE-B05B-1ED1C9380597}"/>
              </a:ext>
            </a:extLst>
          </p:cNvPr>
          <p:cNvPicPr>
            <a:picLocks noChangeAspect="1"/>
          </p:cNvPicPr>
          <p:nvPr/>
        </p:nvPicPr>
        <p:blipFill>
          <a:blip r:embed="rId6"/>
          <a:stretch>
            <a:fillRect/>
          </a:stretch>
        </p:blipFill>
        <p:spPr>
          <a:xfrm>
            <a:off x="3959641" y="3502603"/>
            <a:ext cx="525298" cy="525298"/>
          </a:xfrm>
          <a:prstGeom prst="rect">
            <a:avLst/>
          </a:prstGeom>
        </p:spPr>
      </p:pic>
      <p:pic>
        <p:nvPicPr>
          <p:cNvPr id="28" name="Рисунок 27">
            <a:extLst>
              <a:ext uri="{FF2B5EF4-FFF2-40B4-BE49-F238E27FC236}">
                <a16:creationId xmlns:a16="http://schemas.microsoft.com/office/drawing/2014/main" id="{585876AB-64CF-4285-9DCC-FF7494FE0F03}"/>
              </a:ext>
            </a:extLst>
          </p:cNvPr>
          <p:cNvPicPr>
            <a:picLocks noChangeAspect="1"/>
          </p:cNvPicPr>
          <p:nvPr/>
        </p:nvPicPr>
        <p:blipFill>
          <a:blip r:embed="rId6"/>
          <a:stretch>
            <a:fillRect/>
          </a:stretch>
        </p:blipFill>
        <p:spPr>
          <a:xfrm>
            <a:off x="3959641" y="2587757"/>
            <a:ext cx="525298" cy="525298"/>
          </a:xfrm>
          <a:prstGeom prst="rect">
            <a:avLst/>
          </a:prstGeom>
        </p:spPr>
      </p:pic>
      <p:pic>
        <p:nvPicPr>
          <p:cNvPr id="29" name="Рисунок 28">
            <a:extLst>
              <a:ext uri="{FF2B5EF4-FFF2-40B4-BE49-F238E27FC236}">
                <a16:creationId xmlns:a16="http://schemas.microsoft.com/office/drawing/2014/main" id="{078D78C2-6B4D-4573-832D-662C20C76EB0}"/>
              </a:ext>
            </a:extLst>
          </p:cNvPr>
          <p:cNvPicPr>
            <a:picLocks noChangeAspect="1"/>
          </p:cNvPicPr>
          <p:nvPr/>
        </p:nvPicPr>
        <p:blipFill>
          <a:blip r:embed="rId6"/>
          <a:stretch>
            <a:fillRect/>
          </a:stretch>
        </p:blipFill>
        <p:spPr>
          <a:xfrm>
            <a:off x="3943102" y="1712664"/>
            <a:ext cx="525298" cy="525298"/>
          </a:xfrm>
          <a:prstGeom prst="rect">
            <a:avLst/>
          </a:prstGeom>
        </p:spPr>
      </p:pic>
      <p:pic>
        <p:nvPicPr>
          <p:cNvPr id="30" name="Рисунок 29">
            <a:extLst>
              <a:ext uri="{FF2B5EF4-FFF2-40B4-BE49-F238E27FC236}">
                <a16:creationId xmlns:a16="http://schemas.microsoft.com/office/drawing/2014/main" id="{2FAE8D25-9F96-4053-8584-44BC944760A6}"/>
              </a:ext>
            </a:extLst>
          </p:cNvPr>
          <p:cNvPicPr>
            <a:picLocks noChangeAspect="1"/>
          </p:cNvPicPr>
          <p:nvPr/>
        </p:nvPicPr>
        <p:blipFill>
          <a:blip r:embed="rId6"/>
          <a:stretch>
            <a:fillRect/>
          </a:stretch>
        </p:blipFill>
        <p:spPr>
          <a:xfrm>
            <a:off x="7819060" y="1712664"/>
            <a:ext cx="525298" cy="525298"/>
          </a:xfrm>
          <a:prstGeom prst="rect">
            <a:avLst/>
          </a:prstGeom>
        </p:spPr>
      </p:pic>
      <p:pic>
        <p:nvPicPr>
          <p:cNvPr id="31" name="Рисунок 30">
            <a:extLst>
              <a:ext uri="{FF2B5EF4-FFF2-40B4-BE49-F238E27FC236}">
                <a16:creationId xmlns:a16="http://schemas.microsoft.com/office/drawing/2014/main" id="{D3DA4C0E-A8D5-4B2D-8730-9A9ADB78C1A0}"/>
              </a:ext>
            </a:extLst>
          </p:cNvPr>
          <p:cNvPicPr>
            <a:picLocks noChangeAspect="1"/>
          </p:cNvPicPr>
          <p:nvPr/>
        </p:nvPicPr>
        <p:blipFill>
          <a:blip r:embed="rId6"/>
          <a:stretch>
            <a:fillRect/>
          </a:stretch>
        </p:blipFill>
        <p:spPr>
          <a:xfrm>
            <a:off x="7819047" y="2587757"/>
            <a:ext cx="525298" cy="525298"/>
          </a:xfrm>
          <a:prstGeom prst="rect">
            <a:avLst/>
          </a:prstGeom>
        </p:spPr>
      </p:pic>
      <p:pic>
        <p:nvPicPr>
          <p:cNvPr id="32" name="Рисунок 31">
            <a:extLst>
              <a:ext uri="{FF2B5EF4-FFF2-40B4-BE49-F238E27FC236}">
                <a16:creationId xmlns:a16="http://schemas.microsoft.com/office/drawing/2014/main" id="{399FC706-77A7-49AA-9AF1-3F134D9B5D9B}"/>
              </a:ext>
            </a:extLst>
          </p:cNvPr>
          <p:cNvPicPr>
            <a:picLocks noChangeAspect="1"/>
          </p:cNvPicPr>
          <p:nvPr/>
        </p:nvPicPr>
        <p:blipFill>
          <a:blip r:embed="rId6"/>
          <a:stretch>
            <a:fillRect/>
          </a:stretch>
        </p:blipFill>
        <p:spPr>
          <a:xfrm>
            <a:off x="7819047" y="3502603"/>
            <a:ext cx="525298" cy="525298"/>
          </a:xfrm>
          <a:prstGeom prst="rect">
            <a:avLst/>
          </a:prstGeom>
        </p:spPr>
      </p:pic>
      <p:pic>
        <p:nvPicPr>
          <p:cNvPr id="33" name="Рисунок 32">
            <a:extLst>
              <a:ext uri="{FF2B5EF4-FFF2-40B4-BE49-F238E27FC236}">
                <a16:creationId xmlns:a16="http://schemas.microsoft.com/office/drawing/2014/main" id="{EE5D657C-068A-47B6-8A29-62E75EDAD011}"/>
              </a:ext>
            </a:extLst>
          </p:cNvPr>
          <p:cNvPicPr>
            <a:picLocks noChangeAspect="1"/>
          </p:cNvPicPr>
          <p:nvPr/>
        </p:nvPicPr>
        <p:blipFill>
          <a:blip r:embed="rId6"/>
          <a:stretch>
            <a:fillRect/>
          </a:stretch>
        </p:blipFill>
        <p:spPr>
          <a:xfrm>
            <a:off x="7819047" y="4417047"/>
            <a:ext cx="525298" cy="525298"/>
          </a:xfrm>
          <a:prstGeom prst="rect">
            <a:avLst/>
          </a:prstGeom>
        </p:spPr>
      </p:pic>
    </p:spTree>
    <p:extLst>
      <p:ext uri="{BB962C8B-B14F-4D97-AF65-F5344CB8AC3E}">
        <p14:creationId xmlns:p14="http://schemas.microsoft.com/office/powerpoint/2010/main" val="15661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000" dirty="0">
                <a:latin typeface="UAF Sans" pitchFamily="2" charset="-52"/>
                <a:ea typeface="UAF Sans" pitchFamily="2" charset="-52"/>
              </a:rPr>
              <a:t>Ansible</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1</a:t>
            </a:r>
          </a:p>
        </p:txBody>
      </p:sp>
      <p:pic>
        <p:nvPicPr>
          <p:cNvPr id="20" name="Рисунок 19">
            <a:extLst>
              <a:ext uri="{FF2B5EF4-FFF2-40B4-BE49-F238E27FC236}">
                <a16:creationId xmlns:a16="http://schemas.microsoft.com/office/drawing/2014/main" id="{73077D00-419B-454C-8496-74DD83F82442}"/>
              </a:ext>
            </a:extLst>
          </p:cNvPr>
          <p:cNvPicPr>
            <a:picLocks noChangeAspect="1"/>
          </p:cNvPicPr>
          <p:nvPr/>
        </p:nvPicPr>
        <p:blipFill>
          <a:blip r:embed="rId5"/>
          <a:stretch>
            <a:fillRect/>
          </a:stretch>
        </p:blipFill>
        <p:spPr>
          <a:xfrm>
            <a:off x="1449997" y="1330341"/>
            <a:ext cx="4197318" cy="4197318"/>
          </a:xfrm>
          <a:prstGeom prst="rect">
            <a:avLst/>
          </a:prstGeom>
        </p:spPr>
      </p:pic>
      <p:pic>
        <p:nvPicPr>
          <p:cNvPr id="26" name="Рисунок 25">
            <a:extLst>
              <a:ext uri="{FF2B5EF4-FFF2-40B4-BE49-F238E27FC236}">
                <a16:creationId xmlns:a16="http://schemas.microsoft.com/office/drawing/2014/main" id="{3F8E7DC0-61C1-430A-BD6B-250A0C17288D}"/>
              </a:ext>
            </a:extLst>
          </p:cNvPr>
          <p:cNvPicPr>
            <a:picLocks noChangeAspect="1"/>
          </p:cNvPicPr>
          <p:nvPr/>
        </p:nvPicPr>
        <p:blipFill rotWithShape="1">
          <a:blip r:embed="rId6"/>
          <a:srcRect t="570" r="5268"/>
          <a:stretch/>
        </p:blipFill>
        <p:spPr>
          <a:xfrm>
            <a:off x="6735412" y="1206149"/>
            <a:ext cx="4431698" cy="4521618"/>
          </a:xfrm>
          <a:prstGeom prst="rect">
            <a:avLst/>
          </a:prstGeom>
        </p:spPr>
      </p:pic>
    </p:spTree>
    <p:extLst>
      <p:ext uri="{BB962C8B-B14F-4D97-AF65-F5344CB8AC3E}">
        <p14:creationId xmlns:p14="http://schemas.microsoft.com/office/powerpoint/2010/main" val="257054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Інші особливості </a:t>
            </a:r>
            <a:r>
              <a:rPr lang="en-US" sz="2000" dirty="0">
                <a:latin typeface="UAF Sans" pitchFamily="2" charset="-52"/>
                <a:ea typeface="UAF Sans" pitchFamily="2" charset="-52"/>
              </a:rPr>
              <a:t>Ansible</a:t>
            </a:r>
          </a:p>
          <a:p>
            <a:pPr lvl="0">
              <a:lnSpc>
                <a:spcPct val="90000"/>
              </a:lnSpc>
              <a:buClr>
                <a:srgbClr val="4E4735"/>
              </a:buClr>
              <a:buSzPts val="2400"/>
            </a:pP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2</a:t>
            </a:r>
          </a:p>
        </p:txBody>
      </p:sp>
      <p:pic>
        <p:nvPicPr>
          <p:cNvPr id="3" name="Графіка 2">
            <a:extLst>
              <a:ext uri="{FF2B5EF4-FFF2-40B4-BE49-F238E27FC236}">
                <a16:creationId xmlns:a16="http://schemas.microsoft.com/office/drawing/2014/main" id="{CD7C14CA-F984-424A-ABA4-0EA36089B0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50594" y="1913486"/>
            <a:ext cx="1887980" cy="2323100"/>
          </a:xfrm>
          <a:prstGeom prst="rect">
            <a:avLst/>
          </a:prstGeom>
        </p:spPr>
      </p:pic>
      <p:sp>
        <p:nvSpPr>
          <p:cNvPr id="12" name="TextBox 11">
            <a:extLst>
              <a:ext uri="{FF2B5EF4-FFF2-40B4-BE49-F238E27FC236}">
                <a16:creationId xmlns:a16="http://schemas.microsoft.com/office/drawing/2014/main" id="{78E7D87C-8749-48FB-B249-B471F00F8CC5}"/>
              </a:ext>
            </a:extLst>
          </p:cNvPr>
          <p:cNvSpPr txBox="1"/>
          <p:nvPr/>
        </p:nvSpPr>
        <p:spPr>
          <a:xfrm>
            <a:off x="8561216" y="1702274"/>
            <a:ext cx="2821405" cy="400110"/>
          </a:xfrm>
          <a:prstGeom prst="rect">
            <a:avLst/>
          </a:prstGeom>
          <a:noFill/>
        </p:spPr>
        <p:txBody>
          <a:bodyPr wrap="square">
            <a:spAutoFit/>
          </a:bodyPr>
          <a:lstStyle/>
          <a:p>
            <a:r>
              <a:rPr lang="en-US" sz="2000" dirty="0">
                <a:latin typeface="UAF Sans"/>
              </a:rPr>
              <a:t>Agentless </a:t>
            </a:r>
            <a:r>
              <a:rPr lang="uk-UA" sz="2000" dirty="0">
                <a:latin typeface="UAF Sans"/>
              </a:rPr>
              <a:t>архітектура</a:t>
            </a:r>
          </a:p>
        </p:txBody>
      </p:sp>
      <p:sp>
        <p:nvSpPr>
          <p:cNvPr id="14" name="TextBox 13">
            <a:extLst>
              <a:ext uri="{FF2B5EF4-FFF2-40B4-BE49-F238E27FC236}">
                <a16:creationId xmlns:a16="http://schemas.microsoft.com/office/drawing/2014/main" id="{757FD0E9-9BC5-4401-99AD-AC50B7A51469}"/>
              </a:ext>
            </a:extLst>
          </p:cNvPr>
          <p:cNvSpPr txBox="1"/>
          <p:nvPr/>
        </p:nvSpPr>
        <p:spPr>
          <a:xfrm>
            <a:off x="8561216" y="2598719"/>
            <a:ext cx="2821405" cy="400110"/>
          </a:xfrm>
          <a:prstGeom prst="rect">
            <a:avLst/>
          </a:prstGeom>
          <a:noFill/>
        </p:spPr>
        <p:txBody>
          <a:bodyPr wrap="square">
            <a:spAutoFit/>
          </a:bodyPr>
          <a:lstStyle/>
          <a:p>
            <a:r>
              <a:rPr lang="uk-UA" sz="2000" dirty="0">
                <a:latin typeface="UAF Sans"/>
              </a:rPr>
              <a:t>Ідемпотентність</a:t>
            </a:r>
          </a:p>
        </p:txBody>
      </p:sp>
      <p:sp>
        <p:nvSpPr>
          <p:cNvPr id="16" name="TextBox 15">
            <a:extLst>
              <a:ext uri="{FF2B5EF4-FFF2-40B4-BE49-F238E27FC236}">
                <a16:creationId xmlns:a16="http://schemas.microsoft.com/office/drawing/2014/main" id="{83BA533F-0FEA-4DF4-BEBE-EA510D0032FC}"/>
              </a:ext>
            </a:extLst>
          </p:cNvPr>
          <p:cNvSpPr txBox="1"/>
          <p:nvPr/>
        </p:nvSpPr>
        <p:spPr>
          <a:xfrm>
            <a:off x="8561216" y="3562176"/>
            <a:ext cx="2821405" cy="400110"/>
          </a:xfrm>
          <a:prstGeom prst="rect">
            <a:avLst/>
          </a:prstGeom>
          <a:noFill/>
        </p:spPr>
        <p:txBody>
          <a:bodyPr wrap="square">
            <a:spAutoFit/>
          </a:bodyPr>
          <a:lstStyle/>
          <a:p>
            <a:r>
              <a:rPr lang="uk-UA" sz="2000" dirty="0">
                <a:latin typeface="UAF Sans"/>
              </a:rPr>
              <a:t>Модульна архітектура</a:t>
            </a:r>
          </a:p>
        </p:txBody>
      </p:sp>
      <p:sp>
        <p:nvSpPr>
          <p:cNvPr id="18" name="TextBox 17">
            <a:extLst>
              <a:ext uri="{FF2B5EF4-FFF2-40B4-BE49-F238E27FC236}">
                <a16:creationId xmlns:a16="http://schemas.microsoft.com/office/drawing/2014/main" id="{E65EE3FE-6D1F-4620-8E03-294420AA8D58}"/>
              </a:ext>
            </a:extLst>
          </p:cNvPr>
          <p:cNvSpPr txBox="1"/>
          <p:nvPr/>
        </p:nvSpPr>
        <p:spPr>
          <a:xfrm>
            <a:off x="8561216" y="4525633"/>
            <a:ext cx="2821405" cy="400110"/>
          </a:xfrm>
          <a:prstGeom prst="rect">
            <a:avLst/>
          </a:prstGeom>
          <a:noFill/>
        </p:spPr>
        <p:txBody>
          <a:bodyPr wrap="square">
            <a:spAutoFit/>
          </a:bodyPr>
          <a:lstStyle/>
          <a:p>
            <a:r>
              <a:rPr lang="en-US" sz="2000" dirty="0">
                <a:latin typeface="UAF Sans"/>
              </a:rPr>
              <a:t>Playbooks </a:t>
            </a:r>
            <a:r>
              <a:rPr lang="uk-UA" sz="2000" dirty="0">
                <a:latin typeface="UAF Sans"/>
              </a:rPr>
              <a:t>та ролі</a:t>
            </a:r>
          </a:p>
        </p:txBody>
      </p:sp>
      <p:sp>
        <p:nvSpPr>
          <p:cNvPr id="20" name="TextBox 19">
            <a:extLst>
              <a:ext uri="{FF2B5EF4-FFF2-40B4-BE49-F238E27FC236}">
                <a16:creationId xmlns:a16="http://schemas.microsoft.com/office/drawing/2014/main" id="{DDBEFAB2-CDC2-438E-A9E4-302D57E19B06}"/>
              </a:ext>
            </a:extLst>
          </p:cNvPr>
          <p:cNvSpPr txBox="1"/>
          <p:nvPr/>
        </p:nvSpPr>
        <p:spPr>
          <a:xfrm>
            <a:off x="934701" y="1644711"/>
            <a:ext cx="2821405" cy="400110"/>
          </a:xfrm>
          <a:prstGeom prst="rect">
            <a:avLst/>
          </a:prstGeom>
          <a:noFill/>
        </p:spPr>
        <p:txBody>
          <a:bodyPr wrap="square">
            <a:spAutoFit/>
          </a:bodyPr>
          <a:lstStyle/>
          <a:p>
            <a:pPr algn="r"/>
            <a:r>
              <a:rPr lang="uk-UA" sz="2000" dirty="0">
                <a:latin typeface="UAF Sans"/>
              </a:rPr>
              <a:t>Моделі даних </a:t>
            </a:r>
            <a:r>
              <a:rPr lang="en-US" sz="2000" dirty="0">
                <a:latin typeface="UAF Sans"/>
              </a:rPr>
              <a:t>YAML</a:t>
            </a:r>
            <a:endParaRPr lang="uk-UA" sz="2000" dirty="0">
              <a:latin typeface="UAF Sans"/>
            </a:endParaRPr>
          </a:p>
        </p:txBody>
      </p:sp>
      <p:sp>
        <p:nvSpPr>
          <p:cNvPr id="22" name="TextBox 21">
            <a:extLst>
              <a:ext uri="{FF2B5EF4-FFF2-40B4-BE49-F238E27FC236}">
                <a16:creationId xmlns:a16="http://schemas.microsoft.com/office/drawing/2014/main" id="{017C13FE-1CB3-47C7-B634-07B14C8EA861}"/>
              </a:ext>
            </a:extLst>
          </p:cNvPr>
          <p:cNvSpPr txBox="1"/>
          <p:nvPr/>
        </p:nvSpPr>
        <p:spPr>
          <a:xfrm>
            <a:off x="934701" y="2598719"/>
            <a:ext cx="2821405" cy="400110"/>
          </a:xfrm>
          <a:prstGeom prst="rect">
            <a:avLst/>
          </a:prstGeom>
          <a:noFill/>
        </p:spPr>
        <p:txBody>
          <a:bodyPr wrap="square">
            <a:spAutoFit/>
          </a:bodyPr>
          <a:lstStyle/>
          <a:p>
            <a:pPr algn="r"/>
            <a:r>
              <a:rPr lang="uk-UA" sz="2000" dirty="0">
                <a:latin typeface="UAF Sans"/>
              </a:rPr>
              <a:t>Змінні та шаблони</a:t>
            </a:r>
          </a:p>
        </p:txBody>
      </p:sp>
      <p:sp>
        <p:nvSpPr>
          <p:cNvPr id="24" name="TextBox 23">
            <a:extLst>
              <a:ext uri="{FF2B5EF4-FFF2-40B4-BE49-F238E27FC236}">
                <a16:creationId xmlns:a16="http://schemas.microsoft.com/office/drawing/2014/main" id="{426699DF-5F98-4D38-967D-729FFF563AA0}"/>
              </a:ext>
            </a:extLst>
          </p:cNvPr>
          <p:cNvSpPr txBox="1"/>
          <p:nvPr/>
        </p:nvSpPr>
        <p:spPr>
          <a:xfrm>
            <a:off x="934702" y="3534978"/>
            <a:ext cx="2821405" cy="400110"/>
          </a:xfrm>
          <a:prstGeom prst="rect">
            <a:avLst/>
          </a:prstGeom>
          <a:noFill/>
        </p:spPr>
        <p:txBody>
          <a:bodyPr wrap="square">
            <a:spAutoFit/>
          </a:bodyPr>
          <a:lstStyle/>
          <a:p>
            <a:pPr algn="r"/>
            <a:r>
              <a:rPr lang="uk-UA" sz="2000" dirty="0" err="1">
                <a:latin typeface="UAF Sans"/>
              </a:rPr>
              <a:t>Багатоплатформенність</a:t>
            </a:r>
            <a:endParaRPr lang="uk-UA" sz="2000" dirty="0">
              <a:latin typeface="UAF Sans"/>
            </a:endParaRPr>
          </a:p>
        </p:txBody>
      </p:sp>
      <p:sp>
        <p:nvSpPr>
          <p:cNvPr id="26" name="TextBox 25">
            <a:extLst>
              <a:ext uri="{FF2B5EF4-FFF2-40B4-BE49-F238E27FC236}">
                <a16:creationId xmlns:a16="http://schemas.microsoft.com/office/drawing/2014/main" id="{C6E0DCD3-7D56-4671-95B9-BB5BD442ED1A}"/>
              </a:ext>
            </a:extLst>
          </p:cNvPr>
          <p:cNvSpPr txBox="1"/>
          <p:nvPr/>
        </p:nvSpPr>
        <p:spPr>
          <a:xfrm>
            <a:off x="934702" y="4509971"/>
            <a:ext cx="2821405" cy="400110"/>
          </a:xfrm>
          <a:prstGeom prst="rect">
            <a:avLst/>
          </a:prstGeom>
          <a:noFill/>
        </p:spPr>
        <p:txBody>
          <a:bodyPr wrap="square">
            <a:spAutoFit/>
          </a:bodyPr>
          <a:lstStyle/>
          <a:p>
            <a:pPr algn="r"/>
            <a:r>
              <a:rPr lang="en-US" sz="2000" dirty="0">
                <a:latin typeface="UAF Sans"/>
              </a:rPr>
              <a:t>AD-Hock </a:t>
            </a:r>
            <a:r>
              <a:rPr lang="uk-UA" sz="2000" dirty="0">
                <a:latin typeface="UAF Sans"/>
              </a:rPr>
              <a:t>команди</a:t>
            </a:r>
          </a:p>
        </p:txBody>
      </p:sp>
      <p:pic>
        <p:nvPicPr>
          <p:cNvPr id="27" name="Рисунок 26">
            <a:extLst>
              <a:ext uri="{FF2B5EF4-FFF2-40B4-BE49-F238E27FC236}">
                <a16:creationId xmlns:a16="http://schemas.microsoft.com/office/drawing/2014/main" id="{A83AB406-C537-4FEA-A0E7-E786576749B8}"/>
              </a:ext>
            </a:extLst>
          </p:cNvPr>
          <p:cNvPicPr>
            <a:picLocks noChangeAspect="1"/>
          </p:cNvPicPr>
          <p:nvPr/>
        </p:nvPicPr>
        <p:blipFill>
          <a:blip r:embed="rId7"/>
          <a:stretch>
            <a:fillRect/>
          </a:stretch>
        </p:blipFill>
        <p:spPr>
          <a:xfrm>
            <a:off x="3898271" y="1642655"/>
            <a:ext cx="525298" cy="525298"/>
          </a:xfrm>
          <a:prstGeom prst="rect">
            <a:avLst/>
          </a:prstGeom>
        </p:spPr>
      </p:pic>
      <p:pic>
        <p:nvPicPr>
          <p:cNvPr id="28" name="Рисунок 27">
            <a:extLst>
              <a:ext uri="{FF2B5EF4-FFF2-40B4-BE49-F238E27FC236}">
                <a16:creationId xmlns:a16="http://schemas.microsoft.com/office/drawing/2014/main" id="{D2DA92A5-5EE8-4317-970A-630264224C55}"/>
              </a:ext>
            </a:extLst>
          </p:cNvPr>
          <p:cNvPicPr>
            <a:picLocks noChangeAspect="1"/>
          </p:cNvPicPr>
          <p:nvPr/>
        </p:nvPicPr>
        <p:blipFill>
          <a:blip r:embed="rId7"/>
          <a:stretch>
            <a:fillRect/>
          </a:stretch>
        </p:blipFill>
        <p:spPr>
          <a:xfrm>
            <a:off x="3898271" y="2554714"/>
            <a:ext cx="525298" cy="525298"/>
          </a:xfrm>
          <a:prstGeom prst="rect">
            <a:avLst/>
          </a:prstGeom>
        </p:spPr>
      </p:pic>
      <p:pic>
        <p:nvPicPr>
          <p:cNvPr id="29" name="Рисунок 28">
            <a:extLst>
              <a:ext uri="{FF2B5EF4-FFF2-40B4-BE49-F238E27FC236}">
                <a16:creationId xmlns:a16="http://schemas.microsoft.com/office/drawing/2014/main" id="{D9346C3C-0F9D-4730-B8B0-53584DBDD309}"/>
              </a:ext>
            </a:extLst>
          </p:cNvPr>
          <p:cNvPicPr>
            <a:picLocks noChangeAspect="1"/>
          </p:cNvPicPr>
          <p:nvPr/>
        </p:nvPicPr>
        <p:blipFill>
          <a:blip r:embed="rId7"/>
          <a:stretch>
            <a:fillRect/>
          </a:stretch>
        </p:blipFill>
        <p:spPr>
          <a:xfrm>
            <a:off x="3898271" y="3472384"/>
            <a:ext cx="525298" cy="525298"/>
          </a:xfrm>
          <a:prstGeom prst="rect">
            <a:avLst/>
          </a:prstGeom>
        </p:spPr>
      </p:pic>
      <p:pic>
        <p:nvPicPr>
          <p:cNvPr id="30" name="Рисунок 29">
            <a:extLst>
              <a:ext uri="{FF2B5EF4-FFF2-40B4-BE49-F238E27FC236}">
                <a16:creationId xmlns:a16="http://schemas.microsoft.com/office/drawing/2014/main" id="{5EE4DAED-6A0F-40D5-9626-5BEE53005CD4}"/>
              </a:ext>
            </a:extLst>
          </p:cNvPr>
          <p:cNvPicPr>
            <a:picLocks noChangeAspect="1"/>
          </p:cNvPicPr>
          <p:nvPr/>
        </p:nvPicPr>
        <p:blipFill>
          <a:blip r:embed="rId7"/>
          <a:stretch>
            <a:fillRect/>
          </a:stretch>
        </p:blipFill>
        <p:spPr>
          <a:xfrm>
            <a:off x="3898271" y="4390054"/>
            <a:ext cx="525298" cy="525298"/>
          </a:xfrm>
          <a:prstGeom prst="rect">
            <a:avLst/>
          </a:prstGeom>
        </p:spPr>
      </p:pic>
      <p:pic>
        <p:nvPicPr>
          <p:cNvPr id="31" name="Рисунок 30">
            <a:extLst>
              <a:ext uri="{FF2B5EF4-FFF2-40B4-BE49-F238E27FC236}">
                <a16:creationId xmlns:a16="http://schemas.microsoft.com/office/drawing/2014/main" id="{EF81E9DC-95F4-4235-99A8-864E9CF4C7D7}"/>
              </a:ext>
            </a:extLst>
          </p:cNvPr>
          <p:cNvPicPr>
            <a:picLocks noChangeAspect="1"/>
          </p:cNvPicPr>
          <p:nvPr/>
        </p:nvPicPr>
        <p:blipFill>
          <a:blip r:embed="rId7"/>
          <a:stretch>
            <a:fillRect/>
          </a:stretch>
        </p:blipFill>
        <p:spPr>
          <a:xfrm>
            <a:off x="7765600" y="1639680"/>
            <a:ext cx="525298" cy="525298"/>
          </a:xfrm>
          <a:prstGeom prst="rect">
            <a:avLst/>
          </a:prstGeom>
        </p:spPr>
      </p:pic>
      <p:pic>
        <p:nvPicPr>
          <p:cNvPr id="32" name="Рисунок 31">
            <a:extLst>
              <a:ext uri="{FF2B5EF4-FFF2-40B4-BE49-F238E27FC236}">
                <a16:creationId xmlns:a16="http://schemas.microsoft.com/office/drawing/2014/main" id="{75265AB8-122D-4936-8C8E-E2C83D9625EA}"/>
              </a:ext>
            </a:extLst>
          </p:cNvPr>
          <p:cNvPicPr>
            <a:picLocks noChangeAspect="1"/>
          </p:cNvPicPr>
          <p:nvPr/>
        </p:nvPicPr>
        <p:blipFill>
          <a:blip r:embed="rId7"/>
          <a:stretch>
            <a:fillRect/>
          </a:stretch>
        </p:blipFill>
        <p:spPr>
          <a:xfrm>
            <a:off x="7765600" y="2549738"/>
            <a:ext cx="525298" cy="525298"/>
          </a:xfrm>
          <a:prstGeom prst="rect">
            <a:avLst/>
          </a:prstGeom>
        </p:spPr>
      </p:pic>
      <p:pic>
        <p:nvPicPr>
          <p:cNvPr id="33" name="Рисунок 32">
            <a:extLst>
              <a:ext uri="{FF2B5EF4-FFF2-40B4-BE49-F238E27FC236}">
                <a16:creationId xmlns:a16="http://schemas.microsoft.com/office/drawing/2014/main" id="{44C0B0D9-5E36-40CE-9A32-A5593A669E7D}"/>
              </a:ext>
            </a:extLst>
          </p:cNvPr>
          <p:cNvPicPr>
            <a:picLocks noChangeAspect="1"/>
          </p:cNvPicPr>
          <p:nvPr/>
        </p:nvPicPr>
        <p:blipFill>
          <a:blip r:embed="rId7"/>
          <a:stretch>
            <a:fillRect/>
          </a:stretch>
        </p:blipFill>
        <p:spPr>
          <a:xfrm>
            <a:off x="7765600" y="3475959"/>
            <a:ext cx="525298" cy="525298"/>
          </a:xfrm>
          <a:prstGeom prst="rect">
            <a:avLst/>
          </a:prstGeom>
        </p:spPr>
      </p:pic>
      <p:pic>
        <p:nvPicPr>
          <p:cNvPr id="34" name="Рисунок 33">
            <a:extLst>
              <a:ext uri="{FF2B5EF4-FFF2-40B4-BE49-F238E27FC236}">
                <a16:creationId xmlns:a16="http://schemas.microsoft.com/office/drawing/2014/main" id="{7A3A48FE-1349-4EA0-8EA2-0621325CAFA8}"/>
              </a:ext>
            </a:extLst>
          </p:cNvPr>
          <p:cNvPicPr>
            <a:picLocks noChangeAspect="1"/>
          </p:cNvPicPr>
          <p:nvPr/>
        </p:nvPicPr>
        <p:blipFill>
          <a:blip r:embed="rId7"/>
          <a:stretch>
            <a:fillRect/>
          </a:stretch>
        </p:blipFill>
        <p:spPr>
          <a:xfrm>
            <a:off x="7765600" y="4390054"/>
            <a:ext cx="525298" cy="525298"/>
          </a:xfrm>
          <a:prstGeom prst="rect">
            <a:avLst/>
          </a:prstGeom>
        </p:spPr>
      </p:pic>
    </p:spTree>
    <p:extLst>
      <p:ext uri="{BB962C8B-B14F-4D97-AF65-F5344CB8AC3E}">
        <p14:creationId xmlns:p14="http://schemas.microsoft.com/office/powerpoint/2010/main" val="235534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Стратегії розгортання</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912395" y="1710021"/>
            <a:ext cx="4443652" cy="400110"/>
          </a:xfrm>
          <a:prstGeom prst="rect">
            <a:avLst/>
          </a:prstGeom>
        </p:spPr>
        <p:txBody>
          <a:bodyPr wrap="square">
            <a:spAutoFit/>
          </a:bodyPr>
          <a:lstStyle/>
          <a:p>
            <a:r>
              <a:rPr lang="en-US" sz="2000" dirty="0">
                <a:latin typeface="UAF Sans" pitchFamily="2" charset="-52"/>
                <a:ea typeface="UAF Sans" pitchFamily="2" charset="-52"/>
              </a:rPr>
              <a:t>Blue/Green</a:t>
            </a:r>
            <a:endParaRPr lang="uk-UA" sz="2000" dirty="0">
              <a:latin typeface="UAF Sans" pitchFamily="2" charset="-52"/>
              <a:ea typeface="UAF Sans" pitchFamily="2" charset="-52"/>
            </a:endParaRPr>
          </a:p>
        </p:txBody>
      </p:sp>
      <p:pic>
        <p:nvPicPr>
          <p:cNvPr id="8" name="Рисунок 7">
            <a:extLst>
              <a:ext uri="{FF2B5EF4-FFF2-40B4-BE49-F238E27FC236}">
                <a16:creationId xmlns:a16="http://schemas.microsoft.com/office/drawing/2014/main" id="{D93BC80E-C4DE-4473-A524-75D3B0D93A7C}"/>
              </a:ext>
            </a:extLst>
          </p:cNvPr>
          <p:cNvPicPr/>
          <p:nvPr/>
        </p:nvPicPr>
        <p:blipFill>
          <a:blip r:embed="rId5">
            <a:extLst>
              <a:ext uri="{28A0092B-C50C-407E-A947-70E740481C1C}">
                <a14:useLocalDpi xmlns:a14="http://schemas.microsoft.com/office/drawing/2010/main" val="0"/>
              </a:ext>
            </a:extLst>
          </a:blip>
          <a:stretch>
            <a:fillRect/>
          </a:stretch>
        </p:blipFill>
        <p:spPr>
          <a:xfrm>
            <a:off x="3645301" y="256758"/>
            <a:ext cx="8233994" cy="2384425"/>
          </a:xfrm>
          <a:prstGeom prst="rect">
            <a:avLst/>
          </a:prstGeom>
        </p:spPr>
      </p:pic>
      <p:pic>
        <p:nvPicPr>
          <p:cNvPr id="12" name="Рисунок 11">
            <a:extLst>
              <a:ext uri="{FF2B5EF4-FFF2-40B4-BE49-F238E27FC236}">
                <a16:creationId xmlns:a16="http://schemas.microsoft.com/office/drawing/2014/main" id="{DF28B05B-8ED2-445C-A883-616C320386E3}"/>
              </a:ext>
            </a:extLst>
          </p:cNvPr>
          <p:cNvPicPr/>
          <p:nvPr/>
        </p:nvPicPr>
        <p:blipFill>
          <a:blip r:embed="rId6"/>
          <a:stretch>
            <a:fillRect/>
          </a:stretch>
        </p:blipFill>
        <p:spPr>
          <a:xfrm>
            <a:off x="4942703" y="2520779"/>
            <a:ext cx="6738757" cy="4134264"/>
          </a:xfrm>
          <a:prstGeom prst="rect">
            <a:avLst/>
          </a:prstGeom>
        </p:spPr>
      </p:pic>
      <p:sp>
        <p:nvSpPr>
          <p:cNvPr id="13" name="TextBox 12">
            <a:extLst>
              <a:ext uri="{FF2B5EF4-FFF2-40B4-BE49-F238E27FC236}">
                <a16:creationId xmlns:a16="http://schemas.microsoft.com/office/drawing/2014/main" id="{96C6632F-0B85-4D91-8F03-D43FF2D4B218}"/>
              </a:ext>
            </a:extLst>
          </p:cNvPr>
          <p:cNvSpPr txBox="1"/>
          <p:nvPr/>
        </p:nvSpPr>
        <p:spPr>
          <a:xfrm>
            <a:off x="912395" y="4534465"/>
            <a:ext cx="6098058" cy="400110"/>
          </a:xfrm>
          <a:prstGeom prst="rect">
            <a:avLst/>
          </a:prstGeom>
          <a:noFill/>
        </p:spPr>
        <p:txBody>
          <a:bodyPr wrap="square">
            <a:spAutoFit/>
          </a:bodyPr>
          <a:lstStyle/>
          <a:p>
            <a:r>
              <a:rPr lang="en-US" sz="2000" dirty="0">
                <a:latin typeface="UAF Sans" pitchFamily="2" charset="-52"/>
                <a:ea typeface="UAF Sans" pitchFamily="2" charset="-52"/>
              </a:rPr>
              <a:t>Canary</a:t>
            </a:r>
            <a:endParaRPr lang="uk-UA" sz="2000" dirty="0">
              <a:latin typeface="UAF Sans" pitchFamily="2" charset="-52"/>
              <a:ea typeface="UAF Sans" pitchFamily="2" charset="-52"/>
            </a:endParaRPr>
          </a:p>
        </p:txBody>
      </p:sp>
      <p:sp>
        <p:nvSpPr>
          <p:cNvPr id="14" name="TextBox 13">
            <a:extLst>
              <a:ext uri="{FF2B5EF4-FFF2-40B4-BE49-F238E27FC236}">
                <a16:creationId xmlns:a16="http://schemas.microsoft.com/office/drawing/2014/main" id="{28266ABE-C23C-44EB-BEC4-C5E4FB91DF4F}"/>
              </a:ext>
            </a:extLst>
          </p:cNvPr>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3</a:t>
            </a:r>
          </a:p>
        </p:txBody>
      </p:sp>
    </p:spTree>
    <p:extLst>
      <p:ext uri="{BB962C8B-B14F-4D97-AF65-F5344CB8AC3E}">
        <p14:creationId xmlns:p14="http://schemas.microsoft.com/office/powerpoint/2010/main" val="98988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Модель використання </a:t>
            </a:r>
            <a:r>
              <a:rPr lang="en-US" sz="2000" dirty="0">
                <a:latin typeface="UAF Sans" pitchFamily="2" charset="-52"/>
                <a:ea typeface="UAF Sans" pitchFamily="2" charset="-52"/>
              </a:rPr>
              <a:t>CI/CD </a:t>
            </a:r>
            <a:r>
              <a:rPr lang="uk-UA" sz="2000" dirty="0">
                <a:latin typeface="UAF Sans" pitchFamily="2" charset="-52"/>
                <a:ea typeface="UAF Sans" pitchFamily="2" charset="-52"/>
              </a:rPr>
              <a:t>процесів під час розгортання інфраструктури на основі </a:t>
            </a:r>
            <a:r>
              <a:rPr lang="en-US" sz="2000" dirty="0">
                <a:latin typeface="UAF Sans" pitchFamily="2" charset="-52"/>
                <a:ea typeface="UAF Sans" pitchFamily="2" charset="-52"/>
              </a:rPr>
              <a:t>IaC</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4</a:t>
            </a:r>
          </a:p>
        </p:txBody>
      </p:sp>
      <p:pic>
        <p:nvPicPr>
          <p:cNvPr id="25" name="Рисунок 24">
            <a:extLst>
              <a:ext uri="{FF2B5EF4-FFF2-40B4-BE49-F238E27FC236}">
                <a16:creationId xmlns:a16="http://schemas.microsoft.com/office/drawing/2014/main" id="{D3EEB33A-5E27-4227-9819-0CC02ECA0FD5}"/>
              </a:ext>
            </a:extLst>
          </p:cNvPr>
          <p:cNvPicPr>
            <a:picLocks noChangeAspect="1"/>
          </p:cNvPicPr>
          <p:nvPr/>
        </p:nvPicPr>
        <p:blipFill>
          <a:blip r:embed="rId5"/>
          <a:stretch>
            <a:fillRect/>
          </a:stretch>
        </p:blipFill>
        <p:spPr>
          <a:xfrm>
            <a:off x="314331" y="1233181"/>
            <a:ext cx="11564964" cy="4391638"/>
          </a:xfrm>
          <a:prstGeom prst="rect">
            <a:avLst/>
          </a:prstGeom>
        </p:spPr>
      </p:pic>
    </p:spTree>
    <p:extLst>
      <p:ext uri="{BB962C8B-B14F-4D97-AF65-F5344CB8AC3E}">
        <p14:creationId xmlns:p14="http://schemas.microsoft.com/office/powerpoint/2010/main" val="355910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Висновки</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479425" y="1592146"/>
            <a:ext cx="8340405" cy="400110"/>
          </a:xfrm>
          <a:prstGeom prst="rect">
            <a:avLst/>
          </a:prstGeom>
        </p:spPr>
        <p:txBody>
          <a:bodyPr wrap="square">
            <a:spAutoFit/>
          </a:bodyPr>
          <a:lstStyle/>
          <a:p>
            <a:endParaRPr lang="uk-UA" sz="2000" dirty="0">
              <a:latin typeface="UAF Sans" pitchFamily="2" charset="-52"/>
              <a:ea typeface="UAF Sans" pitchFamily="2" charset="-52"/>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1</a:t>
            </a:r>
            <a:r>
              <a:rPr lang="uk-UA" b="1" dirty="0">
                <a:solidFill>
                  <a:schemeClr val="tx1"/>
                </a:solidFill>
                <a:latin typeface="UAF Sans" pitchFamily="2" charset="-52"/>
                <a:ea typeface="UAF Sans" pitchFamily="2" charset="-52"/>
              </a:rPr>
              <a:t>5</a:t>
            </a:r>
          </a:p>
        </p:txBody>
      </p:sp>
      <p:sp>
        <p:nvSpPr>
          <p:cNvPr id="12" name="TextBox 11">
            <a:extLst>
              <a:ext uri="{FF2B5EF4-FFF2-40B4-BE49-F238E27FC236}">
                <a16:creationId xmlns:a16="http://schemas.microsoft.com/office/drawing/2014/main" id="{443C7D4D-3A47-48A8-9DDC-B7A479D70411}"/>
              </a:ext>
            </a:extLst>
          </p:cNvPr>
          <p:cNvSpPr txBox="1"/>
          <p:nvPr/>
        </p:nvSpPr>
        <p:spPr>
          <a:xfrm>
            <a:off x="752157" y="1367153"/>
            <a:ext cx="10687685" cy="4199611"/>
          </a:xfrm>
          <a:prstGeom prst="rect">
            <a:avLst/>
          </a:prstGeom>
          <a:noFill/>
        </p:spPr>
        <p:txBody>
          <a:bodyPr wrap="square">
            <a:spAutoFit/>
          </a:bodyPr>
          <a:lstStyle/>
          <a:p>
            <a:pPr indent="450215" algn="just">
              <a:lnSpc>
                <a:spcPct val="150000"/>
              </a:lnSpc>
            </a:pPr>
            <a:r>
              <a:rPr lang="uk-UA" sz="2000" kern="100" dirty="0">
                <a:effectLst/>
                <a:latin typeface="UAF Sans"/>
                <a:ea typeface="Calibri" panose="020F0502020204030204" pitchFamily="34" charset="0"/>
              </a:rPr>
              <a:t>Основні переваги використанням </a:t>
            </a:r>
            <a:r>
              <a:rPr lang="en-US" sz="2000" kern="100" dirty="0">
                <a:effectLst/>
                <a:latin typeface="UAF Sans"/>
                <a:ea typeface="Calibri" panose="020F0502020204030204" pitchFamily="34" charset="0"/>
              </a:rPr>
              <a:t>CI/CD</a:t>
            </a:r>
            <a:r>
              <a:rPr lang="uk-UA" sz="2000" kern="100" dirty="0">
                <a:effectLst/>
                <a:latin typeface="UAF Sans"/>
                <a:ea typeface="Calibri" panose="020F0502020204030204" pitchFamily="34" charset="0"/>
              </a:rPr>
              <a:t> процесів з розгортанням інфраструктури на основі </a:t>
            </a:r>
            <a:r>
              <a:rPr lang="en-US" sz="2000" kern="100" dirty="0">
                <a:effectLst/>
                <a:latin typeface="UAF Sans"/>
                <a:ea typeface="Calibri" panose="020F0502020204030204" pitchFamily="34" charset="0"/>
              </a:rPr>
              <a:t>IaC </a:t>
            </a:r>
            <a:r>
              <a:rPr lang="uk-UA" sz="2000" kern="100" dirty="0">
                <a:effectLst/>
                <a:latin typeface="UAF Sans"/>
                <a:ea typeface="Calibri" panose="020F0502020204030204" pitchFamily="34" charset="0"/>
              </a:rPr>
              <a:t>у моделі:</a:t>
            </a:r>
          </a:p>
          <a:p>
            <a:pPr indent="450215" algn="just">
              <a:lnSpc>
                <a:spcPct val="150000"/>
              </a:lnSpc>
            </a:pPr>
            <a:r>
              <a:rPr lang="uk-UA" sz="2000" kern="100" dirty="0">
                <a:effectLst/>
                <a:latin typeface="UAF Sans"/>
                <a:ea typeface="Calibri" panose="020F0502020204030204" pitchFamily="34" charset="0"/>
              </a:rPr>
              <a:t>1. Скорочення часу на розгортання та оновлення систем за рахунок автоматизації процесів.</a:t>
            </a:r>
          </a:p>
          <a:p>
            <a:pPr indent="450215" algn="just">
              <a:lnSpc>
                <a:spcPct val="150000"/>
              </a:lnSpc>
            </a:pPr>
            <a:r>
              <a:rPr lang="uk-UA" sz="2000" kern="100" dirty="0">
                <a:effectLst/>
                <a:latin typeface="UAF Sans"/>
                <a:ea typeface="Calibri" panose="020F0502020204030204" pitchFamily="34" charset="0"/>
              </a:rPr>
              <a:t>2. Підвищення стабільності та передбачуваності розгорнутого середовища завдяки систематичній перевірці змін.</a:t>
            </a:r>
          </a:p>
          <a:p>
            <a:pPr indent="450215" algn="just">
              <a:lnSpc>
                <a:spcPct val="150000"/>
              </a:lnSpc>
            </a:pPr>
            <a:r>
              <a:rPr lang="uk-UA" sz="2000" kern="100" dirty="0">
                <a:effectLst/>
                <a:latin typeface="UAF Sans"/>
                <a:ea typeface="Calibri" panose="020F0502020204030204" pitchFamily="34" charset="0"/>
              </a:rPr>
              <a:t>3. Покращення безпеки шляхом швидкого реагування на виявлені загрози та вразливості.</a:t>
            </a:r>
          </a:p>
          <a:p>
            <a:pPr indent="450215" algn="just">
              <a:lnSpc>
                <a:spcPct val="150000"/>
              </a:lnSpc>
            </a:pPr>
            <a:r>
              <a:rPr lang="uk-UA" sz="2000" kern="100" dirty="0">
                <a:effectLst/>
                <a:latin typeface="UAF Sans"/>
                <a:ea typeface="Calibri" panose="020F0502020204030204" pitchFamily="34" charset="0"/>
              </a:rPr>
              <a:t>4. Зменшення ризику людських помилок через зведення до мінімуму ручних операцій.</a:t>
            </a:r>
          </a:p>
          <a:p>
            <a:pPr indent="450215" algn="just">
              <a:lnSpc>
                <a:spcPct val="150000"/>
              </a:lnSpc>
            </a:pPr>
            <a:r>
              <a:rPr lang="uk-UA" sz="2000" kern="100" dirty="0">
                <a:effectLst/>
                <a:latin typeface="UAF Sans"/>
                <a:ea typeface="Calibri" panose="020F0502020204030204" pitchFamily="34" charset="0"/>
              </a:rPr>
              <a:t>5. Централізоване управління конфігураціями та стандартизація середовищ.</a:t>
            </a:r>
          </a:p>
          <a:p>
            <a:pPr indent="450215" algn="just">
              <a:lnSpc>
                <a:spcPct val="150000"/>
              </a:lnSpc>
            </a:pPr>
            <a:r>
              <a:rPr lang="uk-UA" sz="2000" kern="100" dirty="0">
                <a:effectLst/>
                <a:latin typeface="UAF Sans"/>
                <a:ea typeface="Calibri" panose="020F0502020204030204" pitchFamily="34" charset="0"/>
              </a:rPr>
              <a:t>6. Можливість швидкого відкату змін у разі виникнення проблем.</a:t>
            </a:r>
          </a:p>
        </p:txBody>
      </p:sp>
    </p:spTree>
    <p:extLst>
      <p:ext uri="{BB962C8B-B14F-4D97-AF65-F5344CB8AC3E}">
        <p14:creationId xmlns:p14="http://schemas.microsoft.com/office/powerpoint/2010/main" val="61028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E4634"/>
        </a:solidFill>
        <a:effectLst/>
      </p:bgPr>
    </p:bg>
    <p:spTree>
      <p:nvGrpSpPr>
        <p:cNvPr id="1" name="Shape 83"/>
        <p:cNvGrpSpPr/>
        <p:nvPr/>
      </p:nvGrpSpPr>
      <p:grpSpPr>
        <a:xfrm>
          <a:off x="0" y="0"/>
          <a:ext cx="0" cy="0"/>
          <a:chOff x="0" y="0"/>
          <a:chExt cx="0" cy="0"/>
        </a:xfrm>
      </p:grpSpPr>
      <p:pic>
        <p:nvPicPr>
          <p:cNvPr id="86" name="Google Shape;86;p1"/>
          <p:cNvPicPr preferRelativeResize="0"/>
          <p:nvPr/>
        </p:nvPicPr>
        <p:blipFill rotWithShape="1">
          <a:blip r:embed="rId3">
            <a:alphaModFix/>
          </a:blip>
          <a:srcRect/>
          <a:stretch/>
        </p:blipFill>
        <p:spPr>
          <a:xfrm>
            <a:off x="470221" y="5869309"/>
            <a:ext cx="512443" cy="512443"/>
          </a:xfrm>
          <a:prstGeom prst="rect">
            <a:avLst/>
          </a:prstGeom>
          <a:noFill/>
          <a:ln>
            <a:noFill/>
          </a:ln>
        </p:spPr>
      </p:pic>
      <p:sp>
        <p:nvSpPr>
          <p:cNvPr id="87" name="Google Shape;87;p1"/>
          <p:cNvSpPr txBox="1"/>
          <p:nvPr/>
        </p:nvSpPr>
        <p:spPr>
          <a:xfrm>
            <a:off x="1032935" y="5949744"/>
            <a:ext cx="4101040" cy="50930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051"/>
              <a:buFont typeface="Arial"/>
              <a:buNone/>
            </a:pPr>
            <a:r>
              <a:rPr lang="uk-UA" sz="1200" b="0" i="0" u="none" strike="noStrike" cap="none" dirty="0">
                <a:solidFill>
                  <a:schemeClr val="lt1"/>
                </a:solidFill>
                <a:latin typeface="Arial"/>
                <a:ea typeface="Arial"/>
                <a:cs typeface="Arial"/>
                <a:sym typeface="Arial"/>
              </a:rPr>
              <a:t>Військовий інститут телекомунікацій та інформатизації</a:t>
            </a:r>
            <a:br>
              <a:rPr lang="uk-UA" sz="1200" b="0" i="0" u="none" strike="noStrike" cap="none" dirty="0">
                <a:solidFill>
                  <a:schemeClr val="lt1"/>
                </a:solidFill>
                <a:latin typeface="Arial"/>
                <a:ea typeface="Arial"/>
                <a:cs typeface="Arial"/>
                <a:sym typeface="Arial"/>
              </a:rPr>
            </a:br>
            <a:r>
              <a:rPr lang="uk-UA" sz="1200" b="0" i="0" u="none" strike="noStrike" cap="none" dirty="0">
                <a:solidFill>
                  <a:schemeClr val="lt1"/>
                </a:solidFill>
                <a:latin typeface="Arial"/>
                <a:ea typeface="Arial"/>
                <a:cs typeface="Arial"/>
                <a:sym typeface="Arial"/>
              </a:rPr>
              <a:t>імені Героїв Крут</a:t>
            </a:r>
            <a:endParaRPr sz="1200" b="0" i="0" u="none" strike="noStrike" cap="none" dirty="0">
              <a:solidFill>
                <a:srgbClr val="000000"/>
              </a:solidFill>
              <a:latin typeface="Arial"/>
              <a:ea typeface="Arial"/>
              <a:cs typeface="Arial"/>
              <a:sym typeface="Arial"/>
            </a:endParaRPr>
          </a:p>
        </p:txBody>
      </p:sp>
      <p:sp>
        <p:nvSpPr>
          <p:cNvPr id="4" name="Заголовок 3"/>
          <p:cNvSpPr>
            <a:spLocks noGrp="1"/>
          </p:cNvSpPr>
          <p:nvPr>
            <p:ph type="ctrTitle"/>
          </p:nvPr>
        </p:nvSpPr>
        <p:spPr>
          <a:xfrm>
            <a:off x="1558290" y="1065213"/>
            <a:ext cx="9144000" cy="2387600"/>
          </a:xfrm>
        </p:spPr>
        <p:txBody>
          <a:bodyPr/>
          <a:lstStyle/>
          <a:p>
            <a:r>
              <a:rPr lang="uk-UA" dirty="0">
                <a:solidFill>
                  <a:schemeClr val="bg1"/>
                </a:solidFill>
                <a:latin typeface="UAF Sans" pitchFamily="2" charset="-52"/>
                <a:ea typeface="UAF Sans" pitchFamily="2" charset="-52"/>
              </a:rPr>
              <a:t>Дякую за увагу!</a:t>
            </a:r>
            <a:br>
              <a:rPr lang="uk-UA" dirty="0">
                <a:solidFill>
                  <a:schemeClr val="bg1"/>
                </a:solidFill>
                <a:latin typeface="UAF Sans" pitchFamily="2" charset="-52"/>
                <a:ea typeface="UAF Sans" pitchFamily="2" charset="-52"/>
              </a:rPr>
            </a:br>
            <a:r>
              <a:rPr lang="uk-UA" dirty="0">
                <a:solidFill>
                  <a:schemeClr val="bg1"/>
                </a:solidFill>
                <a:latin typeface="UAF Sans" pitchFamily="2" charset="-52"/>
                <a:ea typeface="UAF Sans" pitchFamily="2" charset="-52"/>
              </a:rPr>
              <a:t>Слава Україні!</a:t>
            </a:r>
          </a:p>
        </p:txBody>
      </p:sp>
    </p:spTree>
    <p:extLst>
      <p:ext uri="{BB962C8B-B14F-4D97-AF65-F5344CB8AC3E}">
        <p14:creationId xmlns:p14="http://schemas.microsoft.com/office/powerpoint/2010/main" val="252214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UAF Sans" pitchFamily="2" charset="-52"/>
                <a:ea typeface="UAF Sans" pitchFamily="2" charset="-52"/>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14" name="TextBox 13"/>
          <p:cNvSpPr txBox="1"/>
          <p:nvPr/>
        </p:nvSpPr>
        <p:spPr>
          <a:xfrm>
            <a:off x="11842642" y="28158"/>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2</a:t>
            </a:r>
          </a:p>
        </p:txBody>
      </p:sp>
      <p:pic>
        <p:nvPicPr>
          <p:cNvPr id="15" name="Рисунок 14">
            <a:extLst>
              <a:ext uri="{FF2B5EF4-FFF2-40B4-BE49-F238E27FC236}">
                <a16:creationId xmlns:a16="http://schemas.microsoft.com/office/drawing/2014/main" id="{A6972ED0-1841-4075-A7ED-D805B122D076}"/>
              </a:ext>
            </a:extLst>
          </p:cNvPr>
          <p:cNvPicPr>
            <a:picLocks noChangeAspect="1"/>
          </p:cNvPicPr>
          <p:nvPr/>
        </p:nvPicPr>
        <p:blipFill>
          <a:blip r:embed="rId5"/>
          <a:stretch>
            <a:fillRect/>
          </a:stretch>
        </p:blipFill>
        <p:spPr>
          <a:xfrm>
            <a:off x="-50177" y="-12357"/>
            <a:ext cx="6487297" cy="3429000"/>
          </a:xfrm>
          <a:prstGeom prst="rect">
            <a:avLst/>
          </a:prstGeom>
        </p:spPr>
      </p:pic>
      <p:pic>
        <p:nvPicPr>
          <p:cNvPr id="1034" name="Picture 10" descr="War in Ukraine Concept Soldier Against the Background of a Destroyed City extreme closeup Generative AI">
            <a:extLst>
              <a:ext uri="{FF2B5EF4-FFF2-40B4-BE49-F238E27FC236}">
                <a16:creationId xmlns:a16="http://schemas.microsoft.com/office/drawing/2014/main" id="{50F76892-D64B-49FA-8B77-E8CD5A897C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642" y="-12357"/>
            <a:ext cx="6082773"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0" name="Рисунок 9">
            <a:extLst>
              <a:ext uri="{FF2B5EF4-FFF2-40B4-BE49-F238E27FC236}">
                <a16:creationId xmlns:a16="http://schemas.microsoft.com/office/drawing/2014/main" id="{13EAF5AA-0BAB-47E2-BE4B-EAE97A8998FC}"/>
              </a:ext>
            </a:extLst>
          </p:cNvPr>
          <p:cNvPicPr>
            <a:picLocks noChangeAspect="1"/>
          </p:cNvPicPr>
          <p:nvPr/>
        </p:nvPicPr>
        <p:blipFill rotWithShape="1">
          <a:blip r:embed="rId7"/>
          <a:srcRect t="13124"/>
          <a:stretch/>
        </p:blipFill>
        <p:spPr>
          <a:xfrm>
            <a:off x="-50178" y="3412767"/>
            <a:ext cx="6512761" cy="3760235"/>
          </a:xfrm>
          <a:prstGeom prst="rect">
            <a:avLst/>
          </a:prstGeom>
        </p:spPr>
      </p:pic>
      <p:pic>
        <p:nvPicPr>
          <p:cNvPr id="19" name="Рисунок 18">
            <a:extLst>
              <a:ext uri="{FF2B5EF4-FFF2-40B4-BE49-F238E27FC236}">
                <a16:creationId xmlns:a16="http://schemas.microsoft.com/office/drawing/2014/main" id="{70115721-67AA-42AB-B85A-1341CE063C5B}"/>
              </a:ext>
            </a:extLst>
          </p:cNvPr>
          <p:cNvPicPr>
            <a:picLocks noChangeAspect="1"/>
          </p:cNvPicPr>
          <p:nvPr/>
        </p:nvPicPr>
        <p:blipFill rotWithShape="1">
          <a:blip r:embed="rId8"/>
          <a:srcRect l="6259" r="-383" b="5673"/>
          <a:stretch/>
        </p:blipFill>
        <p:spPr>
          <a:xfrm>
            <a:off x="6159686" y="3761059"/>
            <a:ext cx="6133701" cy="3429000"/>
          </a:xfrm>
          <a:prstGeom prst="rect">
            <a:avLst/>
          </a:prstGeom>
        </p:spPr>
      </p:pic>
      <p:sp>
        <p:nvSpPr>
          <p:cNvPr id="20" name="Прямокутник 19">
            <a:extLst>
              <a:ext uri="{FF2B5EF4-FFF2-40B4-BE49-F238E27FC236}">
                <a16:creationId xmlns:a16="http://schemas.microsoft.com/office/drawing/2014/main" id="{92A9824A-1DFE-484B-B302-1721B9E2115B}"/>
              </a:ext>
            </a:extLst>
          </p:cNvPr>
          <p:cNvSpPr/>
          <p:nvPr/>
        </p:nvSpPr>
        <p:spPr>
          <a:xfrm>
            <a:off x="-50177" y="2300842"/>
            <a:ext cx="12300591" cy="2223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b="1" dirty="0">
                <a:solidFill>
                  <a:schemeClr val="tx1"/>
                </a:solidFill>
                <a:latin typeface="UAF Sans"/>
              </a:rPr>
              <a:t>Актуальність дослідження</a:t>
            </a:r>
          </a:p>
          <a:p>
            <a:pPr algn="just"/>
            <a:r>
              <a:rPr lang="uk-UA" sz="2000" dirty="0">
                <a:solidFill>
                  <a:schemeClr val="tx1"/>
                </a:solidFill>
                <a:latin typeface="UAF Sans"/>
                <a:ea typeface="UAF Sans" pitchFamily="2" charset="-52"/>
              </a:rPr>
              <a:t>У сучасних умовах безпеки та оборони України, ефективне використання передових технологій та методів стає критично важливим для забезпечення обороноздатності. Ця робота спрямована на дослідження практичного вдосконалення процесів розгортання інфраструктури та забезпечення безпеки інформаційних систем. Впровадження передових методів </a:t>
            </a:r>
            <a:r>
              <a:rPr lang="en-US" sz="2000" dirty="0">
                <a:solidFill>
                  <a:schemeClr val="tx1"/>
                </a:solidFill>
                <a:latin typeface="UAF Sans"/>
                <a:ea typeface="UAF Sans" pitchFamily="2" charset="-52"/>
              </a:rPr>
              <a:t>CI/CD </a:t>
            </a:r>
            <a:r>
              <a:rPr lang="uk-UA" sz="2000" dirty="0">
                <a:solidFill>
                  <a:schemeClr val="tx1"/>
                </a:solidFill>
                <a:latin typeface="UAF Sans"/>
                <a:ea typeface="UAF Sans" pitchFamily="2" charset="-52"/>
              </a:rPr>
              <a:t>та використання підходів </a:t>
            </a:r>
            <a:r>
              <a:rPr lang="en-US" sz="2000" dirty="0">
                <a:solidFill>
                  <a:schemeClr val="tx1"/>
                </a:solidFill>
                <a:latin typeface="UAF Sans"/>
                <a:ea typeface="UAF Sans" pitchFamily="2" charset="-52"/>
              </a:rPr>
              <a:t>IaC </a:t>
            </a:r>
            <a:r>
              <a:rPr lang="uk-UA" sz="2000" dirty="0">
                <a:solidFill>
                  <a:schemeClr val="tx1"/>
                </a:solidFill>
                <a:latin typeface="UAF Sans"/>
                <a:ea typeface="UAF Sans" pitchFamily="2" charset="-52"/>
              </a:rPr>
              <a:t>забезпечуватиме швидкість, ефективність і безпеку при впровадженні нових технологій та інформаційних систем.</a:t>
            </a:r>
          </a:p>
        </p:txBody>
      </p:sp>
    </p:spTree>
    <p:extLst>
      <p:ext uri="{BB962C8B-B14F-4D97-AF65-F5344CB8AC3E}">
        <p14:creationId xmlns:p14="http://schemas.microsoft.com/office/powerpoint/2010/main" val="111425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cxnSp>
        <p:nvCxnSpPr>
          <p:cNvPr id="95" name="Google Shape;95;p2"/>
          <p:cNvCxnSpPr/>
          <p:nvPr/>
        </p:nvCxnSpPr>
        <p:spPr>
          <a:xfrm>
            <a:off x="573209" y="464820"/>
            <a:ext cx="0" cy="504825"/>
          </a:xfrm>
          <a:prstGeom prst="straightConnector1">
            <a:avLst/>
          </a:prstGeom>
          <a:noFill/>
          <a:ln w="38100" cap="flat" cmpd="sng">
            <a:solidFill>
              <a:srgbClr val="F09009"/>
            </a:solidFill>
            <a:prstDash val="solid"/>
            <a:miter lim="800000"/>
            <a:headEnd type="none" w="sm" len="sm"/>
            <a:tailEnd type="none" w="sm" len="sm"/>
          </a:ln>
        </p:spPr>
      </p:cxnSp>
      <p:sp>
        <p:nvSpPr>
          <p:cNvPr id="97" name="Google Shape;97;p2"/>
          <p:cNvSpPr txBox="1"/>
          <p:nvPr/>
        </p:nvSpPr>
        <p:spPr>
          <a:xfrm>
            <a:off x="573209" y="554475"/>
            <a:ext cx="9144000" cy="50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2400"/>
              <a:buFont typeface="Arial"/>
              <a:buNone/>
            </a:pPr>
            <a:r>
              <a:rPr lang="uk-UA" sz="2400" dirty="0">
                <a:solidFill>
                  <a:srgbClr val="4E4735"/>
                </a:solidFill>
                <a:latin typeface="UAF Sans" pitchFamily="2" charset="-52"/>
                <a:ea typeface="UAF Sans" pitchFamily="2" charset="-52"/>
              </a:rPr>
              <a:t>Мета, об’єкт та предмет дослідження</a:t>
            </a:r>
            <a:endParaRPr sz="2400" b="0" i="0" u="none" strike="noStrike" cap="none" dirty="0">
              <a:solidFill>
                <a:srgbClr val="4E4735"/>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108;p8"/>
          <p:cNvSpPr/>
          <p:nvPr/>
        </p:nvSpPr>
        <p:spPr>
          <a:xfrm>
            <a:off x="2980823" y="1540400"/>
            <a:ext cx="8832836" cy="1228971"/>
          </a:xfrm>
          <a:prstGeom prst="rect">
            <a:avLst/>
          </a:prstGeom>
          <a:solidFill>
            <a:srgbClr val="DCD7C3"/>
          </a:solidFill>
          <a:ln>
            <a:noFill/>
          </a:ln>
        </p:spPr>
        <p:txBody>
          <a:bodyPr spcFirstLastPara="1" wrap="square" lIns="91425" tIns="91425" rIns="91425" bIns="91425" anchor="ctr" anchorCtr="0">
            <a:noAutofit/>
          </a:bodyPr>
          <a:lstStyle/>
          <a:p>
            <a:pPr marL="268288" lvl="0" algn="just">
              <a:buSzPts val="1400"/>
            </a:pPr>
            <a:r>
              <a:rPr lang="uk-UA" sz="1800" dirty="0">
                <a:latin typeface="+mj-lt"/>
                <a:ea typeface="Calibri" panose="020F0502020204030204" pitchFamily="34" charset="0"/>
                <a:cs typeface="Times New Roman" panose="02020603050405020304" pitchFamily="18" charset="0"/>
              </a:rPr>
              <a:t>Аналіз </a:t>
            </a:r>
            <a:r>
              <a:rPr lang="uk-UA" sz="1800" dirty="0">
                <a:effectLst/>
                <a:latin typeface="+mj-lt"/>
                <a:ea typeface="Calibri" panose="020F0502020204030204" pitchFamily="34" charset="0"/>
                <a:cs typeface="Times New Roman" panose="02020603050405020304" pitchFamily="18" charset="0"/>
              </a:rPr>
              <a:t>моделі використання процесів </a:t>
            </a:r>
            <a:r>
              <a:rPr lang="en-US" sz="1800" dirty="0">
                <a:effectLst/>
                <a:latin typeface="+mj-lt"/>
                <a:ea typeface="Calibri" panose="020F0502020204030204" pitchFamily="34" charset="0"/>
                <a:cs typeface="Times New Roman" panose="02020603050405020304" pitchFamily="18" charset="0"/>
              </a:rPr>
              <a:t>Continuous Integration</a:t>
            </a:r>
            <a:r>
              <a:rPr lang="uk-UA" sz="1800" dirty="0">
                <a:effectLst/>
                <a:latin typeface="+mj-lt"/>
                <a:ea typeface="Calibri" panose="020F0502020204030204" pitchFamily="34" charset="0"/>
                <a:cs typeface="Times New Roman" panose="02020603050405020304" pitchFamily="18" charset="0"/>
              </a:rPr>
              <a:t> (CI) та </a:t>
            </a:r>
            <a:r>
              <a:rPr lang="en-US" sz="1800" dirty="0">
                <a:effectLst/>
                <a:latin typeface="+mj-lt"/>
                <a:ea typeface="Calibri" panose="020F0502020204030204" pitchFamily="34" charset="0"/>
                <a:cs typeface="Times New Roman" panose="02020603050405020304" pitchFamily="18" charset="0"/>
              </a:rPr>
              <a:t>Continuous Delivery</a:t>
            </a:r>
            <a:r>
              <a:rPr lang="uk-UA" sz="1800" dirty="0">
                <a:effectLst/>
                <a:latin typeface="+mj-lt"/>
                <a:ea typeface="Calibri" panose="020F0502020204030204" pitchFamily="34" charset="0"/>
                <a:cs typeface="Times New Roman" panose="02020603050405020304" pitchFamily="18" charset="0"/>
              </a:rPr>
              <a:t> (CD) під час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a:t>
            </a:r>
            <a:r>
              <a:rPr lang="en-US" sz="1800" i="1" dirty="0">
                <a:effectLst/>
                <a:latin typeface="+mj-lt"/>
                <a:ea typeface="Calibri" panose="020F0502020204030204" pitchFamily="34" charset="0"/>
                <a:cs typeface="Times New Roman" panose="02020603050405020304" pitchFamily="18" charset="0"/>
              </a:rPr>
              <a:t> </a:t>
            </a:r>
            <a:r>
              <a:rPr lang="en-US" sz="1800" dirty="0">
                <a:effectLst/>
                <a:latin typeface="+mj-lt"/>
                <a:ea typeface="Calibri" panose="020F0502020204030204" pitchFamily="34" charset="0"/>
                <a:cs typeface="Times New Roman" panose="02020603050405020304" pitchFamily="18" charset="0"/>
              </a:rPr>
              <a:t> (IaC)</a:t>
            </a:r>
            <a:r>
              <a:rPr lang="uk-UA" sz="1800" dirty="0">
                <a:effectLst/>
                <a:latin typeface="+mj-lt"/>
                <a:ea typeface="Calibri" panose="020F0502020204030204" pitchFamily="34" charset="0"/>
                <a:cs typeface="Times New Roman" panose="02020603050405020304" pitchFamily="18" charset="0"/>
              </a:rPr>
              <a:t> з метою підвищення ефективності, швидкості та надійності управління та розгортанням інформаційних систем у Збройних силах України</a:t>
            </a:r>
            <a:endParaRPr lang="uk-UA" sz="1800" dirty="0">
              <a:solidFill>
                <a:schemeClr val="tx1"/>
              </a:solidFill>
              <a:latin typeface="+mj-lt"/>
              <a:ea typeface="UAF Sans" pitchFamily="2" charset="-52"/>
              <a:cs typeface="Arial" panose="020B0604020202020204" pitchFamily="34" charset="0"/>
            </a:endParaRPr>
          </a:p>
        </p:txBody>
      </p:sp>
      <p:sp>
        <p:nvSpPr>
          <p:cNvPr id="10" name="Google Shape;108;p8"/>
          <p:cNvSpPr/>
          <p:nvPr/>
        </p:nvSpPr>
        <p:spPr>
          <a:xfrm>
            <a:off x="573209" y="1534034"/>
            <a:ext cx="2407614" cy="1228971"/>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МЕТА ДОСЛІДЖЕННЯ</a:t>
            </a:r>
            <a:endParaRPr lang="uk-UA" sz="1800" dirty="0">
              <a:solidFill>
                <a:schemeClr val="bg1"/>
              </a:solidFill>
              <a:latin typeface="UAF Sans" pitchFamily="2" charset="-52"/>
              <a:ea typeface="UAF Sans" pitchFamily="2" charset="-52"/>
            </a:endParaRPr>
          </a:p>
        </p:txBody>
      </p:sp>
      <p:sp>
        <p:nvSpPr>
          <p:cNvPr id="11" name="Google Shape;108;p8"/>
          <p:cNvSpPr/>
          <p:nvPr/>
        </p:nvSpPr>
        <p:spPr>
          <a:xfrm>
            <a:off x="2980823" y="4462578"/>
            <a:ext cx="8832836" cy="1012505"/>
          </a:xfrm>
          <a:prstGeom prst="rect">
            <a:avLst/>
          </a:prstGeom>
          <a:solidFill>
            <a:srgbClr val="DCD7C3"/>
          </a:solidFill>
          <a:ln>
            <a:noFill/>
          </a:ln>
        </p:spPr>
        <p:txBody>
          <a:bodyPr spcFirstLastPara="1" wrap="square" lIns="91425" tIns="91425" rIns="91425" bIns="91425" anchor="ctr" anchorCtr="0">
            <a:noAutofit/>
          </a:bodyPr>
          <a:lstStyle/>
          <a:p>
            <a:pPr marL="268288" algn="just">
              <a:buSzPts val="1400"/>
            </a:pPr>
            <a:r>
              <a:rPr lang="uk-UA" sz="1800" dirty="0">
                <a:latin typeface="+mj-lt"/>
                <a:ea typeface="Calibri" panose="020F0502020204030204" pitchFamily="34" charset="0"/>
                <a:cs typeface="Times New Roman" panose="02020603050405020304" pitchFamily="18" charset="0"/>
              </a:rPr>
              <a:t>М</a:t>
            </a:r>
            <a:r>
              <a:rPr lang="uk-UA" sz="1800" dirty="0">
                <a:effectLst/>
                <a:latin typeface="+mj-lt"/>
                <a:ea typeface="Calibri" panose="020F0502020204030204" pitchFamily="34" charset="0"/>
                <a:cs typeface="Times New Roman" panose="02020603050405020304" pitchFamily="18" charset="0"/>
              </a:rPr>
              <a:t>одель використання </a:t>
            </a:r>
            <a:r>
              <a:rPr lang="en-US" sz="1800" dirty="0">
                <a:effectLst/>
                <a:latin typeface="+mj-lt"/>
                <a:ea typeface="Calibri" panose="020F0502020204030204" pitchFamily="34" charset="0"/>
                <a:cs typeface="Times New Roman" panose="02020603050405020304" pitchFamily="18" charset="0"/>
              </a:rPr>
              <a:t>Continuous Integration </a:t>
            </a:r>
            <a:r>
              <a:rPr lang="uk-UA" sz="1800" dirty="0">
                <a:effectLst/>
                <a:latin typeface="+mj-lt"/>
                <a:ea typeface="Calibri" panose="020F0502020204030204" pitchFamily="34" charset="0"/>
                <a:cs typeface="Times New Roman" panose="02020603050405020304" pitchFamily="18" charset="0"/>
              </a:rPr>
              <a:t>(CI) та </a:t>
            </a:r>
            <a:r>
              <a:rPr lang="en-US" sz="1800" dirty="0">
                <a:effectLst/>
                <a:latin typeface="+mj-lt"/>
                <a:ea typeface="Calibri" panose="020F0502020204030204" pitchFamily="34" charset="0"/>
                <a:cs typeface="Times New Roman" panose="02020603050405020304" pitchFamily="18" charset="0"/>
              </a:rPr>
              <a:t>Continuous Delivery (CD)</a:t>
            </a:r>
            <a:r>
              <a:rPr lang="uk-UA" sz="1800" dirty="0">
                <a:effectLst/>
                <a:latin typeface="+mj-lt"/>
                <a:ea typeface="Calibri" panose="020F0502020204030204" pitchFamily="34" charset="0"/>
                <a:cs typeface="Times New Roman" panose="02020603050405020304" pitchFamily="18" charset="0"/>
              </a:rPr>
              <a:t> процесів під час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  (IaC)</a:t>
            </a:r>
            <a:r>
              <a:rPr lang="uk-UA" sz="1800" dirty="0">
                <a:effectLst/>
                <a:latin typeface="+mj-lt"/>
                <a:ea typeface="Calibri" panose="020F0502020204030204" pitchFamily="34" charset="0"/>
                <a:cs typeface="Times New Roman" panose="02020603050405020304" pitchFamily="18" charset="0"/>
              </a:rPr>
              <a:t>.</a:t>
            </a:r>
            <a:endParaRPr lang="uk-UA" sz="1800" dirty="0">
              <a:solidFill>
                <a:schemeClr val="tx1"/>
              </a:solidFill>
              <a:latin typeface="+mj-lt"/>
              <a:ea typeface="UAF Sans" pitchFamily="2" charset="-52"/>
              <a:cs typeface="Arial" panose="020B0604020202020204" pitchFamily="34" charset="0"/>
            </a:endParaRPr>
          </a:p>
        </p:txBody>
      </p:sp>
      <p:sp>
        <p:nvSpPr>
          <p:cNvPr id="12" name="Google Shape;108;p8"/>
          <p:cNvSpPr/>
          <p:nvPr/>
        </p:nvSpPr>
        <p:spPr>
          <a:xfrm>
            <a:off x="573209" y="4462578"/>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ПРЕДМЕТ ДОСЛІДЖЕННЯ</a:t>
            </a:r>
            <a:endParaRPr lang="uk-UA" sz="1800" dirty="0">
              <a:solidFill>
                <a:schemeClr val="bg1"/>
              </a:solidFill>
              <a:latin typeface="UAF Sans" pitchFamily="2" charset="-52"/>
              <a:ea typeface="UAF Sans" pitchFamily="2" charset="-52"/>
            </a:endParaRPr>
          </a:p>
        </p:txBody>
      </p:sp>
      <p:sp>
        <p:nvSpPr>
          <p:cNvPr id="2" name="Google Shape;108;p8">
            <a:extLst>
              <a:ext uri="{FF2B5EF4-FFF2-40B4-BE49-F238E27FC236}">
                <a16:creationId xmlns:a16="http://schemas.microsoft.com/office/drawing/2014/main" id="{1C8F4F10-0AF3-89B9-0009-682AF2119675}"/>
              </a:ext>
            </a:extLst>
          </p:cNvPr>
          <p:cNvSpPr/>
          <p:nvPr/>
        </p:nvSpPr>
        <p:spPr>
          <a:xfrm>
            <a:off x="2980823" y="3106539"/>
            <a:ext cx="8832836" cy="1012505"/>
          </a:xfrm>
          <a:prstGeom prst="rect">
            <a:avLst/>
          </a:prstGeom>
          <a:solidFill>
            <a:srgbClr val="DCD7C3"/>
          </a:solidFill>
          <a:ln>
            <a:noFill/>
          </a:ln>
        </p:spPr>
        <p:txBody>
          <a:bodyPr spcFirstLastPara="1" wrap="square" lIns="91425" tIns="91425" rIns="91425" bIns="91425" anchor="ctr" anchorCtr="0">
            <a:noAutofit/>
          </a:bodyPr>
          <a:lstStyle/>
          <a:p>
            <a:pPr marL="268288" lvl="0" algn="just">
              <a:buSzPts val="1400"/>
            </a:pPr>
            <a:r>
              <a:rPr lang="uk-UA" sz="1800" dirty="0">
                <a:latin typeface="+mj-lt"/>
                <a:ea typeface="Calibri" panose="020F0502020204030204" pitchFamily="34" charset="0"/>
                <a:cs typeface="Times New Roman" panose="02020603050405020304" pitchFamily="18" charset="0"/>
              </a:rPr>
              <a:t>П</a:t>
            </a:r>
            <a:r>
              <a:rPr lang="uk-UA" sz="1800" dirty="0">
                <a:effectLst/>
                <a:latin typeface="+mj-lt"/>
                <a:ea typeface="Calibri" panose="020F0502020204030204" pitchFamily="34" charset="0"/>
                <a:cs typeface="Times New Roman" panose="02020603050405020304" pitchFamily="18" charset="0"/>
              </a:rPr>
              <a:t>роцеси розгортання інфраструктури на основі </a:t>
            </a:r>
            <a:r>
              <a:rPr lang="en-US" sz="1800" dirty="0">
                <a:effectLst/>
                <a:latin typeface="+mj-lt"/>
                <a:ea typeface="Calibri" panose="020F0502020204030204" pitchFamily="34" charset="0"/>
                <a:cs typeface="Times New Roman" panose="02020603050405020304" pitchFamily="18" charset="0"/>
              </a:rPr>
              <a:t>Infrastructure as Code (IaC)</a:t>
            </a:r>
            <a:endParaRPr lang="ru-RU" sz="1800" dirty="0">
              <a:solidFill>
                <a:schemeClr val="tx1"/>
              </a:solidFill>
              <a:latin typeface="+mj-lt"/>
              <a:ea typeface="UAF Sans" pitchFamily="2" charset="-52"/>
              <a:cs typeface="Arial" panose="020B0604020202020204" pitchFamily="34" charset="0"/>
            </a:endParaRPr>
          </a:p>
        </p:txBody>
      </p:sp>
      <p:sp>
        <p:nvSpPr>
          <p:cNvPr id="3" name="Google Shape;108;p8">
            <a:extLst>
              <a:ext uri="{FF2B5EF4-FFF2-40B4-BE49-F238E27FC236}">
                <a16:creationId xmlns:a16="http://schemas.microsoft.com/office/drawing/2014/main" id="{49B04A58-B5DF-DCA5-8B01-5FE7AB39F1B5}"/>
              </a:ext>
            </a:extLst>
          </p:cNvPr>
          <p:cNvSpPr/>
          <p:nvPr/>
        </p:nvSpPr>
        <p:spPr>
          <a:xfrm>
            <a:off x="573209" y="3106540"/>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1800" b="1" dirty="0">
                <a:solidFill>
                  <a:schemeClr val="bg1"/>
                </a:solidFill>
                <a:latin typeface="UAF Sans" pitchFamily="2" charset="-52"/>
                <a:ea typeface="UAF Sans" pitchFamily="2" charset="-52"/>
              </a:rPr>
              <a:t>ОБ'ЄКТ ДОСЛІДЖЕННЯ</a:t>
            </a:r>
            <a:endParaRPr lang="uk-UA" sz="1800" dirty="0">
              <a:solidFill>
                <a:schemeClr val="bg1"/>
              </a:solidFill>
              <a:latin typeface="UAF Sans" pitchFamily="2" charset="-52"/>
              <a:ea typeface="UAF Sans" pitchFamily="2" charset="-52"/>
            </a:endParaRPr>
          </a:p>
        </p:txBody>
      </p:sp>
      <p:sp>
        <p:nvSpPr>
          <p:cNvPr id="13" name="TextBox 12"/>
          <p:cNvSpPr txBox="1"/>
          <p:nvPr/>
        </p:nvSpPr>
        <p:spPr>
          <a:xfrm>
            <a:off x="11813659" y="14180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3</a:t>
            </a:r>
          </a:p>
        </p:txBody>
      </p:sp>
    </p:spTree>
    <p:extLst>
      <p:ext uri="{BB962C8B-B14F-4D97-AF65-F5344CB8AC3E}">
        <p14:creationId xmlns:p14="http://schemas.microsoft.com/office/powerpoint/2010/main" val="102846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cxnSp>
        <p:nvCxnSpPr>
          <p:cNvPr id="95" name="Google Shape;95;p2"/>
          <p:cNvCxnSpPr/>
          <p:nvPr/>
        </p:nvCxnSpPr>
        <p:spPr>
          <a:xfrm>
            <a:off x="573209" y="464820"/>
            <a:ext cx="0" cy="504825"/>
          </a:xfrm>
          <a:prstGeom prst="straightConnector1">
            <a:avLst/>
          </a:prstGeom>
          <a:noFill/>
          <a:ln w="38100" cap="flat" cmpd="sng">
            <a:solidFill>
              <a:srgbClr val="F09009"/>
            </a:solidFill>
            <a:prstDash val="solid"/>
            <a:miter lim="800000"/>
            <a:headEnd type="none" w="sm" len="sm"/>
            <a:tailEnd type="none" w="sm" len="sm"/>
          </a:ln>
        </p:spPr>
      </p:cxnSp>
      <p:sp>
        <p:nvSpPr>
          <p:cNvPr id="97" name="Google Shape;97;p2"/>
          <p:cNvSpPr txBox="1"/>
          <p:nvPr/>
        </p:nvSpPr>
        <p:spPr>
          <a:xfrm>
            <a:off x="573209" y="554475"/>
            <a:ext cx="9144000" cy="504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2400"/>
              <a:buFont typeface="Arial"/>
              <a:buNone/>
            </a:pPr>
            <a:r>
              <a:rPr lang="uk-UA" sz="2400" dirty="0">
                <a:solidFill>
                  <a:srgbClr val="4E4735"/>
                </a:solidFill>
                <a:latin typeface="UAF Sans" pitchFamily="2" charset="-52"/>
                <a:ea typeface="UAF Sans" pitchFamily="2" charset="-52"/>
              </a:rPr>
              <a:t>Завдання дослідження</a:t>
            </a:r>
            <a:endParaRPr lang="uk-UA" sz="2400" b="0" i="0" u="none" strike="noStrike" cap="none" dirty="0">
              <a:solidFill>
                <a:srgbClr val="4E4735"/>
              </a:solidFill>
              <a:latin typeface="UAF Sans" pitchFamily="2" charset="-52"/>
              <a:ea typeface="UAF Sans" pitchFamily="2" charset="-52"/>
              <a:sym typeface="Arial"/>
            </a:endParaRPr>
          </a:p>
        </p:txBody>
      </p:sp>
      <p:pic>
        <p:nvPicPr>
          <p:cNvPr id="8" name="Рисунок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108;p8"/>
          <p:cNvSpPr/>
          <p:nvPr/>
        </p:nvSpPr>
        <p:spPr>
          <a:xfrm>
            <a:off x="2980823" y="1530851"/>
            <a:ext cx="8832836" cy="1228971"/>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Аналіз концепції </a:t>
            </a:r>
            <a:r>
              <a:rPr lang="en-US" sz="1800" dirty="0">
                <a:latin typeface="+mj-lt"/>
              </a:rPr>
              <a:t>Continuous integration (CI) </a:t>
            </a:r>
            <a:r>
              <a:rPr lang="uk-UA" sz="1800" dirty="0">
                <a:latin typeface="+mj-lt"/>
              </a:rPr>
              <a:t>та </a:t>
            </a:r>
            <a:r>
              <a:rPr lang="en-US" sz="1800" dirty="0">
                <a:latin typeface="+mj-lt"/>
              </a:rPr>
              <a:t>Continuous Delivery (CD)</a:t>
            </a:r>
            <a:endParaRPr lang="uk-UA" sz="1800" dirty="0">
              <a:solidFill>
                <a:schemeClr val="tx1"/>
              </a:solidFill>
              <a:latin typeface="+mj-lt"/>
              <a:ea typeface="UAF Sans" pitchFamily="2" charset="-52"/>
              <a:cs typeface="Arial" panose="020B0604020202020204" pitchFamily="34" charset="0"/>
            </a:endParaRPr>
          </a:p>
        </p:txBody>
      </p:sp>
      <p:sp>
        <p:nvSpPr>
          <p:cNvPr id="11" name="Google Shape;108;p8"/>
          <p:cNvSpPr/>
          <p:nvPr/>
        </p:nvSpPr>
        <p:spPr>
          <a:xfrm>
            <a:off x="2980823" y="4459395"/>
            <a:ext cx="8832836" cy="1012505"/>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Розробка моделі використання CI/CD</a:t>
            </a:r>
            <a:r>
              <a:rPr lang="en-US" sz="1800" dirty="0">
                <a:latin typeface="+mj-lt"/>
              </a:rPr>
              <a:t> </a:t>
            </a:r>
            <a:r>
              <a:rPr lang="uk-UA" sz="1800" dirty="0">
                <a:latin typeface="+mj-lt"/>
              </a:rPr>
              <a:t>процесів під час розгортання інфраструктури на основі IaC</a:t>
            </a:r>
            <a:endParaRPr lang="uk-UA" sz="1800" dirty="0">
              <a:solidFill>
                <a:schemeClr val="tx1"/>
              </a:solidFill>
              <a:latin typeface="+mj-lt"/>
              <a:ea typeface="UAF Sans" pitchFamily="2" charset="-52"/>
              <a:cs typeface="Arial" panose="020B0604020202020204" pitchFamily="34" charset="0"/>
            </a:endParaRPr>
          </a:p>
        </p:txBody>
      </p:sp>
      <p:sp>
        <p:nvSpPr>
          <p:cNvPr id="12" name="Google Shape;108;p8"/>
          <p:cNvSpPr/>
          <p:nvPr/>
        </p:nvSpPr>
        <p:spPr>
          <a:xfrm>
            <a:off x="573209" y="4459395"/>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3</a:t>
            </a:r>
            <a:endParaRPr lang="uk-UA" sz="3200" b="1" dirty="0">
              <a:solidFill>
                <a:schemeClr val="bg1"/>
              </a:solidFill>
              <a:latin typeface="UAF Sans" pitchFamily="2" charset="-52"/>
              <a:ea typeface="UAF Sans" pitchFamily="2" charset="-52"/>
            </a:endParaRPr>
          </a:p>
        </p:txBody>
      </p:sp>
      <p:sp>
        <p:nvSpPr>
          <p:cNvPr id="2" name="Google Shape;108;p8">
            <a:extLst>
              <a:ext uri="{FF2B5EF4-FFF2-40B4-BE49-F238E27FC236}">
                <a16:creationId xmlns:a16="http://schemas.microsoft.com/office/drawing/2014/main" id="{1C8F4F10-0AF3-89B9-0009-682AF2119675}"/>
              </a:ext>
            </a:extLst>
          </p:cNvPr>
          <p:cNvSpPr/>
          <p:nvPr/>
        </p:nvSpPr>
        <p:spPr>
          <a:xfrm>
            <a:off x="2980823" y="3103356"/>
            <a:ext cx="8832836" cy="1012505"/>
          </a:xfrm>
          <a:prstGeom prst="rect">
            <a:avLst/>
          </a:prstGeom>
          <a:solidFill>
            <a:srgbClr val="DCD7C3"/>
          </a:solidFill>
          <a:ln>
            <a:noFill/>
          </a:ln>
        </p:spPr>
        <p:txBody>
          <a:bodyPr spcFirstLastPara="1" wrap="square" lIns="91425" tIns="91425" rIns="91425" bIns="91425" anchor="ctr" anchorCtr="0">
            <a:noAutofit/>
          </a:bodyPr>
          <a:lstStyle/>
          <a:p>
            <a:pPr lvl="0" algn="ctr">
              <a:buSzPts val="1400"/>
            </a:pPr>
            <a:r>
              <a:rPr lang="uk-UA" sz="1800" dirty="0">
                <a:latin typeface="+mj-lt"/>
              </a:rPr>
              <a:t>Аналіз інфраструктури на основі </a:t>
            </a:r>
            <a:r>
              <a:rPr lang="en-US" sz="1800" dirty="0">
                <a:latin typeface="+mj-lt"/>
              </a:rPr>
              <a:t>IaC</a:t>
            </a:r>
            <a:endParaRPr lang="uk-UA" sz="1800" dirty="0">
              <a:solidFill>
                <a:srgbClr val="4E4634"/>
              </a:solidFill>
              <a:latin typeface="+mj-lt"/>
              <a:ea typeface="UAF Sans" pitchFamily="2" charset="-52"/>
            </a:endParaRPr>
          </a:p>
        </p:txBody>
      </p:sp>
      <p:sp>
        <p:nvSpPr>
          <p:cNvPr id="3" name="Google Shape;108;p8">
            <a:extLst>
              <a:ext uri="{FF2B5EF4-FFF2-40B4-BE49-F238E27FC236}">
                <a16:creationId xmlns:a16="http://schemas.microsoft.com/office/drawing/2014/main" id="{49B04A58-B5DF-DCA5-8B01-5FE7AB39F1B5}"/>
              </a:ext>
            </a:extLst>
          </p:cNvPr>
          <p:cNvSpPr/>
          <p:nvPr/>
        </p:nvSpPr>
        <p:spPr>
          <a:xfrm>
            <a:off x="573209" y="3103357"/>
            <a:ext cx="2407614" cy="1012505"/>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en-US" sz="3200" b="1" dirty="0">
                <a:solidFill>
                  <a:schemeClr val="bg1"/>
                </a:solidFill>
                <a:latin typeface="UAF Sans" pitchFamily="2" charset="-52"/>
                <a:ea typeface="UAF Sans" pitchFamily="2" charset="-52"/>
              </a:rPr>
              <a:t>2</a:t>
            </a:r>
            <a:endParaRPr lang="uk-UA" sz="3200" dirty="0">
              <a:solidFill>
                <a:schemeClr val="bg1"/>
              </a:solidFill>
              <a:latin typeface="UAF Sans" pitchFamily="2" charset="-52"/>
              <a:ea typeface="UAF Sans" pitchFamily="2" charset="-52"/>
            </a:endParaRPr>
          </a:p>
        </p:txBody>
      </p:sp>
      <p:sp>
        <p:nvSpPr>
          <p:cNvPr id="13" name="TextBox 12"/>
          <p:cNvSpPr txBox="1"/>
          <p:nvPr/>
        </p:nvSpPr>
        <p:spPr>
          <a:xfrm>
            <a:off x="11813659" y="141803"/>
            <a:ext cx="263471" cy="307777"/>
          </a:xfrm>
          <a:prstGeom prst="rect">
            <a:avLst/>
          </a:prstGeom>
          <a:noFill/>
        </p:spPr>
        <p:txBody>
          <a:bodyPr wrap="square" rtlCol="0">
            <a:spAutoFit/>
          </a:bodyPr>
          <a:lstStyle/>
          <a:p>
            <a:r>
              <a:rPr lang="en-US" b="1" dirty="0">
                <a:solidFill>
                  <a:schemeClr val="tx1"/>
                </a:solidFill>
                <a:latin typeface="UAF Sans" pitchFamily="2" charset="-52"/>
                <a:ea typeface="UAF Sans" pitchFamily="2" charset="-52"/>
              </a:rPr>
              <a:t>4</a:t>
            </a:r>
            <a:endParaRPr lang="uk-UA" b="1" dirty="0">
              <a:solidFill>
                <a:schemeClr val="tx1"/>
              </a:solidFill>
              <a:latin typeface="UAF Sans" pitchFamily="2" charset="-52"/>
              <a:ea typeface="UAF Sans" pitchFamily="2" charset="-52"/>
            </a:endParaRPr>
          </a:p>
        </p:txBody>
      </p:sp>
      <p:sp>
        <p:nvSpPr>
          <p:cNvPr id="14" name="Google Shape;108;p8">
            <a:extLst>
              <a:ext uri="{FF2B5EF4-FFF2-40B4-BE49-F238E27FC236}">
                <a16:creationId xmlns:a16="http://schemas.microsoft.com/office/drawing/2014/main" id="{C6B7F49E-DAE7-4B9E-9D4B-03240597CF44}"/>
              </a:ext>
            </a:extLst>
          </p:cNvPr>
          <p:cNvSpPr/>
          <p:nvPr/>
        </p:nvSpPr>
        <p:spPr>
          <a:xfrm>
            <a:off x="573209" y="1534034"/>
            <a:ext cx="2407614" cy="1228971"/>
          </a:xfrm>
          <a:prstGeom prst="rect">
            <a:avLst/>
          </a:prstGeom>
          <a:solidFill>
            <a:srgbClr val="4E4634"/>
          </a:solidFill>
          <a:ln>
            <a:noFill/>
          </a:ln>
        </p:spPr>
        <p:txBody>
          <a:bodyPr spcFirstLastPara="1" wrap="square" lIns="91425" tIns="91425" rIns="91425" bIns="91425" anchor="ctr" anchorCtr="0">
            <a:noAutofit/>
          </a:bodyPr>
          <a:lstStyle/>
          <a:p>
            <a:pPr lvl="0" algn="ctr">
              <a:buSzPts val="1400"/>
            </a:pPr>
            <a:r>
              <a:rPr lang="uk-UA" sz="3200" b="1" dirty="0">
                <a:solidFill>
                  <a:schemeClr val="bg1"/>
                </a:solidFill>
                <a:latin typeface="UAF Sans" pitchFamily="2" charset="-52"/>
                <a:ea typeface="UAF Sans" pitchFamily="2" charset="-52"/>
              </a:rPr>
              <a:t>1</a:t>
            </a:r>
            <a:endParaRPr lang="uk-UA" sz="3200" dirty="0">
              <a:solidFill>
                <a:schemeClr val="bg1"/>
              </a:solidFill>
              <a:latin typeface="UAF Sans" pitchFamily="2" charset="-52"/>
              <a:ea typeface="UAF Sans" pitchFamily="2" charset="-52"/>
            </a:endParaRPr>
          </a:p>
        </p:txBody>
      </p:sp>
    </p:spTree>
    <p:extLst>
      <p:ext uri="{BB962C8B-B14F-4D97-AF65-F5344CB8AC3E}">
        <p14:creationId xmlns:p14="http://schemas.microsoft.com/office/powerpoint/2010/main" val="421208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buSzPts val="1400"/>
            </a:pPr>
            <a:r>
              <a:rPr lang="uk-UA" sz="2000" dirty="0">
                <a:solidFill>
                  <a:srgbClr val="4E4634"/>
                </a:solidFill>
                <a:latin typeface="UAF Sans"/>
              </a:rPr>
              <a:t>Аналіз концепції </a:t>
            </a:r>
            <a:r>
              <a:rPr lang="en-US" sz="2000" dirty="0">
                <a:solidFill>
                  <a:srgbClr val="4E4634"/>
                </a:solidFill>
              </a:rPr>
              <a:t>Continuous integration (CI) </a:t>
            </a:r>
            <a:r>
              <a:rPr lang="uk-UA" sz="2000" dirty="0">
                <a:solidFill>
                  <a:srgbClr val="4E4634"/>
                </a:solidFill>
                <a:latin typeface="UAF Sans"/>
              </a:rPr>
              <a:t>та </a:t>
            </a:r>
            <a:r>
              <a:rPr lang="en-US" sz="2000" dirty="0">
                <a:solidFill>
                  <a:srgbClr val="4E4634"/>
                </a:solidFill>
              </a:rPr>
              <a:t>Continuous Delivery (CD)</a:t>
            </a:r>
            <a:endParaRPr lang="uk-UA" sz="2000" dirty="0">
              <a:solidFill>
                <a:srgbClr val="4E4634"/>
              </a:solidFill>
              <a:latin typeface="UAF Sans"/>
              <a:ea typeface="UAF Sans" pitchFamily="2" charset="-52"/>
              <a:cs typeface="Arial" panose="020B0604020202020204" pitchFamily="34" charset="0"/>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318315" y="1870738"/>
            <a:ext cx="4846809" cy="3276282"/>
          </a:xfrm>
          <a:prstGeom prst="rect">
            <a:avLst/>
          </a:prstGeom>
        </p:spPr>
        <p:txBody>
          <a:bodyPr wrap="square">
            <a:spAutoFit/>
          </a:bodyPr>
          <a:lstStyle/>
          <a:p>
            <a:pPr indent="450215" algn="just">
              <a:lnSpc>
                <a:spcPct val="150000"/>
              </a:lnSpc>
            </a:pPr>
            <a:r>
              <a:rPr lang="uk-UA" sz="2000" kern="100" dirty="0">
                <a:effectLst/>
                <a:latin typeface="UAF Sans"/>
                <a:ea typeface="Calibri" panose="020F0502020204030204" pitchFamily="34" charset="0"/>
              </a:rPr>
              <a:t>CI/CD</a:t>
            </a:r>
            <a:r>
              <a:rPr lang="en-US" sz="2000" kern="100" dirty="0">
                <a:effectLst/>
                <a:latin typeface="UAF Sans"/>
                <a:ea typeface="Calibri" panose="020F0502020204030204" pitchFamily="34" charset="0"/>
              </a:rPr>
              <a:t> (</a:t>
            </a:r>
            <a:r>
              <a:rPr lang="en-US" sz="2000" b="1" kern="100" dirty="0">
                <a:solidFill>
                  <a:srgbClr val="4E4634"/>
                </a:solidFill>
                <a:effectLst/>
                <a:latin typeface="UAF Sans"/>
                <a:ea typeface="Calibri" panose="020F0502020204030204" pitchFamily="34" charset="0"/>
              </a:rPr>
              <a:t>Continuous Integration / Continuous Delivery or Deployment</a:t>
            </a:r>
            <a:r>
              <a:rPr lang="en-US" sz="2000" kern="100" dirty="0">
                <a:effectLst/>
                <a:latin typeface="UAF Sans"/>
                <a:ea typeface="Calibri" panose="020F0502020204030204" pitchFamily="34" charset="0"/>
              </a:rPr>
              <a:t>) </a:t>
            </a:r>
            <a:r>
              <a:rPr lang="uk-UA" sz="2000" kern="100" dirty="0">
                <a:effectLst/>
                <a:latin typeface="UAF Sans"/>
                <a:ea typeface="Calibri" panose="020F0502020204030204" pitchFamily="34" charset="0"/>
              </a:rPr>
              <a:t>– це практика розробки коду для </a:t>
            </a:r>
            <a:r>
              <a:rPr lang="uk-UA" sz="2000" kern="100" dirty="0">
                <a:latin typeface="UAF Sans"/>
                <a:ea typeface="Calibri" panose="020F0502020204030204" pitchFamily="34" charset="0"/>
              </a:rPr>
              <a:t>створення певного продукту із наступними етапами:</a:t>
            </a:r>
          </a:p>
          <a:p>
            <a:pPr indent="450215" algn="just">
              <a:lnSpc>
                <a:spcPct val="150000"/>
              </a:lnSpc>
            </a:pPr>
            <a:r>
              <a:rPr lang="uk-UA" sz="2000" kern="100" dirty="0">
                <a:latin typeface="UAF Sans"/>
                <a:ea typeface="Calibri" panose="020F0502020204030204" pitchFamily="34" charset="0"/>
              </a:rPr>
              <a:t>1. Безперевна інтеграція</a:t>
            </a:r>
          </a:p>
          <a:p>
            <a:pPr indent="450215" algn="just">
              <a:lnSpc>
                <a:spcPct val="150000"/>
              </a:lnSpc>
            </a:pPr>
            <a:r>
              <a:rPr lang="uk-UA" sz="2000" kern="100" dirty="0">
                <a:effectLst/>
                <a:latin typeface="UAF Sans"/>
                <a:ea typeface="Calibri" panose="020F0502020204030204" pitchFamily="34" charset="0"/>
              </a:rPr>
              <a:t>2. Безперервна доставка</a:t>
            </a:r>
          </a:p>
          <a:p>
            <a:pPr indent="450215" algn="just">
              <a:lnSpc>
                <a:spcPct val="150000"/>
              </a:lnSpc>
            </a:pPr>
            <a:r>
              <a:rPr lang="uk-UA" sz="2000" kern="100" dirty="0">
                <a:latin typeface="UAF Sans"/>
                <a:ea typeface="Calibri" panose="020F0502020204030204" pitchFamily="34" charset="0"/>
              </a:rPr>
              <a:t>3. Безперервне розгортання</a:t>
            </a:r>
            <a:endParaRPr lang="uk-UA" sz="2000" kern="100" dirty="0">
              <a:effectLst/>
              <a:latin typeface="UAF Sans"/>
              <a:ea typeface="Calibri" panose="020F0502020204030204" pitchFamily="34" charset="0"/>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5</a:t>
            </a:r>
          </a:p>
        </p:txBody>
      </p:sp>
      <p:pic>
        <p:nvPicPr>
          <p:cNvPr id="12" name="Picture 17">
            <a:extLst>
              <a:ext uri="{FF2B5EF4-FFF2-40B4-BE49-F238E27FC236}">
                <a16:creationId xmlns:a16="http://schemas.microsoft.com/office/drawing/2014/main" id="{041A4C95-7FEE-493B-9615-877D3B167134}"/>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5165124" y="1261615"/>
            <a:ext cx="6522215" cy="3264172"/>
          </a:xfrm>
          <a:prstGeom prst="rect">
            <a:avLst/>
          </a:prstGeom>
        </p:spPr>
      </p:pic>
      <p:pic>
        <p:nvPicPr>
          <p:cNvPr id="4" name="Рисунок 3">
            <a:extLst>
              <a:ext uri="{FF2B5EF4-FFF2-40B4-BE49-F238E27FC236}">
                <a16:creationId xmlns:a16="http://schemas.microsoft.com/office/drawing/2014/main" id="{7C899A43-C0BC-42D3-9BC9-8E85D449025B}"/>
              </a:ext>
            </a:extLst>
          </p:cNvPr>
          <p:cNvPicPr>
            <a:picLocks noChangeAspect="1"/>
          </p:cNvPicPr>
          <p:nvPr/>
        </p:nvPicPr>
        <p:blipFill>
          <a:blip r:embed="rId7"/>
          <a:stretch>
            <a:fillRect/>
          </a:stretch>
        </p:blipFill>
        <p:spPr>
          <a:xfrm>
            <a:off x="5495753" y="4545616"/>
            <a:ext cx="5860956" cy="21015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400" dirty="0">
                <a:solidFill>
                  <a:srgbClr val="4E4634"/>
                </a:solidFill>
                <a:latin typeface="UAF Sans" pitchFamily="2" charset="-52"/>
                <a:ea typeface="UAF Sans" pitchFamily="2" charset="-52"/>
              </a:rPr>
              <a:t>Виробничий процес та конвеєр розгортання (</a:t>
            </a:r>
            <a:r>
              <a:rPr lang="en-US" sz="2400" dirty="0">
                <a:solidFill>
                  <a:srgbClr val="4E4634"/>
                </a:solidFill>
                <a:latin typeface="UAF Sans" pitchFamily="2" charset="-52"/>
                <a:ea typeface="UAF Sans" pitchFamily="2" charset="-52"/>
              </a:rPr>
              <a:t>Pipeline</a:t>
            </a:r>
            <a:r>
              <a:rPr lang="uk-UA" sz="2400" dirty="0">
                <a:solidFill>
                  <a:srgbClr val="4E4634"/>
                </a:solidFill>
                <a:latin typeface="UAF Sans" pitchFamily="2" charset="-52"/>
                <a:ea typeface="UAF Sans" pitchFamily="2" charset="-52"/>
              </a:rPr>
              <a:t>)</a:t>
            </a:r>
            <a:endParaRPr sz="2400" b="0" i="0" u="none" strike="noStrike" cap="none" dirty="0">
              <a:solidFill>
                <a:srgbClr val="4E4634"/>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6</a:t>
            </a:r>
          </a:p>
        </p:txBody>
      </p:sp>
      <p:pic>
        <p:nvPicPr>
          <p:cNvPr id="17" name="Рисунок 16">
            <a:extLst>
              <a:ext uri="{FF2B5EF4-FFF2-40B4-BE49-F238E27FC236}">
                <a16:creationId xmlns:a16="http://schemas.microsoft.com/office/drawing/2014/main" id="{5A7C7F0A-F6B5-419B-B916-D99ED8C620E3}"/>
              </a:ext>
            </a:extLst>
          </p:cNvPr>
          <p:cNvPicPr>
            <a:picLocks noChangeAspect="1"/>
          </p:cNvPicPr>
          <p:nvPr/>
        </p:nvPicPr>
        <p:blipFill rotWithShape="1">
          <a:blip r:embed="rId5"/>
          <a:srcRect t="2179"/>
          <a:stretch/>
        </p:blipFill>
        <p:spPr>
          <a:xfrm>
            <a:off x="317329" y="1710267"/>
            <a:ext cx="11759801" cy="1953068"/>
          </a:xfrm>
          <a:prstGeom prst="rect">
            <a:avLst/>
          </a:prstGeom>
        </p:spPr>
      </p:pic>
      <p:pic>
        <p:nvPicPr>
          <p:cNvPr id="19" name="Рисунок 18">
            <a:extLst>
              <a:ext uri="{FF2B5EF4-FFF2-40B4-BE49-F238E27FC236}">
                <a16:creationId xmlns:a16="http://schemas.microsoft.com/office/drawing/2014/main" id="{D8D3BCF6-DEB9-480D-B0F7-737473A84797}"/>
              </a:ext>
            </a:extLst>
          </p:cNvPr>
          <p:cNvPicPr>
            <a:picLocks noChangeAspect="1"/>
          </p:cNvPicPr>
          <p:nvPr/>
        </p:nvPicPr>
        <p:blipFill>
          <a:blip r:embed="rId6"/>
          <a:stretch>
            <a:fillRect/>
          </a:stretch>
        </p:blipFill>
        <p:spPr>
          <a:xfrm>
            <a:off x="4023863" y="3493757"/>
            <a:ext cx="7696012" cy="2614943"/>
          </a:xfrm>
          <a:prstGeom prst="rect">
            <a:avLst/>
          </a:prstGeom>
        </p:spPr>
      </p:pic>
    </p:spTree>
    <p:extLst>
      <p:ext uri="{BB962C8B-B14F-4D97-AF65-F5344CB8AC3E}">
        <p14:creationId xmlns:p14="http://schemas.microsoft.com/office/powerpoint/2010/main" val="33636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813659" y="84653"/>
            <a:ext cx="2634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7</a:t>
            </a:r>
          </a:p>
        </p:txBody>
      </p:sp>
      <p:pic>
        <p:nvPicPr>
          <p:cNvPr id="27" name="Рисунок 26">
            <a:extLst>
              <a:ext uri="{FF2B5EF4-FFF2-40B4-BE49-F238E27FC236}">
                <a16:creationId xmlns:a16="http://schemas.microsoft.com/office/drawing/2014/main" id="{8474BE86-7F62-4F46-BB70-93D850B15372}"/>
              </a:ext>
            </a:extLst>
          </p:cNvPr>
          <p:cNvPicPr>
            <a:picLocks noChangeAspect="1"/>
          </p:cNvPicPr>
          <p:nvPr/>
        </p:nvPicPr>
        <p:blipFill rotWithShape="1">
          <a:blip r:embed="rId5"/>
          <a:srcRect t="1394"/>
          <a:stretch/>
        </p:blipFill>
        <p:spPr>
          <a:xfrm>
            <a:off x="427231" y="563117"/>
            <a:ext cx="11649899" cy="5293004"/>
          </a:xfrm>
          <a:prstGeom prst="rect">
            <a:avLst/>
          </a:prstGeom>
        </p:spPr>
      </p:pic>
      <p:sp>
        <p:nvSpPr>
          <p:cNvPr id="32" name="Google Shape;97;p2">
            <a:extLst>
              <a:ext uri="{FF2B5EF4-FFF2-40B4-BE49-F238E27FC236}">
                <a16:creationId xmlns:a16="http://schemas.microsoft.com/office/drawing/2014/main" id="{A43A6BE4-4B28-4F99-B53E-9CAC0C231E6E}"/>
              </a:ext>
            </a:extLst>
          </p:cNvPr>
          <p:cNvSpPr txBox="1"/>
          <p:nvPr/>
        </p:nvSpPr>
        <p:spPr>
          <a:xfrm>
            <a:off x="479425" y="563117"/>
            <a:ext cx="9144000"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400" b="0" i="0" u="none" strike="noStrike" cap="none" dirty="0">
                <a:solidFill>
                  <a:srgbClr val="4E4735"/>
                </a:solidFill>
                <a:latin typeface="UAF Sans" pitchFamily="2" charset="-52"/>
                <a:ea typeface="UAF Sans" pitchFamily="2" charset="-52"/>
                <a:sym typeface="Arial"/>
              </a:rPr>
              <a:t>Infrastructure as a Code </a:t>
            </a:r>
            <a:endParaRPr sz="2400" b="0" i="0" u="none" strike="noStrike" cap="none" dirty="0">
              <a:solidFill>
                <a:srgbClr val="4E4735"/>
              </a:solidFill>
              <a:latin typeface="UAF Sans" pitchFamily="2" charset="-52"/>
              <a:ea typeface="UAF Sans" pitchFamily="2" charset="-52"/>
              <a:sym typeface="Arial"/>
            </a:endParaRPr>
          </a:p>
        </p:txBody>
      </p:sp>
      <p:cxnSp>
        <p:nvCxnSpPr>
          <p:cNvPr id="33" name="Google Shape;137;g1efbbaeba74_0_28">
            <a:extLst>
              <a:ext uri="{FF2B5EF4-FFF2-40B4-BE49-F238E27FC236}">
                <a16:creationId xmlns:a16="http://schemas.microsoft.com/office/drawing/2014/main" id="{B3A1122B-1838-4729-98CC-031D19279426}"/>
              </a:ext>
            </a:extLst>
          </p:cNvPr>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spTree>
    <p:extLst>
      <p:ext uri="{BB962C8B-B14F-4D97-AF65-F5344CB8AC3E}">
        <p14:creationId xmlns:p14="http://schemas.microsoft.com/office/powerpoint/2010/main" val="104247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uk-UA" sz="2000" dirty="0">
                <a:latin typeface="UAF Sans" pitchFamily="2" charset="-52"/>
                <a:ea typeface="UAF Sans" pitchFamily="2" charset="-52"/>
              </a:rPr>
              <a:t>Порівняння </a:t>
            </a:r>
            <a:r>
              <a:rPr lang="en-US" sz="2000" dirty="0">
                <a:latin typeface="UAF Sans" pitchFamily="2" charset="-52"/>
                <a:ea typeface="UAF Sans" pitchFamily="2" charset="-52"/>
              </a:rPr>
              <a:t>IaC </a:t>
            </a:r>
            <a:r>
              <a:rPr lang="uk-UA" sz="2000" dirty="0">
                <a:latin typeface="UAF Sans" pitchFamily="2" charset="-52"/>
                <a:ea typeface="UAF Sans" pitchFamily="2" charset="-52"/>
              </a:rPr>
              <a:t>інструментів</a:t>
            </a:r>
            <a:endParaRPr sz="2000" b="0" i="0" u="none" strike="noStrike" cap="none" dirty="0">
              <a:solidFill>
                <a:srgbClr val="4E4735"/>
              </a:solidFill>
              <a:latin typeface="UAF Sans" pitchFamily="2" charset="-52"/>
              <a:ea typeface="UAF Sans" pitchFamily="2" charset="-52"/>
              <a:sym typeface="Arial"/>
            </a:endParaRP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11" name="TextBox 10"/>
          <p:cNvSpPr txBox="1"/>
          <p:nvPr/>
        </p:nvSpPr>
        <p:spPr>
          <a:xfrm>
            <a:off x="11681460" y="102870"/>
            <a:ext cx="395671"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8</a:t>
            </a:r>
          </a:p>
        </p:txBody>
      </p:sp>
      <p:pic>
        <p:nvPicPr>
          <p:cNvPr id="5" name="Рисунок 4">
            <a:extLst>
              <a:ext uri="{FF2B5EF4-FFF2-40B4-BE49-F238E27FC236}">
                <a16:creationId xmlns:a16="http://schemas.microsoft.com/office/drawing/2014/main" id="{BA31CFB0-8D9C-4B94-90EA-91FB56A1C400}"/>
              </a:ext>
            </a:extLst>
          </p:cNvPr>
          <p:cNvPicPr>
            <a:picLocks noChangeAspect="1"/>
          </p:cNvPicPr>
          <p:nvPr/>
        </p:nvPicPr>
        <p:blipFill rotWithShape="1">
          <a:blip r:embed="rId5"/>
          <a:srcRect t="1479" r="339" b="1292"/>
          <a:stretch/>
        </p:blipFill>
        <p:spPr>
          <a:xfrm>
            <a:off x="472125" y="1316237"/>
            <a:ext cx="11310570" cy="4108151"/>
          </a:xfrm>
          <a:prstGeom prst="rect">
            <a:avLst/>
          </a:prstGeom>
        </p:spPr>
      </p:pic>
    </p:spTree>
    <p:extLst>
      <p:ext uri="{BB962C8B-B14F-4D97-AF65-F5344CB8AC3E}">
        <p14:creationId xmlns:p14="http://schemas.microsoft.com/office/powerpoint/2010/main" val="33585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cxnSp>
        <p:nvCxnSpPr>
          <p:cNvPr id="137" name="Google Shape;137;g1efbbaeba74_0_28"/>
          <p:cNvCxnSpPr/>
          <p:nvPr/>
        </p:nvCxnSpPr>
        <p:spPr>
          <a:xfrm>
            <a:off x="479425" y="476250"/>
            <a:ext cx="0" cy="504900"/>
          </a:xfrm>
          <a:prstGeom prst="straightConnector1">
            <a:avLst/>
          </a:prstGeom>
          <a:noFill/>
          <a:ln w="38100" cap="flat" cmpd="sng">
            <a:solidFill>
              <a:srgbClr val="F09009"/>
            </a:solidFill>
            <a:prstDash val="solid"/>
            <a:miter lim="800000"/>
            <a:headEnd type="none" w="sm" len="sm"/>
            <a:tailEnd type="none" w="sm" len="sm"/>
          </a:ln>
        </p:spPr>
      </p:cxnSp>
      <p:pic>
        <p:nvPicPr>
          <p:cNvPr id="10" name="Рисунок 9"/>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GlowEdges/>
                    </a14:imgEffect>
                    <a14:imgEffect>
                      <a14:sharpenSoften amount="50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72125" y="5856121"/>
            <a:ext cx="535187" cy="535187"/>
          </a:xfrm>
          <a:prstGeom prst="rect">
            <a:avLst/>
          </a:prstGeom>
        </p:spPr>
      </p:pic>
      <p:sp>
        <p:nvSpPr>
          <p:cNvPr id="7" name="Google Shape;97;p2">
            <a:extLst>
              <a:ext uri="{FF2B5EF4-FFF2-40B4-BE49-F238E27FC236}">
                <a16:creationId xmlns:a16="http://schemas.microsoft.com/office/drawing/2014/main" id="{EB2E8B59-2491-7ED2-0A05-1A764A08D44C}"/>
              </a:ext>
            </a:extLst>
          </p:cNvPr>
          <p:cNvSpPr txBox="1"/>
          <p:nvPr/>
        </p:nvSpPr>
        <p:spPr>
          <a:xfrm>
            <a:off x="479425" y="572896"/>
            <a:ext cx="10687685" cy="504900"/>
          </a:xfrm>
          <a:prstGeom prst="rect">
            <a:avLst/>
          </a:prstGeom>
          <a:noFill/>
          <a:ln>
            <a:noFill/>
          </a:ln>
        </p:spPr>
        <p:txBody>
          <a:bodyPr spcFirstLastPara="1" wrap="square" lIns="91425" tIns="45700" rIns="91425" bIns="45700" anchor="t" anchorCtr="0">
            <a:normAutofit/>
          </a:bodyPr>
          <a:lstStyle/>
          <a:p>
            <a:pPr lvl="0">
              <a:lnSpc>
                <a:spcPct val="90000"/>
              </a:lnSpc>
              <a:buClr>
                <a:srgbClr val="4E4735"/>
              </a:buClr>
              <a:buSzPts val="2400"/>
            </a:pPr>
            <a:r>
              <a:rPr lang="en-US" sz="2000" dirty="0">
                <a:latin typeface="UAF Sans" pitchFamily="2" charset="-52"/>
                <a:ea typeface="UAF Sans" pitchFamily="2" charset="-52"/>
              </a:rPr>
              <a:t>Terraform</a:t>
            </a:r>
          </a:p>
        </p:txBody>
      </p:sp>
      <p:sp>
        <p:nvSpPr>
          <p:cNvPr id="9" name="Google Shape;94;p2">
            <a:extLst>
              <a:ext uri="{FF2B5EF4-FFF2-40B4-BE49-F238E27FC236}">
                <a16:creationId xmlns:a16="http://schemas.microsoft.com/office/drawing/2014/main" id="{297A8DA2-7E09-3DAE-56FE-13AF125A1933}"/>
              </a:ext>
            </a:extLst>
          </p:cNvPr>
          <p:cNvSpPr txBox="1"/>
          <p:nvPr/>
        </p:nvSpPr>
        <p:spPr>
          <a:xfrm>
            <a:off x="1032934" y="5949742"/>
            <a:ext cx="2700865" cy="6901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4E4735"/>
              </a:buClr>
              <a:buSzPts val="1050"/>
              <a:buFont typeface="Arial"/>
              <a:buNone/>
            </a:pPr>
            <a:r>
              <a:rPr lang="uk-UA" sz="1050" b="0" i="0" u="none" strike="noStrike" cap="none" dirty="0">
                <a:solidFill>
                  <a:srgbClr val="4E4735"/>
                </a:solidFill>
                <a:latin typeface="Arial"/>
                <a:ea typeface="Arial"/>
                <a:cs typeface="Arial"/>
                <a:sym typeface="Arial"/>
              </a:rPr>
              <a:t>Військовий інститут телекомунікацій та інформатизації імені Героїв Крут</a:t>
            </a:r>
            <a:endParaRPr sz="1400" b="0" i="0" u="none" strike="noStrike" cap="none" dirty="0">
              <a:solidFill>
                <a:srgbClr val="000000"/>
              </a:solidFill>
              <a:latin typeface="Arial"/>
              <a:ea typeface="Arial"/>
              <a:cs typeface="Arial"/>
              <a:sym typeface="Arial"/>
            </a:endParaRPr>
          </a:p>
        </p:txBody>
      </p:sp>
      <p:sp>
        <p:nvSpPr>
          <p:cNvPr id="2" name="Прямоугольник 1"/>
          <p:cNvSpPr/>
          <p:nvPr/>
        </p:nvSpPr>
        <p:spPr>
          <a:xfrm>
            <a:off x="454376" y="1090828"/>
            <a:ext cx="11440476" cy="1200329"/>
          </a:xfrm>
          <a:prstGeom prst="rect">
            <a:avLst/>
          </a:prstGeom>
        </p:spPr>
        <p:txBody>
          <a:bodyPr wrap="square">
            <a:spAutoFit/>
          </a:bodyPr>
          <a:lstStyle/>
          <a:p>
            <a:pPr indent="450215" algn="just"/>
            <a:r>
              <a:rPr lang="en-US" sz="2400" kern="100" dirty="0">
                <a:latin typeface="UAF Sans"/>
                <a:ea typeface="Calibri" panose="020F0502020204030204" pitchFamily="34" charset="0"/>
              </a:rPr>
              <a:t>Terraform</a:t>
            </a:r>
            <a:r>
              <a:rPr lang="uk-UA" sz="2400" kern="100" dirty="0">
                <a:latin typeface="UAF Sans"/>
                <a:ea typeface="Calibri" panose="020F0502020204030204" pitchFamily="34" charset="0"/>
              </a:rPr>
              <a:t>, </a:t>
            </a:r>
            <a:r>
              <a:rPr lang="uk-UA" sz="2400" kern="100" dirty="0">
                <a:effectLst/>
                <a:latin typeface="UAF Sans"/>
                <a:ea typeface="Calibri" panose="020F0502020204030204" pitchFamily="34" charset="0"/>
              </a:rPr>
              <a:t>як інструмент </a:t>
            </a:r>
            <a:r>
              <a:rPr lang="en-US" sz="2400" kern="100" dirty="0">
                <a:effectLst/>
                <a:latin typeface="UAF Sans"/>
                <a:ea typeface="Calibri" panose="020F0502020204030204" pitchFamily="34" charset="0"/>
              </a:rPr>
              <a:t>IaC</a:t>
            </a:r>
            <a:r>
              <a:rPr lang="uk-UA" sz="2400" kern="100" dirty="0">
                <a:effectLst/>
                <a:latin typeface="UAF Sans"/>
                <a:ea typeface="Calibri" panose="020F0502020204030204" pitchFamily="34" charset="0"/>
              </a:rPr>
              <a:t>, засіб ініцілізації ресурсів. Засоби ініціалізації ресурсів створюють самі ресурси, тобто віртуальні машини, кластер</a:t>
            </a:r>
            <a:r>
              <a:rPr lang="en-US" sz="2400" kern="100" dirty="0">
                <a:effectLst/>
                <a:latin typeface="UAF Sans"/>
                <a:ea typeface="Calibri" panose="020F0502020204030204" pitchFamily="34" charset="0"/>
              </a:rPr>
              <a:t> Kubernetes</a:t>
            </a:r>
            <a:r>
              <a:rPr lang="uk-UA" sz="2400" kern="100" dirty="0">
                <a:effectLst/>
                <a:latin typeface="UAF Sans"/>
                <a:ea typeface="Calibri" panose="020F0502020204030204" pitchFamily="34" charset="0"/>
              </a:rPr>
              <a:t>, бази даних, мережі тощо.</a:t>
            </a:r>
          </a:p>
        </p:txBody>
      </p:sp>
      <p:sp>
        <p:nvSpPr>
          <p:cNvPr id="11" name="TextBox 10"/>
          <p:cNvSpPr txBox="1"/>
          <p:nvPr/>
        </p:nvSpPr>
        <p:spPr>
          <a:xfrm>
            <a:off x="11712575" y="84653"/>
            <a:ext cx="364555" cy="307777"/>
          </a:xfrm>
          <a:prstGeom prst="rect">
            <a:avLst/>
          </a:prstGeom>
          <a:noFill/>
        </p:spPr>
        <p:txBody>
          <a:bodyPr wrap="square" rtlCol="0">
            <a:spAutoFit/>
          </a:bodyPr>
          <a:lstStyle/>
          <a:p>
            <a:r>
              <a:rPr lang="uk-UA" b="1" dirty="0">
                <a:solidFill>
                  <a:schemeClr val="tx1"/>
                </a:solidFill>
                <a:latin typeface="UAF Sans" pitchFamily="2" charset="-52"/>
                <a:ea typeface="UAF Sans" pitchFamily="2" charset="-52"/>
              </a:rPr>
              <a:t>9</a:t>
            </a:r>
          </a:p>
        </p:txBody>
      </p:sp>
      <p:pic>
        <p:nvPicPr>
          <p:cNvPr id="18" name="Рисунок 17">
            <a:extLst>
              <a:ext uri="{FF2B5EF4-FFF2-40B4-BE49-F238E27FC236}">
                <a16:creationId xmlns:a16="http://schemas.microsoft.com/office/drawing/2014/main" id="{35E61288-1F64-415A-AA44-BDDF23D5D962}"/>
              </a:ext>
            </a:extLst>
          </p:cNvPr>
          <p:cNvPicPr>
            <a:picLocks noChangeAspect="1"/>
          </p:cNvPicPr>
          <p:nvPr/>
        </p:nvPicPr>
        <p:blipFill>
          <a:blip r:embed="rId5"/>
          <a:stretch>
            <a:fillRect/>
          </a:stretch>
        </p:blipFill>
        <p:spPr>
          <a:xfrm>
            <a:off x="1335744" y="2286107"/>
            <a:ext cx="9677739" cy="3668686"/>
          </a:xfrm>
          <a:prstGeom prst="rect">
            <a:avLst/>
          </a:prstGeom>
        </p:spPr>
      </p:pic>
    </p:spTree>
    <p:extLst>
      <p:ext uri="{BB962C8B-B14F-4D97-AF65-F5344CB8AC3E}">
        <p14:creationId xmlns:p14="http://schemas.microsoft.com/office/powerpoint/2010/main" val="2276764230"/>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7164</TotalTime>
  <Words>1624</Words>
  <Application>Microsoft Office PowerPoint</Application>
  <PresentationFormat>Широкий екран</PresentationFormat>
  <Paragraphs>141</Paragraphs>
  <Slides>16</Slides>
  <Notes>16</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16</vt:i4>
      </vt:variant>
    </vt:vector>
  </HeadingPairs>
  <TitlesOfParts>
    <vt:vector size="22" baseType="lpstr">
      <vt:lpstr>Arial</vt:lpstr>
      <vt:lpstr>Calibri</vt:lpstr>
      <vt:lpstr>Montserrat</vt:lpstr>
      <vt:lpstr>Times New Roman</vt:lpstr>
      <vt:lpstr>UAF Sans</vt:lpstr>
      <vt:lpstr>Тема Office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Дякую за увагу! Слава Україні!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Як подолати корупцію в системі територіальних центрів комплектування та соціальної підтримки</dc:title>
  <dc:creator>123</dc:creator>
  <cp:lastModifiedBy>Олена Ксендзук</cp:lastModifiedBy>
  <cp:revision>61</cp:revision>
  <dcterms:created xsi:type="dcterms:W3CDTF">2023-07-19T12:26:50Z</dcterms:created>
  <dcterms:modified xsi:type="dcterms:W3CDTF">2024-05-29T19:39:23Z</dcterms:modified>
</cp:coreProperties>
</file>