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A0D0-D6D5-E07E-B449-E29E6A7EC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9B9E1-8D65-A1B6-9932-865B88D9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1370-BEA2-D8F8-8895-6C6E7E88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E199A-37F5-AC30-F931-0ECBD386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4DEE2-EA05-5367-7EC4-90AE140C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6A92-50A5-73DB-14A6-9FED18E5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E860C-CB69-8806-E617-4B9B6972D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07D4F-FA27-A58D-235B-5AEA4917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AB75-B67D-9C58-4CA1-79DD7B65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29F9-A7B3-888F-B29D-2DE38B9C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FABC2-F4C0-9868-E6D7-C3A219E0C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F052B-23C0-539D-F485-F652166F9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95CF-10E7-CDDD-F09D-A6115787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E530-F1EE-BCBB-07AF-C50BF07A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A244-8DA2-D374-210A-D08F1E80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1737-FAFF-B7DA-3D97-3E01C3A3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4E53-3D1C-E828-087E-DFA2E5AC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F1CA-4344-773F-2BFB-651AB6EA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175BC-1465-5B6F-C8D2-D362F184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BD19-BEE6-F60D-E4D5-03948DA6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9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A089-2461-415F-50AC-3F3C4FC1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B10C-4EB0-0776-90AD-1739685C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14C1A-967C-82E7-EA5D-C23E8EA4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99EF-3FD7-04B0-4506-0CB8A5D5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F297-3877-D586-A88F-F6CAD630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B699-C594-B1C9-C3C8-DFC78A59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42F7-35E8-E922-E37B-221957A88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7AAFF-C982-BFEC-A249-95C200A9B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774A4-222A-5697-0A17-6A5B550F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755AE-6211-3E5D-BB4F-3F606E9A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3F7DC-4FC8-841E-073F-FF8112F3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61B8-C67B-3579-4DE8-7A807141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F61C2-BA81-E873-F82F-642C8549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ED8A5-BA4F-5BB9-AB84-B24BA22B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722C3-DB3F-FA76-5FA6-95E068BB5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3AF10-3D99-C023-68FA-1A49AAB4A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977F6-317E-4F41-E2EE-0C156BF0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298F5-81F5-8C74-9535-CF96FA0C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C9A04-0FB0-6EAF-4736-162FFC56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1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715C-D14C-F27E-C083-DFF114D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8E68B-AE5E-4114-67D0-0F259AF6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09F5C-1856-06B1-779F-102A2CC1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49B02-3B6B-221D-3B90-DBB2ADD1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98F15-28FF-EA6D-7B69-8FC3D234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AB4C6-CB3A-BF10-037D-1317CA73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5665-AA33-2981-9CA1-CDF48BE9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FD2D-0EE8-5650-6FA7-AED9A813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DA9E-25AC-FA29-26D1-E4DE90B8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52ABB-82DA-6C2D-33D7-B03CE60F3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DDD07-3A36-92CB-26BF-1ED587E2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E6822-8C62-4653-FF17-34714022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301FC-7497-563B-4AF1-2CB74683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4717-01AA-5138-1621-4CFCD64A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572C1-C3CD-72F0-8EB1-382876F7B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CB119-6D39-49D9-1629-793A37A0B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F3D41-F821-D482-AA2D-610953FA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637E-C44B-481C-AC64-A811FB28FF1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CB859-1390-B674-2AA6-867ADAF8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762C7-4BDF-6B93-EB7E-35C2DDF9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tx1">
                <a:lumMod val="85000"/>
                <a:lumOff val="15000"/>
              </a:schemeClr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E720E-D8E4-AA7A-DDF4-1664B905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BBF2-885F-E0A1-5A47-F6E53F3CB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901F-69B5-FFF1-455E-35D97556E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9637E-C44B-481C-AC64-A811FB28FF18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8DA-7CB7-035E-35FE-626FDCDD0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6FF4-7C92-6207-6BA0-EF6A45EDF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661A33-5EDD-4F02-A79B-84392623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s.usfca.edu/~galles/visualization/ComparisonSort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mad-navigator.netlify.app/" TargetMode="External"/><Relationship Id="rId2" Type="http://schemas.openxmlformats.org/officeDocument/2006/relationships/hyperlink" Target="https://algorithm-visualization.netlify.app/dijkstra-algorith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esmos.com/calculator/zrnulvgyqt" TargetMode="External"/><Relationship Id="rId4" Type="http://schemas.openxmlformats.org/officeDocument/2006/relationships/hyperlink" Target="https://algorithm-visualization.netlify.app/dfs-bf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6" descr="Premium Photo | Cute Blue Robot Design with Matching Blue Background AI ML  Futuristic wallpaper background">
            <a:extLst>
              <a:ext uri="{FF2B5EF4-FFF2-40B4-BE49-F238E27FC236}">
                <a16:creationId xmlns:a16="http://schemas.microsoft.com/office/drawing/2014/main" id="{08F0C68F-8C62-2168-8D34-8FB94EC77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r="103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utoShape 12" descr="500+ Machine Learning Pictures | Download Free Images on Unsplash">
            <a:extLst>
              <a:ext uri="{FF2B5EF4-FFF2-40B4-BE49-F238E27FC236}">
                <a16:creationId xmlns:a16="http://schemas.microsoft.com/office/drawing/2014/main" id="{976ECC4C-B0B0-69C0-77D5-8643AABF02BA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477980" y="2235839"/>
            <a:ext cx="5275705" cy="14836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 brief introduction to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46FA9-8729-2701-A16C-7E148AE6D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42849"/>
            <a:ext cx="4926965" cy="82609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How machines evolved from sounding like steam engines to coherent speech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12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utoShape 12" descr="500+ Machine Learning Pictures | Download Free Images on Unsplash">
            <a:extLst>
              <a:ext uri="{FF2B5EF4-FFF2-40B4-BE49-F238E27FC236}">
                <a16:creationId xmlns:a16="http://schemas.microsoft.com/office/drawing/2014/main" id="{8B5AEA94-03C3-4172-909A-9715B4D44A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78101" y="715609"/>
            <a:ext cx="5447715" cy="7003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59A6FF8-AA10-8826-D58D-7F3F43E4B406}"/>
              </a:ext>
            </a:extLst>
          </p:cNvPr>
          <p:cNvSpPr txBox="1">
            <a:spLocks/>
          </p:cNvSpPr>
          <p:nvPr/>
        </p:nvSpPr>
        <p:spPr>
          <a:xfrm>
            <a:off x="6378101" y="1449391"/>
            <a:ext cx="4840347" cy="8237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An algorithm is a series of simple instructions </a:t>
            </a:r>
            <a:endParaRPr lang="en-US" sz="1400" dirty="0">
              <a:effectLst/>
            </a:endParaRPr>
          </a:p>
          <a:p>
            <a:pPr marL="0" indent="0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 achieve a goal when executed in order</a:t>
            </a:r>
            <a:endParaRPr lang="en-US" sz="1400" dirty="0"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C6C566-94C6-4D36-D1BD-57A0BA2597CF}"/>
              </a:ext>
            </a:extLst>
          </p:cNvPr>
          <p:cNvSpPr txBox="1"/>
          <p:nvPr/>
        </p:nvSpPr>
        <p:spPr>
          <a:xfrm>
            <a:off x="6378104" y="3527956"/>
            <a:ext cx="56715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Initialize an integer ‘</a:t>
            </a:r>
            <a:r>
              <a:rPr lang="en-US" dirty="0" err="1">
                <a:solidFill>
                  <a:schemeClr val="bg1"/>
                </a:solidFill>
              </a:rPr>
              <a:t>sortedTill</a:t>
            </a:r>
            <a:r>
              <a:rPr lang="en-US" dirty="0">
                <a:solidFill>
                  <a:schemeClr val="bg1"/>
                </a:solidFill>
              </a:rPr>
              <a:t>’ to 0.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Find the index of the smallest number in ‘</a:t>
            </a:r>
            <a:r>
              <a:rPr lang="en-US" dirty="0" err="1">
                <a:solidFill>
                  <a:schemeClr val="bg1"/>
                </a:solidFill>
              </a:rPr>
              <a:t>inputArray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r>
              <a:rPr lang="en-US" dirty="0">
                <a:solidFill>
                  <a:schemeClr val="bg1"/>
                </a:solidFill>
              </a:rPr>
              <a:t>       between indices ‘</a:t>
            </a:r>
            <a:r>
              <a:rPr lang="en-US" dirty="0" err="1">
                <a:solidFill>
                  <a:schemeClr val="bg1"/>
                </a:solidFill>
              </a:rPr>
              <a:t>sortedTill</a:t>
            </a:r>
            <a:r>
              <a:rPr lang="en-US" dirty="0">
                <a:solidFill>
                  <a:schemeClr val="bg1"/>
                </a:solidFill>
              </a:rPr>
              <a:t>’ and ‘</a:t>
            </a:r>
            <a:r>
              <a:rPr lang="en-US" dirty="0" err="1">
                <a:solidFill>
                  <a:schemeClr val="bg1"/>
                </a:solidFill>
              </a:rPr>
              <a:t>inputArray.length</a:t>
            </a:r>
            <a:r>
              <a:rPr lang="en-US" dirty="0">
                <a:solidFill>
                  <a:schemeClr val="bg1"/>
                </a:solidFill>
              </a:rPr>
              <a:t>’ </a:t>
            </a:r>
          </a:p>
          <a:p>
            <a:r>
              <a:rPr lang="en-US" dirty="0">
                <a:solidFill>
                  <a:schemeClr val="bg1"/>
                </a:solidFill>
              </a:rPr>
              <a:t>       and assign it to a variable ‘</a:t>
            </a:r>
            <a:r>
              <a:rPr lang="en-US" dirty="0" err="1">
                <a:solidFill>
                  <a:schemeClr val="bg1"/>
                </a:solidFill>
              </a:rPr>
              <a:t>minIndex</a:t>
            </a:r>
            <a:r>
              <a:rPr lang="en-US" dirty="0">
                <a:solidFill>
                  <a:schemeClr val="bg1"/>
                </a:solidFill>
              </a:rPr>
              <a:t>’. </a:t>
            </a:r>
          </a:p>
          <a:p>
            <a:r>
              <a:rPr lang="en-US" dirty="0">
                <a:solidFill>
                  <a:schemeClr val="bg1"/>
                </a:solidFill>
              </a:rPr>
              <a:t>3.   Swap the numbers at ‘</a:t>
            </a:r>
            <a:r>
              <a:rPr lang="en-US" dirty="0" err="1">
                <a:solidFill>
                  <a:schemeClr val="bg1"/>
                </a:solidFill>
              </a:rPr>
              <a:t>minIndex</a:t>
            </a:r>
            <a:r>
              <a:rPr lang="en-US" dirty="0">
                <a:solidFill>
                  <a:schemeClr val="bg1"/>
                </a:solidFill>
              </a:rPr>
              <a:t>’ and ‘</a:t>
            </a:r>
            <a:r>
              <a:rPr lang="en-US" dirty="0" err="1">
                <a:solidFill>
                  <a:schemeClr val="bg1"/>
                </a:solidFill>
              </a:rPr>
              <a:t>sortedTill</a:t>
            </a:r>
            <a:r>
              <a:rPr lang="en-US" dirty="0">
                <a:solidFill>
                  <a:schemeClr val="bg1"/>
                </a:solidFill>
              </a:rPr>
              <a:t>’. </a:t>
            </a:r>
          </a:p>
          <a:p>
            <a:pPr marL="342900" indent="-342900">
              <a:buAutoNum type="arabicPeriod" startAt="4"/>
            </a:pPr>
            <a:r>
              <a:rPr lang="en-US" dirty="0">
                <a:solidFill>
                  <a:schemeClr val="bg1"/>
                </a:solidFill>
              </a:rPr>
              <a:t>Increment ‘</a:t>
            </a:r>
            <a:r>
              <a:rPr lang="en-US" dirty="0" err="1">
                <a:solidFill>
                  <a:schemeClr val="bg1"/>
                </a:solidFill>
              </a:rPr>
              <a:t>sortedTill</a:t>
            </a:r>
            <a:r>
              <a:rPr lang="en-US" dirty="0">
                <a:solidFill>
                  <a:schemeClr val="bg1"/>
                </a:solidFill>
              </a:rPr>
              <a:t>’ by 1.</a:t>
            </a:r>
          </a:p>
          <a:p>
            <a:pPr marL="342900" indent="-342900">
              <a:buAutoNum type="arabicPeriod" startAt="4"/>
            </a:pPr>
            <a:r>
              <a:rPr lang="en-US" dirty="0">
                <a:solidFill>
                  <a:schemeClr val="bg1"/>
                </a:solidFill>
              </a:rPr>
              <a:t>Repeat steps 2 to 4 until ‘</a:t>
            </a:r>
            <a:r>
              <a:rPr lang="en-US" dirty="0" err="1">
                <a:solidFill>
                  <a:schemeClr val="bg1"/>
                </a:solidFill>
              </a:rPr>
              <a:t>sortedTill</a:t>
            </a:r>
            <a:r>
              <a:rPr lang="en-US" dirty="0">
                <a:solidFill>
                  <a:schemeClr val="bg1"/>
                </a:solidFill>
              </a:rPr>
              <a:t>’ is equal to </a:t>
            </a:r>
          </a:p>
          <a:p>
            <a:r>
              <a:rPr lang="en-US" dirty="0">
                <a:solidFill>
                  <a:schemeClr val="bg1"/>
                </a:solidFill>
              </a:rPr>
              <a:t>      ‘</a:t>
            </a:r>
            <a:r>
              <a:rPr lang="en-US" dirty="0" err="1">
                <a:solidFill>
                  <a:schemeClr val="bg1"/>
                </a:solidFill>
              </a:rPr>
              <a:t>inputArray.length</a:t>
            </a:r>
            <a:r>
              <a:rPr lang="en-US" dirty="0">
                <a:solidFill>
                  <a:schemeClr val="bg1"/>
                </a:solidFill>
              </a:rPr>
              <a:t>’.</a:t>
            </a:r>
          </a:p>
        </p:txBody>
      </p:sp>
      <p:sp>
        <p:nvSpPr>
          <p:cNvPr id="43" name="Subtitle 2">
            <a:hlinkClick r:id="rId2"/>
            <a:extLst>
              <a:ext uri="{FF2B5EF4-FFF2-40B4-BE49-F238E27FC236}">
                <a16:creationId xmlns:a16="http://schemas.microsoft.com/office/drawing/2014/main" id="{7AFFEB00-A398-FBB0-1A68-F929E5506D3E}"/>
              </a:ext>
            </a:extLst>
          </p:cNvPr>
          <p:cNvSpPr txBox="1">
            <a:spLocks/>
          </p:cNvSpPr>
          <p:nvPr/>
        </p:nvSpPr>
        <p:spPr>
          <a:xfrm>
            <a:off x="6378102" y="2773339"/>
            <a:ext cx="4840347" cy="8237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hlinkClick r:id="rId2"/>
              </a:rPr>
              <a:t>This is how selection sort follows some instructions and sorts an </a:t>
            </a:r>
            <a:r>
              <a:rPr lang="en-US" sz="1800" dirty="0">
                <a:solidFill>
                  <a:srgbClr val="FFFFFF"/>
                </a:solidFill>
                <a:latin typeface="Aptos" panose="020B0004020202020204" pitchFamily="34" charset="0"/>
                <a:hlinkClick r:id="rId2"/>
              </a:rPr>
              <a:t>array of numbers</a:t>
            </a:r>
            <a:endParaRPr lang="en-US" sz="1400" dirty="0">
              <a:effectLst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A6DC31E-B8D7-C434-4EF0-DA90EF3A9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7" y="887785"/>
            <a:ext cx="6125531" cy="509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2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E837492E-F3E9-FE06-BDE0-C1FD30E9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537" y="918812"/>
            <a:ext cx="6098344" cy="4964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2A9F9A-A8CA-FFAC-EA5A-FB1E1528DAE2}"/>
              </a:ext>
            </a:extLst>
          </p:cNvPr>
          <p:cNvSpPr txBox="1"/>
          <p:nvPr/>
        </p:nvSpPr>
        <p:spPr>
          <a:xfrm>
            <a:off x="6381194" y="403098"/>
            <a:ext cx="62901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Artificial Intelligence</a:t>
            </a:r>
          </a:p>
          <a:p>
            <a:pPr algn="l"/>
            <a:endParaRPr lang="en-US" b="1" dirty="0">
              <a:solidFill>
                <a:schemeClr val="bg1"/>
              </a:solidFill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Any machine that can </a:t>
            </a:r>
            <a:r>
              <a:rPr lang="en-US" dirty="0">
                <a:solidFill>
                  <a:schemeClr val="bg1"/>
                </a:solidFill>
              </a:rPr>
              <a:t>make decisions, either through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programmed logic </a:t>
            </a:r>
            <a:r>
              <a:rPr lang="en-US" sz="1800" dirty="0">
                <a:solidFill>
                  <a:schemeClr val="bg1"/>
                </a:solidFill>
              </a:rPr>
              <a:t>or by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74CBE-35CC-412E-CF79-87EF631FEBD5}"/>
              </a:ext>
            </a:extLst>
          </p:cNvPr>
          <p:cNvSpPr txBox="1"/>
          <p:nvPr/>
        </p:nvSpPr>
        <p:spPr>
          <a:xfrm>
            <a:off x="6381194" y="2420366"/>
            <a:ext cx="6569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Machine Learning</a:t>
            </a:r>
          </a:p>
          <a:p>
            <a:pPr algn="l"/>
            <a:endParaRPr lang="en-US" b="1" dirty="0">
              <a:solidFill>
                <a:schemeClr val="bg1"/>
              </a:solidFill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A subset of AIs </a:t>
            </a:r>
            <a:r>
              <a:rPr lang="en-US" dirty="0">
                <a:solidFill>
                  <a:schemeClr val="bg1"/>
                </a:solidFill>
              </a:rPr>
              <a:t>with the </a:t>
            </a:r>
            <a:r>
              <a:rPr lang="en-US" sz="1800" dirty="0">
                <a:solidFill>
                  <a:schemeClr val="bg1"/>
                </a:solidFill>
              </a:rPr>
              <a:t>ability to learn patterns from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6AAB9-3A65-16E5-577B-0152BF8B8AE6}"/>
              </a:ext>
            </a:extLst>
          </p:cNvPr>
          <p:cNvSpPr txBox="1"/>
          <p:nvPr/>
        </p:nvSpPr>
        <p:spPr>
          <a:xfrm>
            <a:off x="6381194" y="4437634"/>
            <a:ext cx="66188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Deep Learning</a:t>
            </a:r>
          </a:p>
          <a:p>
            <a:pPr algn="l"/>
            <a:endParaRPr lang="en-US" b="1" dirty="0">
              <a:solidFill>
                <a:schemeClr val="bg1"/>
              </a:solidFill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A subset of machine learning algorithms tha</a:t>
            </a:r>
            <a:r>
              <a:rPr lang="en-US" dirty="0">
                <a:solidFill>
                  <a:schemeClr val="bg1"/>
                </a:solidFill>
              </a:rPr>
              <a:t>t neural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networks with many layers, the most successful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ML algorithms so far belong to this category and have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Outperformed other algorithms by a large margin.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89DBED-0A79-E3C9-0400-18BEFEF7A9DD}"/>
              </a:ext>
            </a:extLst>
          </p:cNvPr>
          <p:cNvSpPr txBox="1"/>
          <p:nvPr/>
        </p:nvSpPr>
        <p:spPr>
          <a:xfrm>
            <a:off x="1405756" y="675252"/>
            <a:ext cx="3837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AI but not 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8CE95-B3D1-AA0C-D529-53620105E112}"/>
              </a:ext>
            </a:extLst>
          </p:cNvPr>
          <p:cNvSpPr txBox="1"/>
          <p:nvPr/>
        </p:nvSpPr>
        <p:spPr>
          <a:xfrm>
            <a:off x="7533248" y="675252"/>
            <a:ext cx="3207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Both AI and 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10B14-2904-E8BE-7A51-EEF91A742656}"/>
              </a:ext>
            </a:extLst>
          </p:cNvPr>
          <p:cNvSpPr txBox="1"/>
          <p:nvPr/>
        </p:nvSpPr>
        <p:spPr>
          <a:xfrm>
            <a:off x="553328" y="1631852"/>
            <a:ext cx="5542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Rule </a:t>
            </a:r>
            <a:r>
              <a:rPr lang="en-US" sz="2400">
                <a:solidFill>
                  <a:schemeClr val="bg1"/>
                </a:solidFill>
              </a:rPr>
              <a:t>based systems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2"/>
              </a:rPr>
              <a:t>Dijkstra’s algorithm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A-star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4"/>
              </a:rPr>
              <a:t>BFS/DFS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Genetic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BE08D-0E1F-F030-9D1B-20CBB4CA4A72}"/>
              </a:ext>
            </a:extLst>
          </p:cNvPr>
          <p:cNvSpPr txBox="1"/>
          <p:nvPr/>
        </p:nvSpPr>
        <p:spPr>
          <a:xfrm>
            <a:off x="6499274" y="1631852"/>
            <a:ext cx="5275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5"/>
              </a:rPr>
              <a:t>Linear and Logistic regression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 nearest 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Neural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Face recognition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OCR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57206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57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232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A brief introduction to AI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Nitesh Yadav</dc:creator>
  <cp:lastModifiedBy>Nitesh Yadav</cp:lastModifiedBy>
  <cp:revision>9</cp:revision>
  <dcterms:created xsi:type="dcterms:W3CDTF">2024-08-12T12:33:39Z</dcterms:created>
  <dcterms:modified xsi:type="dcterms:W3CDTF">2024-08-23T08:36:10Z</dcterms:modified>
</cp:coreProperties>
</file>