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media/image5.jpg" ContentType="image/jpeg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2"/>
  </p:sldMasterIdLst>
  <p:notesMasterIdLst>
    <p:notesMasterId r:id="rId12"/>
  </p:notesMasterIdLst>
  <p:handoutMasterIdLst>
    <p:handoutMasterId r:id="rId13"/>
  </p:handoutMasterIdLst>
  <p:sldIdLst>
    <p:sldId id="263" r:id="rId3"/>
    <p:sldId id="256" r:id="rId4"/>
    <p:sldId id="257" r:id="rId5"/>
    <p:sldId id="258" r:id="rId6"/>
    <p:sldId id="269" r:id="rId7"/>
    <p:sldId id="259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B3CC-5D6D-4FD4-BC4C-C7D90FAB4D5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0FAE4-242F-4EAD-9BD7-7CE48CB12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65578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B85F5-D39C-4844-87A0-D3D639D1021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EDE51-3AA3-4A72-A9F3-9B40B6D25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114603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DE51-3AA3-4A72-A9F3-9B40B6D2588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73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DE51-3AA3-4A72-A9F3-9B40B6D2588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157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DE51-3AA3-4A72-A9F3-9B40B6D2588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23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DE51-3AA3-4A72-A9F3-9B40B6D2588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22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DE51-3AA3-4A72-A9F3-9B40B6D2588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07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DE51-3AA3-4A72-A9F3-9B40B6D2588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33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DE51-3AA3-4A72-A9F3-9B40B6D2588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94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DE51-3AA3-4A72-A9F3-9B40B6D2588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2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000000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DE51-3AA3-4A72-A9F3-9B40B6D2588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053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9F6F06-6E43-0E9D-0116-C275E095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7C9E7A-2BFC-90BF-BBFE-562F725F3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29B5E7-8D7A-D7D6-7457-CFCD354E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31B25E-64AF-9BCF-D367-C712ADC0F33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97E4A1-F326-76B7-454E-83429B88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88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65F45B-8771-5FDB-DCBE-AAEB3D8E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77F4BFB-C22C-74B5-B51B-0EEBD2DA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C7A3CE-34E3-3C0B-F3DA-038A0306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D24B4A-6718-2D69-14E7-ADB3F056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6E9E28-843F-6B5C-330A-5B77A60F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1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3AE6E9A-DEBF-43A5-28ED-9197833A4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91020D9-184A-8CCE-0D78-ED605AEAF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B64F2F-89D2-481B-1D11-97871C67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ED465B-3B0C-5091-284B-EB4AB05A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77E04B-717A-7EE3-0960-8D0ADD94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4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7A4674-B78E-4F2D-7674-29766BB9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DAEF92-54BA-9A1E-BBA6-0FA84C9B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334FC1-77A7-51BB-FC9D-4779657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A16F51-E4A8-D23C-7605-7AFF6F2771D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5D5E56-9DE6-0CE8-B4AA-7D12826B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87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595C91-C0CD-D3F3-AA68-D49A9CAF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103515-E55E-066C-52D2-AE1E88ED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2028C7-B7A0-D1B5-2F32-F4993993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7E289F-E33B-693A-D7D7-3CAC68F9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1E1B83-350E-ECBB-5999-6648B30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86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5A84B6-6BB0-C9B9-967E-0D11BD02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AC80C7-298B-4978-DC56-4B25C01AD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44D687B-A0CB-E793-B0A9-D24707F6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161F35-5C41-294E-D900-0452D9A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F89ECB-EF47-A83F-1B1B-4F238246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E208B1-5806-D7CF-E23F-5F728B64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37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ADF90D-58D7-238F-2E3D-205B51FE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1BD6E95-EEC5-4D4A-B1E8-4074D675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28C9C3A-6EFC-0D86-D20F-71C532005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5042411-F68A-A9DD-D7E3-20BD26BB5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24C0371-FA04-4752-FB48-7689C840E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609CCFA-FE14-8871-4BC8-46C12E91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CE0F4E1-E99D-C4B7-7F5D-B6D6EA09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DF3C27F-8E28-0B5D-3B88-DDD2E1C5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58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3A66E9-0FEB-2631-2593-06D2F41F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640E65C-57C9-3FAA-14F3-FEFB7662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2D49DC-73E6-C5B7-70F7-AD6EBDE6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2D7341C-2764-EAFC-E249-AB02094D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9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25923F7-F3D2-1503-E0C8-A0522F72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9055454-2ECD-DF56-80E2-68AAD189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A348DC-606B-E76E-7B0D-F4F8032E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127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048E4C-C2B2-A2D0-0206-415345AA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C57FC7-A0F4-B546-0F93-EEB955D0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6A8E399-8EF4-6AE5-0298-5FA3E35C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F6D517-71F0-2F4A-31D1-8AC16A01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F2C82D-38CD-B64E-0122-91C755F9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E1FE7F-A7EC-08AE-5BCD-E6EAC12F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77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56BBD-DA5E-51AD-FDE4-87A17985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E7493AD-8055-DC7B-D30C-34774AFEE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788FAD-44A7-DB44-85AF-E85AC6FB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12BC79-F925-9CA8-FD33-16F3C8BB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EA3FF5E-D615-FA55-08BD-20563FDE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252BB5-3C5C-B78F-17D1-635E9CC1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68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B717361-41BC-A33C-073A-8B1C0205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84147E-FC1D-B488-441B-18334BE9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98017F-86C1-FDD6-7124-3D22E5059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D8ED-06EF-4C9C-B5E1-F06126C212A7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7967C8-AE62-7321-3E9C-76C7147E176A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F87713-C4D3-7FEC-A54E-D336EDA1B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052B-3AB8-44D3-B7F5-6E36A336D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2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16280" y="1091331"/>
            <a:ext cx="10515600" cy="475771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tabLst>
                <a:tab pos="285750" algn="l"/>
              </a:tabLst>
            </a:pP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modellerdir</a:t>
            </a:r>
            <a:r>
              <a:rPr lang="en-US" dirty="0"/>
              <a:t>.</a:t>
            </a:r>
            <a:endParaRPr lang="tr-TR" dirty="0"/>
          </a:p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tabLst>
                <a:tab pos="285750" algn="l"/>
              </a:tabLst>
            </a:pPr>
            <a:r>
              <a:rPr lang="en-US" dirty="0"/>
              <a:t>Son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yılda</a:t>
            </a:r>
            <a:r>
              <a:rPr lang="en-US" dirty="0"/>
              <a:t>,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zorlu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oldu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mimarilerin</a:t>
            </a:r>
            <a:r>
              <a:rPr lang="en-US" dirty="0"/>
              <a:t> </a:t>
            </a:r>
            <a:r>
              <a:rPr lang="en-US" dirty="0" err="1"/>
              <a:t>tasarlanması</a:t>
            </a:r>
            <a:r>
              <a:rPr lang="en-US" dirty="0"/>
              <a:t> </a:t>
            </a:r>
            <a:r>
              <a:rPr lang="en-US" dirty="0" err="1"/>
              <a:t>hala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uzman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gerektiriyor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zaman </a:t>
            </a:r>
            <a:r>
              <a:rPr lang="en-US" dirty="0" err="1" smtClean="0"/>
              <a:t>alıyor</a:t>
            </a:r>
            <a:r>
              <a:rPr lang="en-US" dirty="0" smtClean="0"/>
              <a:t>.</a:t>
            </a:r>
            <a:endParaRPr lang="tr-TR" dirty="0" smtClean="0"/>
          </a:p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tabLst>
                <a:tab pos="285750" algn="l"/>
              </a:tabLst>
            </a:pPr>
            <a:r>
              <a:rPr lang="en-US" dirty="0" err="1" smtClean="0"/>
              <a:t>Başarılarına</a:t>
            </a:r>
            <a:r>
              <a:rPr lang="en-US" dirty="0" smtClean="0"/>
              <a:t> </a:t>
            </a:r>
            <a:r>
              <a:rPr lang="en-US" dirty="0" err="1" smtClean="0"/>
              <a:t>rağmen</a:t>
            </a:r>
            <a:r>
              <a:rPr lang="en-US" dirty="0" smtClean="0"/>
              <a:t> </a:t>
            </a:r>
            <a:r>
              <a:rPr lang="en-US" dirty="0" err="1" smtClean="0"/>
              <a:t>sinir</a:t>
            </a:r>
            <a:r>
              <a:rPr lang="en-US" dirty="0" smtClean="0"/>
              <a:t> </a:t>
            </a:r>
            <a:r>
              <a:rPr lang="en-US" dirty="0" err="1" smtClean="0"/>
              <a:t>ağlarının</a:t>
            </a:r>
            <a:r>
              <a:rPr lang="en-US" dirty="0" smtClean="0"/>
              <a:t> </a:t>
            </a:r>
            <a:r>
              <a:rPr lang="en-US" dirty="0" err="1" smtClean="0"/>
              <a:t>tasarlanması</a:t>
            </a:r>
            <a:r>
              <a:rPr lang="en-US" dirty="0" smtClean="0"/>
              <a:t> </a:t>
            </a:r>
            <a:r>
              <a:rPr lang="en-US" dirty="0" err="1" smtClean="0"/>
              <a:t>hala</a:t>
            </a:r>
            <a:r>
              <a:rPr lang="en-US" dirty="0" smtClean="0"/>
              <a:t> </a:t>
            </a:r>
            <a:r>
              <a:rPr lang="en-US" dirty="0" err="1" smtClean="0"/>
              <a:t>zordur</a:t>
            </a:r>
            <a:r>
              <a:rPr lang="en-US" dirty="0" smtClean="0"/>
              <a:t>.</a:t>
            </a:r>
            <a:endParaRPr lang="tr-TR" dirty="0" smtClean="0"/>
          </a:p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tabLst>
                <a:tab pos="285750" algn="l"/>
              </a:tabLst>
            </a:pPr>
            <a:r>
              <a:rPr lang="en-US" dirty="0" smtClean="0"/>
              <a:t>Bu </a:t>
            </a:r>
            <a:r>
              <a:rPr lang="tr-TR" dirty="0"/>
              <a:t>projede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ağlarının</a:t>
            </a:r>
            <a:r>
              <a:rPr lang="en-US" dirty="0"/>
              <a:t> model </a:t>
            </a:r>
            <a:r>
              <a:rPr lang="en-US" dirty="0" err="1"/>
              <a:t>tanımlarını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tr-TR" dirty="0"/>
              <a:t>RNN </a:t>
            </a:r>
            <a:r>
              <a:rPr lang="en-US" dirty="0" err="1"/>
              <a:t>kullanılmıştır</a:t>
            </a:r>
            <a:r>
              <a:rPr lang="en-US" dirty="0"/>
              <a:t>.</a:t>
            </a:r>
            <a:endParaRPr lang="tr-TR" dirty="0"/>
          </a:p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tabLst>
                <a:tab pos="285750" algn="l"/>
              </a:tabLst>
            </a:pPr>
            <a:r>
              <a:rPr lang="en-US" spc="-20" dirty="0" err="1"/>
              <a:t>Oluşturulan</a:t>
            </a:r>
            <a:r>
              <a:rPr lang="en-US" spc="-20" dirty="0"/>
              <a:t> </a:t>
            </a:r>
            <a:r>
              <a:rPr lang="en-US" spc="-20" dirty="0" err="1"/>
              <a:t>mimarilerin</a:t>
            </a:r>
            <a:r>
              <a:rPr lang="en-US" spc="-20" dirty="0"/>
              <a:t> (</a:t>
            </a:r>
            <a:r>
              <a:rPr lang="en-US" spc="-20" dirty="0" err="1"/>
              <a:t>bir</a:t>
            </a:r>
            <a:r>
              <a:rPr lang="en-US" spc="-20" dirty="0"/>
              <a:t> </a:t>
            </a:r>
            <a:r>
              <a:rPr lang="en-US" spc="-20" dirty="0" err="1"/>
              <a:t>doğrulama</a:t>
            </a:r>
            <a:r>
              <a:rPr lang="en-US" spc="-20" dirty="0"/>
              <a:t> </a:t>
            </a:r>
            <a:r>
              <a:rPr lang="en-US" spc="-20" dirty="0" err="1"/>
              <a:t>kümesinde</a:t>
            </a:r>
            <a:r>
              <a:rPr lang="en-US" spc="-20" dirty="0"/>
              <a:t>) </a:t>
            </a:r>
            <a:r>
              <a:rPr lang="en-US" spc="-20" dirty="0" err="1"/>
              <a:t>beklenen</a:t>
            </a:r>
            <a:r>
              <a:rPr lang="en-US" spc="-20" dirty="0"/>
              <a:t> </a:t>
            </a:r>
            <a:r>
              <a:rPr lang="en-US" spc="-20" dirty="0" err="1"/>
              <a:t>doğruluğunu</a:t>
            </a:r>
            <a:r>
              <a:rPr lang="en-US" spc="-20" dirty="0"/>
              <a:t> </a:t>
            </a:r>
            <a:r>
              <a:rPr lang="en-US" spc="-20" dirty="0" err="1"/>
              <a:t>en</a:t>
            </a:r>
            <a:r>
              <a:rPr lang="en-US" spc="-20" dirty="0"/>
              <a:t> </a:t>
            </a:r>
            <a:r>
              <a:rPr lang="en-US" spc="-20" dirty="0" err="1"/>
              <a:t>üst</a:t>
            </a:r>
            <a:r>
              <a:rPr lang="en-US" spc="-20" dirty="0"/>
              <a:t> </a:t>
            </a:r>
            <a:r>
              <a:rPr lang="en-US" spc="-20" dirty="0" err="1"/>
              <a:t>düzeye</a:t>
            </a:r>
            <a:r>
              <a:rPr lang="en-US" spc="-20" dirty="0"/>
              <a:t> </a:t>
            </a:r>
            <a:r>
              <a:rPr lang="en-US" spc="-20" dirty="0" err="1"/>
              <a:t>çıkarmak</a:t>
            </a:r>
            <a:r>
              <a:rPr lang="en-US" spc="-20" dirty="0"/>
              <a:t> </a:t>
            </a:r>
            <a:r>
              <a:rPr lang="en-US" spc="-20" dirty="0" err="1"/>
              <a:t>için</a:t>
            </a:r>
            <a:r>
              <a:rPr lang="en-US" spc="-20" dirty="0"/>
              <a:t> </a:t>
            </a:r>
            <a:r>
              <a:rPr lang="en-US" spc="-20" dirty="0" err="1"/>
              <a:t>bu</a:t>
            </a:r>
            <a:r>
              <a:rPr lang="en-US" spc="-20" dirty="0"/>
              <a:t> </a:t>
            </a:r>
            <a:r>
              <a:rPr lang="en-US" spc="-20" dirty="0" err="1"/>
              <a:t>RNN'yi</a:t>
            </a:r>
            <a:r>
              <a:rPr lang="en-US" spc="-20" dirty="0"/>
              <a:t> </a:t>
            </a:r>
            <a:r>
              <a:rPr lang="en-US" spc="-20" dirty="0" err="1"/>
              <a:t>takviyeli</a:t>
            </a:r>
            <a:r>
              <a:rPr lang="en-US" spc="-20" dirty="0"/>
              <a:t> </a:t>
            </a:r>
            <a:r>
              <a:rPr lang="en-US" spc="-20" dirty="0" err="1"/>
              <a:t>öğrenmeyle</a:t>
            </a:r>
            <a:r>
              <a:rPr lang="tr-TR" spc="-20" dirty="0"/>
              <a:t> eğitilecektir. 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9535">
              <a:lnSpc>
                <a:spcPts val="1664"/>
              </a:lnSpc>
            </a:pPr>
            <a:fld id="{81D60167-4931-47E6-BA6A-407CBD079E47}" type="slidenum">
              <a:rPr lang="tr-TR" spc="-50" smtClean="0"/>
              <a:pPr marL="89535">
                <a:lnSpc>
                  <a:spcPts val="1664"/>
                </a:lnSpc>
              </a:pPr>
              <a:t>1</a:t>
            </a:fld>
            <a:endParaRPr spc="-50" dirty="0"/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95C511AB-037B-F4AA-7463-7F56F818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" y="282750"/>
            <a:ext cx="10515600" cy="726206"/>
          </a:xfrm>
        </p:spPr>
        <p:txBody>
          <a:bodyPr>
            <a:normAutofit/>
          </a:bodyPr>
          <a:lstStyle/>
          <a:p>
            <a:r>
              <a:rPr lang="tr-TR" sz="4000" dirty="0" err="1"/>
              <a:t>Neural</a:t>
            </a:r>
            <a:r>
              <a:rPr lang="tr-TR" sz="4000" dirty="0"/>
              <a:t> Architecture </a:t>
            </a:r>
            <a:r>
              <a:rPr lang="tr-TR" sz="4000" dirty="0" err="1"/>
              <a:t>Search</a:t>
            </a:r>
            <a:r>
              <a:rPr lang="tr-TR" sz="4000" dirty="0"/>
              <a:t> (NAS)</a:t>
            </a: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1A58728-9FB1-FE09-B1C5-692D567A2CEF}"/>
              </a:ext>
            </a:extLst>
          </p:cNvPr>
          <p:cNvSpPr txBox="1">
            <a:spLocks/>
          </p:cNvSpPr>
          <p:nvPr/>
        </p:nvSpPr>
        <p:spPr>
          <a:xfrm>
            <a:off x="380110" y="132569"/>
            <a:ext cx="8409940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tr-TR" sz="4000" dirty="0" err="1"/>
              <a:t>NAS’ın</a:t>
            </a:r>
            <a:r>
              <a:rPr lang="tr-TR" sz="4000" dirty="0"/>
              <a:t> Arkasındaki Motivasyon</a:t>
            </a:r>
            <a:endParaRPr lang="tr-TR" sz="4000"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4A8CC1D-FAD4-F74C-8D82-29748DBB97D4}"/>
              </a:ext>
            </a:extLst>
          </p:cNvPr>
          <p:cNvSpPr txBox="1"/>
          <p:nvPr/>
        </p:nvSpPr>
        <p:spPr>
          <a:xfrm>
            <a:off x="850888" y="1106615"/>
            <a:ext cx="6191885" cy="143821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sz="2000" dirty="0" err="1">
                <a:cs typeface="Trebuchet MS"/>
              </a:rPr>
              <a:t>Sinir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ağı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mimarilerini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tasarlamak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zordur</a:t>
            </a:r>
            <a:r>
              <a:rPr lang="tr-TR" sz="2000" dirty="0">
                <a:cs typeface="Trebuchet MS"/>
              </a:rPr>
              <a:t>.</a:t>
            </a:r>
          </a:p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sz="2000" dirty="0" err="1">
                <a:cs typeface="Trebuchet MS"/>
              </a:rPr>
              <a:t>Bunları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ayarlamak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için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pek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çok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insan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çabası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harcanıyor</a:t>
            </a:r>
            <a:r>
              <a:rPr lang="tr-TR" sz="2000" dirty="0">
                <a:cs typeface="Trebuchet MS"/>
              </a:rPr>
              <a:t>.</a:t>
            </a:r>
          </a:p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sz="2000" spc="-35" dirty="0" err="1">
                <a:cs typeface="Trebuchet MS"/>
              </a:rPr>
              <a:t>Bunların</a:t>
            </a:r>
            <a:r>
              <a:rPr lang="en-US" sz="2000" spc="-35" dirty="0">
                <a:cs typeface="Trebuchet MS"/>
              </a:rPr>
              <a:t> </a:t>
            </a:r>
            <a:r>
              <a:rPr lang="en-US" sz="2000" spc="-35" dirty="0" err="1">
                <a:cs typeface="Trebuchet MS"/>
              </a:rPr>
              <a:t>nasıl</a:t>
            </a:r>
            <a:r>
              <a:rPr lang="en-US" sz="2000" spc="-35" dirty="0">
                <a:cs typeface="Trebuchet MS"/>
              </a:rPr>
              <a:t> iyi </a:t>
            </a:r>
            <a:r>
              <a:rPr lang="en-US" sz="2000" spc="-35" dirty="0" err="1">
                <a:cs typeface="Trebuchet MS"/>
              </a:rPr>
              <a:t>tasarlanacağına</a:t>
            </a:r>
            <a:r>
              <a:rPr lang="en-US" sz="2000" spc="-35" dirty="0">
                <a:cs typeface="Trebuchet MS"/>
              </a:rPr>
              <a:t> </a:t>
            </a:r>
            <a:r>
              <a:rPr lang="en-US" sz="2000" spc="-35" dirty="0" err="1">
                <a:cs typeface="Trebuchet MS"/>
              </a:rPr>
              <a:t>dair</a:t>
            </a:r>
            <a:r>
              <a:rPr lang="en-US" sz="2000" spc="-35" dirty="0">
                <a:cs typeface="Trebuchet MS"/>
              </a:rPr>
              <a:t> </a:t>
            </a:r>
            <a:r>
              <a:rPr lang="en-US" sz="2000" spc="-35" dirty="0" err="1">
                <a:cs typeface="Trebuchet MS"/>
              </a:rPr>
              <a:t>pek</a:t>
            </a:r>
            <a:r>
              <a:rPr lang="en-US" sz="2000" spc="-35" dirty="0">
                <a:cs typeface="Trebuchet MS"/>
              </a:rPr>
              <a:t> </a:t>
            </a:r>
            <a:r>
              <a:rPr lang="en-US" sz="2000" spc="-35" dirty="0" err="1">
                <a:cs typeface="Trebuchet MS"/>
              </a:rPr>
              <a:t>fazla</a:t>
            </a:r>
            <a:r>
              <a:rPr lang="en-US" sz="2000" spc="-35" dirty="0">
                <a:cs typeface="Trebuchet MS"/>
              </a:rPr>
              <a:t> </a:t>
            </a:r>
            <a:r>
              <a:rPr lang="en-US" sz="2000" spc="-35" dirty="0" err="1">
                <a:cs typeface="Trebuchet MS"/>
              </a:rPr>
              <a:t>sezgi</a:t>
            </a:r>
            <a:r>
              <a:rPr lang="en-US" sz="2000" spc="-35" dirty="0">
                <a:cs typeface="Trebuchet MS"/>
              </a:rPr>
              <a:t> yok</a:t>
            </a:r>
            <a:r>
              <a:rPr lang="tr-TR" sz="2000" spc="-35" dirty="0">
                <a:cs typeface="Trebuchet MS"/>
              </a:rPr>
              <a:t>.</a:t>
            </a:r>
          </a:p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sz="2000" dirty="0">
                <a:cs typeface="Trebuchet MS"/>
              </a:rPr>
              <a:t>İyi </a:t>
            </a:r>
            <a:r>
              <a:rPr lang="en-US" sz="2000" dirty="0" err="1">
                <a:cs typeface="Trebuchet MS"/>
              </a:rPr>
              <a:t>mimariyi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otomatik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olarak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deneyip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öğrenebilir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miyiz</a:t>
            </a:r>
            <a:r>
              <a:rPr lang="en-US" sz="2000" dirty="0">
                <a:cs typeface="Trebuchet MS"/>
              </a:rPr>
              <a:t>?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DEF946D6-A29E-4223-9709-D369B7D44FC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5080" y="3099374"/>
            <a:ext cx="2937384" cy="2363396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A2573798-FE64-7ED9-2A06-FAF689AB055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77544" y="3099374"/>
            <a:ext cx="3414712" cy="2363396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CF293BA5-C20C-6EB5-F39E-7EDE9752258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919" y="3099374"/>
            <a:ext cx="3783912" cy="2692493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3771FA39-188C-60AF-584C-23FACB27D91A}"/>
              </a:ext>
            </a:extLst>
          </p:cNvPr>
          <p:cNvSpPr txBox="1"/>
          <p:nvPr/>
        </p:nvSpPr>
        <p:spPr>
          <a:xfrm>
            <a:off x="5856097" y="5938178"/>
            <a:ext cx="4037965" cy="40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Two</a:t>
            </a:r>
            <a:r>
              <a:rPr sz="11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layers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from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famous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Inception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V4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computer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vision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model.</a:t>
            </a:r>
            <a:endParaRPr sz="1100" dirty="0">
              <a:latin typeface="Arial"/>
              <a:cs typeface="Arial"/>
            </a:endParaRPr>
          </a:p>
          <a:p>
            <a:pPr marL="1058545">
              <a:lnSpc>
                <a:spcPts val="1670"/>
              </a:lnSpc>
            </a:pP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Szegedy</a:t>
            </a:r>
            <a:r>
              <a:rPr sz="14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et</a:t>
            </a:r>
            <a:r>
              <a:rPr sz="14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al,</a:t>
            </a:r>
            <a:r>
              <a:rPr sz="14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2017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B819765-10F7-964E-8CB1-9EDDBF7631A2}"/>
              </a:ext>
            </a:extLst>
          </p:cNvPr>
          <p:cNvSpPr txBox="1"/>
          <p:nvPr/>
        </p:nvSpPr>
        <p:spPr>
          <a:xfrm>
            <a:off x="1633998" y="6003247"/>
            <a:ext cx="1595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Canziani</a:t>
            </a:r>
            <a:r>
              <a:rPr sz="14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et</a:t>
            </a: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al,</a:t>
            </a: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 2017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5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14BA48-F934-1BBC-DA3E-F2F1191B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15" y="365126"/>
            <a:ext cx="10515600" cy="1032851"/>
          </a:xfrm>
        </p:spPr>
        <p:txBody>
          <a:bodyPr>
            <a:normAutofit/>
          </a:bodyPr>
          <a:lstStyle/>
          <a:p>
            <a:r>
              <a:rPr lang="tr-TR" sz="4000" spc="-10" dirty="0"/>
              <a:t>NAS ile Model Oluşturma Adımları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0766FC-FCAD-D6B0-E83B-8FBC1093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9095" marR="45720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dirty="0" err="1">
                <a:cs typeface="Trebuchet MS"/>
              </a:rPr>
              <a:t>Temel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fikir</a:t>
            </a:r>
            <a:r>
              <a:rPr lang="en-US" dirty="0">
                <a:cs typeface="Trebuchet MS"/>
              </a:rPr>
              <a:t>, </a:t>
            </a:r>
            <a:r>
              <a:rPr lang="en-US" dirty="0" err="1">
                <a:cs typeface="Trebuchet MS"/>
              </a:rPr>
              <a:t>bir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sinir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ağının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yapısını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ve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bağlantısını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bir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yapılandırma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dizesi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kullanarak</a:t>
            </a:r>
            <a:r>
              <a:rPr lang="en-US" dirty="0">
                <a:cs typeface="Trebuchet MS"/>
              </a:rPr>
              <a:t> </a:t>
            </a:r>
            <a:r>
              <a:rPr lang="en-US" dirty="0" err="1">
                <a:cs typeface="Trebuchet MS"/>
              </a:rPr>
              <a:t>belirleyebilmemizdir</a:t>
            </a:r>
            <a:r>
              <a:rPr lang="en-US" dirty="0">
                <a:cs typeface="Trebuchet MS"/>
              </a:rPr>
              <a:t>.</a:t>
            </a:r>
            <a:endParaRPr lang="tr-TR" dirty="0">
              <a:cs typeface="Trebuchet MS"/>
            </a:endParaRPr>
          </a:p>
          <a:p>
            <a:pPr marL="379095" marR="45720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spc="-95" dirty="0">
                <a:cs typeface="Trebuchet MS"/>
              </a:rPr>
              <a:t>[“Filter</a:t>
            </a:r>
            <a:r>
              <a:rPr lang="en-US" spc="-65" dirty="0">
                <a:cs typeface="Trebuchet MS"/>
              </a:rPr>
              <a:t> </a:t>
            </a:r>
            <a:r>
              <a:rPr lang="en-US" spc="-50" dirty="0">
                <a:cs typeface="Trebuchet MS"/>
              </a:rPr>
              <a:t>Width:</a:t>
            </a:r>
            <a:r>
              <a:rPr lang="en-US" spc="-60" dirty="0">
                <a:cs typeface="Trebuchet MS"/>
              </a:rPr>
              <a:t> </a:t>
            </a:r>
            <a:r>
              <a:rPr lang="en-US" spc="-150" dirty="0">
                <a:cs typeface="Trebuchet MS"/>
              </a:rPr>
              <a:t>5”,</a:t>
            </a:r>
            <a:r>
              <a:rPr lang="en-US" spc="-60" dirty="0">
                <a:cs typeface="Trebuchet MS"/>
              </a:rPr>
              <a:t> </a:t>
            </a:r>
            <a:r>
              <a:rPr lang="en-US" spc="-85" dirty="0">
                <a:cs typeface="Trebuchet MS"/>
              </a:rPr>
              <a:t>“Filter</a:t>
            </a:r>
            <a:r>
              <a:rPr lang="en-US" spc="-60" dirty="0">
                <a:cs typeface="Trebuchet MS"/>
              </a:rPr>
              <a:t> </a:t>
            </a:r>
            <a:r>
              <a:rPr lang="en-US" spc="-35" dirty="0">
                <a:cs typeface="Trebuchet MS"/>
              </a:rPr>
              <a:t>Height:</a:t>
            </a:r>
            <a:r>
              <a:rPr lang="en-US" spc="-60" dirty="0">
                <a:cs typeface="Trebuchet MS"/>
              </a:rPr>
              <a:t> </a:t>
            </a:r>
            <a:r>
              <a:rPr lang="en-US" spc="-150" dirty="0">
                <a:cs typeface="Trebuchet MS"/>
              </a:rPr>
              <a:t>3”,</a:t>
            </a:r>
            <a:r>
              <a:rPr lang="en-US" spc="-60" dirty="0">
                <a:cs typeface="Trebuchet MS"/>
              </a:rPr>
              <a:t> </a:t>
            </a:r>
            <a:r>
              <a:rPr lang="en-US" spc="-20" dirty="0">
                <a:cs typeface="Trebuchet MS"/>
              </a:rPr>
              <a:t>“Num</a:t>
            </a:r>
            <a:r>
              <a:rPr lang="en-US" spc="-60" dirty="0">
                <a:cs typeface="Trebuchet MS"/>
              </a:rPr>
              <a:t> </a:t>
            </a:r>
            <a:r>
              <a:rPr lang="en-US" spc="-50" dirty="0">
                <a:cs typeface="Trebuchet MS"/>
              </a:rPr>
              <a:t>Filters:</a:t>
            </a:r>
            <a:r>
              <a:rPr lang="en-US" spc="-60" dirty="0">
                <a:cs typeface="Trebuchet MS"/>
              </a:rPr>
              <a:t> </a:t>
            </a:r>
            <a:r>
              <a:rPr lang="en-US" spc="-20" dirty="0">
                <a:cs typeface="Trebuchet MS"/>
              </a:rPr>
              <a:t>24”]</a:t>
            </a:r>
            <a:endParaRPr lang="en-US" dirty="0">
              <a:cs typeface="Trebuchet MS"/>
            </a:endParaRPr>
          </a:p>
          <a:p>
            <a:pPr marL="379095" marR="3810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</a:tabLst>
            </a:pPr>
            <a:r>
              <a:rPr lang="tr-TR" spc="-40" dirty="0">
                <a:cs typeface="Trebuchet MS"/>
              </a:rPr>
              <a:t>S</a:t>
            </a:r>
            <a:r>
              <a:rPr lang="en-US" spc="-40" dirty="0" err="1">
                <a:cs typeface="Trebuchet MS"/>
              </a:rPr>
              <a:t>inir</a:t>
            </a:r>
            <a:r>
              <a:rPr lang="en-US" spc="-40" dirty="0">
                <a:cs typeface="Trebuchet MS"/>
              </a:rPr>
              <a:t> </a:t>
            </a:r>
            <a:r>
              <a:rPr lang="en-US" spc="-40" dirty="0" err="1">
                <a:cs typeface="Trebuchet MS"/>
              </a:rPr>
              <a:t>ağı</a:t>
            </a:r>
            <a:r>
              <a:rPr lang="en-US" spc="-40" dirty="0">
                <a:cs typeface="Trebuchet MS"/>
              </a:rPr>
              <a:t> </a:t>
            </a:r>
            <a:r>
              <a:rPr lang="en-US" spc="-40" dirty="0" err="1">
                <a:cs typeface="Trebuchet MS"/>
              </a:rPr>
              <a:t>mimarisini</a:t>
            </a:r>
            <a:r>
              <a:rPr lang="en-US" spc="-40" dirty="0">
                <a:cs typeface="Trebuchet MS"/>
              </a:rPr>
              <a:t> </a:t>
            </a:r>
            <a:r>
              <a:rPr lang="en-US" spc="-40" dirty="0" err="1">
                <a:cs typeface="Trebuchet MS"/>
              </a:rPr>
              <a:t>belirten</a:t>
            </a:r>
            <a:r>
              <a:rPr lang="en-US" spc="-40" dirty="0">
                <a:cs typeface="Trebuchet MS"/>
              </a:rPr>
              <a:t> </a:t>
            </a:r>
            <a:r>
              <a:rPr lang="en-US" spc="-40" dirty="0" err="1">
                <a:cs typeface="Trebuchet MS"/>
              </a:rPr>
              <a:t>bu</a:t>
            </a:r>
            <a:r>
              <a:rPr lang="en-US" spc="-40" dirty="0">
                <a:cs typeface="Trebuchet MS"/>
              </a:rPr>
              <a:t> </a:t>
            </a:r>
            <a:r>
              <a:rPr lang="en-US" spc="-40" dirty="0" err="1">
                <a:cs typeface="Trebuchet MS"/>
              </a:rPr>
              <a:t>dizeyi</a:t>
            </a:r>
            <a:r>
              <a:rPr lang="en-US" spc="-40" dirty="0">
                <a:cs typeface="Trebuchet MS"/>
              </a:rPr>
              <a:t> </a:t>
            </a:r>
            <a:r>
              <a:rPr lang="en-US" spc="-40" dirty="0" err="1">
                <a:cs typeface="Trebuchet MS"/>
              </a:rPr>
              <a:t>oluşturmak</a:t>
            </a:r>
            <a:r>
              <a:rPr lang="en-US" spc="-40" dirty="0">
                <a:cs typeface="Trebuchet MS"/>
              </a:rPr>
              <a:t> </a:t>
            </a:r>
            <a:r>
              <a:rPr lang="en-US" spc="-40" dirty="0" err="1">
                <a:cs typeface="Trebuchet MS"/>
              </a:rPr>
              <a:t>için</a:t>
            </a:r>
            <a:r>
              <a:rPr lang="en-US" spc="-40" dirty="0">
                <a:cs typeface="Trebuchet MS"/>
              </a:rPr>
              <a:t> </a:t>
            </a:r>
            <a:r>
              <a:rPr lang="en-US" spc="-40" dirty="0" err="1">
                <a:cs typeface="Trebuchet MS"/>
              </a:rPr>
              <a:t>bir</a:t>
            </a:r>
            <a:r>
              <a:rPr lang="en-US" spc="-40" dirty="0">
                <a:cs typeface="Trebuchet MS"/>
              </a:rPr>
              <a:t> RNN (“</a:t>
            </a:r>
            <a:r>
              <a:rPr lang="tr-TR" spc="-40" dirty="0">
                <a:cs typeface="Trebuchet MS"/>
              </a:rPr>
              <a:t>Controller</a:t>
            </a:r>
            <a:r>
              <a:rPr lang="en-US" spc="-40" dirty="0">
                <a:cs typeface="Trebuchet MS"/>
              </a:rPr>
              <a:t>”) </a:t>
            </a:r>
            <a:r>
              <a:rPr lang="en-US" spc="-40" dirty="0" err="1">
                <a:cs typeface="Trebuchet MS"/>
              </a:rPr>
              <a:t>kullanmaktır</a:t>
            </a:r>
            <a:r>
              <a:rPr lang="en-US" spc="-40" dirty="0">
                <a:cs typeface="Trebuchet MS"/>
              </a:rPr>
              <a:t>.</a:t>
            </a:r>
            <a:endParaRPr lang="tr-TR" spc="-40" dirty="0">
              <a:cs typeface="Trebuchet MS"/>
            </a:endParaRPr>
          </a:p>
          <a:p>
            <a:pPr marL="379095" marR="3810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spc="-30" dirty="0" err="1">
                <a:cs typeface="Trebuchet MS"/>
              </a:rPr>
              <a:t>Doğrulama</a:t>
            </a:r>
            <a:r>
              <a:rPr lang="en-US" spc="-30" dirty="0">
                <a:cs typeface="Trebuchet MS"/>
              </a:rPr>
              <a:t> </a:t>
            </a:r>
            <a:r>
              <a:rPr lang="en-US" spc="-30" dirty="0" err="1">
                <a:cs typeface="Trebuchet MS"/>
              </a:rPr>
              <a:t>kümesinde</a:t>
            </a:r>
            <a:r>
              <a:rPr lang="en-US" spc="-30" dirty="0">
                <a:cs typeface="Trebuchet MS"/>
              </a:rPr>
              <a:t> ne </a:t>
            </a:r>
            <a:r>
              <a:rPr lang="en-US" spc="-30" dirty="0" err="1">
                <a:cs typeface="Trebuchet MS"/>
              </a:rPr>
              <a:t>kadar</a:t>
            </a:r>
            <a:r>
              <a:rPr lang="en-US" spc="-30" dirty="0">
                <a:cs typeface="Trebuchet MS"/>
              </a:rPr>
              <a:t> iyi </a:t>
            </a:r>
            <a:r>
              <a:rPr lang="en-US" spc="-30" dirty="0" err="1">
                <a:cs typeface="Trebuchet MS"/>
              </a:rPr>
              <a:t>performans</a:t>
            </a:r>
            <a:r>
              <a:rPr lang="en-US" spc="-30" dirty="0">
                <a:cs typeface="Trebuchet MS"/>
              </a:rPr>
              <a:t> </a:t>
            </a:r>
            <a:r>
              <a:rPr lang="en-US" spc="-30" dirty="0" err="1">
                <a:cs typeface="Trebuchet MS"/>
              </a:rPr>
              <a:t>gösterdiğini</a:t>
            </a:r>
            <a:r>
              <a:rPr lang="en-US" spc="-30" dirty="0">
                <a:cs typeface="Trebuchet MS"/>
              </a:rPr>
              <a:t> </a:t>
            </a:r>
            <a:r>
              <a:rPr lang="en-US" spc="-30" dirty="0" err="1">
                <a:cs typeface="Trebuchet MS"/>
              </a:rPr>
              <a:t>görmek</a:t>
            </a:r>
            <a:r>
              <a:rPr lang="en-US" spc="-30" dirty="0">
                <a:cs typeface="Trebuchet MS"/>
              </a:rPr>
              <a:t> </a:t>
            </a:r>
            <a:r>
              <a:rPr lang="en-US" spc="-30" dirty="0" err="1">
                <a:cs typeface="Trebuchet MS"/>
              </a:rPr>
              <a:t>için</a:t>
            </a:r>
            <a:r>
              <a:rPr lang="en-US" spc="-30" dirty="0">
                <a:cs typeface="Trebuchet MS"/>
              </a:rPr>
              <a:t> </a:t>
            </a:r>
            <a:r>
              <a:rPr lang="en-US" spc="-30" dirty="0" err="1">
                <a:cs typeface="Trebuchet MS"/>
              </a:rPr>
              <a:t>bu</a:t>
            </a:r>
            <a:r>
              <a:rPr lang="en-US" spc="-30" dirty="0">
                <a:cs typeface="Trebuchet MS"/>
              </a:rPr>
              <a:t> </a:t>
            </a:r>
            <a:r>
              <a:rPr lang="en-US" spc="-30" dirty="0" err="1">
                <a:cs typeface="Trebuchet MS"/>
              </a:rPr>
              <a:t>mimariyi</a:t>
            </a:r>
            <a:r>
              <a:rPr lang="en-US" spc="-30" dirty="0">
                <a:cs typeface="Trebuchet MS"/>
              </a:rPr>
              <a:t> </a:t>
            </a:r>
            <a:r>
              <a:rPr lang="tr-TR" spc="-30" dirty="0">
                <a:cs typeface="Trebuchet MS"/>
              </a:rPr>
              <a:t>(Child Network)’ü</a:t>
            </a:r>
            <a:r>
              <a:rPr lang="en-US" spc="-30" dirty="0">
                <a:cs typeface="Trebuchet MS"/>
              </a:rPr>
              <a:t> </a:t>
            </a:r>
            <a:r>
              <a:rPr lang="en-US" spc="-30" dirty="0" err="1">
                <a:cs typeface="Trebuchet MS"/>
              </a:rPr>
              <a:t>eğitin</a:t>
            </a:r>
            <a:endParaRPr lang="tr-TR" spc="-30" dirty="0">
              <a:cs typeface="Trebuchet MS"/>
            </a:endParaRPr>
          </a:p>
          <a:p>
            <a:pPr marL="379095" marR="3810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spc="50" dirty="0">
                <a:cs typeface="Trebuchet MS"/>
              </a:rPr>
              <a:t>Alt </a:t>
            </a:r>
            <a:r>
              <a:rPr lang="en-US" spc="50" dirty="0" err="1">
                <a:cs typeface="Trebuchet MS"/>
              </a:rPr>
              <a:t>modelin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doğruluğuna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göre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Denetleyici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modelinin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parametrelerini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güncellemek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için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takviyeli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öğrenmeyi</a:t>
            </a:r>
            <a:r>
              <a:rPr lang="en-US" spc="50" dirty="0">
                <a:cs typeface="Trebuchet MS"/>
              </a:rPr>
              <a:t> </a:t>
            </a:r>
            <a:r>
              <a:rPr lang="en-US" spc="50" dirty="0" err="1">
                <a:cs typeface="Trebuchet MS"/>
              </a:rPr>
              <a:t>kullan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0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779C0E-28CC-8BD5-8268-427816EE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" y="195039"/>
            <a:ext cx="9156192" cy="822993"/>
          </a:xfrm>
        </p:spPr>
        <p:txBody>
          <a:bodyPr/>
          <a:lstStyle/>
          <a:p>
            <a:r>
              <a:rPr lang="tr-TR" spc="-10" dirty="0" err="1"/>
              <a:t>Neural</a:t>
            </a:r>
            <a:r>
              <a:rPr lang="tr-TR" spc="-170" dirty="0"/>
              <a:t> </a:t>
            </a:r>
            <a:r>
              <a:rPr lang="tr-TR" spc="-55" dirty="0"/>
              <a:t>Architecture</a:t>
            </a:r>
            <a:r>
              <a:rPr lang="tr-TR" spc="-145" dirty="0"/>
              <a:t> </a:t>
            </a:r>
            <a:r>
              <a:rPr lang="tr-TR" spc="-10" dirty="0" err="1"/>
              <a:t>Search</a:t>
            </a:r>
            <a:endParaRPr lang="tr-TR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4430C0B-67CF-64EB-A3CB-B42B2348B6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517904" y="1316519"/>
            <a:ext cx="9156192" cy="422496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A1C6FBC-F424-8ABC-5AB8-59232E4B1BB3}"/>
              </a:ext>
            </a:extLst>
          </p:cNvPr>
          <p:cNvSpPr txBox="1"/>
          <p:nvPr/>
        </p:nvSpPr>
        <p:spPr>
          <a:xfrm>
            <a:off x="3364992" y="5827776"/>
            <a:ext cx="546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/>
              <a:t>Bu görsel, iyi mimarileri bulmak için gradyan tabanlı bir yöntem olan "Sinir Mimarisi </a:t>
            </a:r>
            <a:r>
              <a:rPr lang="tr-TR" sz="1600" dirty="0" err="1"/>
              <a:t>Araması"nı</a:t>
            </a:r>
            <a:r>
              <a:rPr lang="tr-TR" sz="1600" dirty="0"/>
              <a:t> temsil etmektedir.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1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4B61716-BBF9-2690-1ECE-F819E378F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692" y="1253331"/>
            <a:ext cx="4426039" cy="4351338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480B05E-8B08-F79F-F5A1-4F2B58F65798}"/>
              </a:ext>
            </a:extLst>
          </p:cNvPr>
          <p:cNvSpPr txBox="1"/>
          <p:nvPr/>
        </p:nvSpPr>
        <p:spPr>
          <a:xfrm>
            <a:off x="91269" y="2274838"/>
            <a:ext cx="7424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Hiperparametre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optimizasyonunun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amacı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belirli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bir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görevde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iyi </a:t>
            </a:r>
            <a:r>
              <a:rPr lang="en-US" sz="2000" b="0" i="0" dirty="0" err="1">
                <a:effectLst/>
              </a:rPr>
              <a:t>performansı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sağlayan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hiperparametreler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için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uygun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değerleri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bulmaktır</a:t>
            </a:r>
            <a:r>
              <a:rPr lang="en-US" sz="2000" b="0" i="0" dirty="0">
                <a:effectLst/>
              </a:rPr>
              <a:t>.</a:t>
            </a:r>
            <a:endParaRPr lang="tr-TR" sz="2000" b="0" i="0" dirty="0">
              <a:effectLst/>
            </a:endParaRPr>
          </a:p>
          <a:p>
            <a:pPr marL="342900" indent="-342900" algn="l" fontAlgn="auto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Öte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yandan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NAS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yalnızca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hiperparametrelerini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ayarlamak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yerine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bir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sinir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ağının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mimarisini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tasarlama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sürecini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otomatikleştirmeyi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amaçlıyor</a:t>
            </a:r>
            <a:r>
              <a:rPr lang="en-US" sz="2000" b="0" i="0" dirty="0">
                <a:effectLst/>
              </a:rPr>
              <a:t>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CD9C525A-F864-6D16-C70A-60C4AEDA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11" y="211435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spc="-20" dirty="0" err="1"/>
              <a:t>Hiperparametre</a:t>
            </a:r>
            <a:r>
              <a:rPr lang="tr-TR" sz="4000" spc="-20" dirty="0"/>
              <a:t> Optimizasyonu </a:t>
            </a:r>
            <a:r>
              <a:rPr lang="tr-TR" sz="4000" spc="-20" dirty="0" err="1"/>
              <a:t>vs</a:t>
            </a:r>
            <a:r>
              <a:rPr lang="tr-TR" sz="4000" spc="-20" dirty="0"/>
              <a:t> NAS</a:t>
            </a:r>
            <a:endParaRPr lang="tr-TR" sz="40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5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62D2D1-527C-0F8E-88D2-B4550FC2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193616"/>
            <a:ext cx="7744968" cy="1000379"/>
          </a:xfrm>
        </p:spPr>
        <p:txBody>
          <a:bodyPr>
            <a:normAutofit/>
          </a:bodyPr>
          <a:lstStyle/>
          <a:p>
            <a:r>
              <a:rPr lang="tr-TR" sz="4000" spc="-20" dirty="0"/>
              <a:t>REINFORCE İLE EĞİTİM</a:t>
            </a:r>
            <a:endParaRPr lang="tr-TR" sz="40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96A8C9E-943A-4F2C-C89E-9F54BD5E1D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4288772" y="2106782"/>
            <a:ext cx="2923032" cy="79778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F310B75-F83B-D569-D3ED-EC211A03B167}"/>
              </a:ext>
            </a:extLst>
          </p:cNvPr>
          <p:cNvSpPr txBox="1"/>
          <p:nvPr/>
        </p:nvSpPr>
        <p:spPr>
          <a:xfrm>
            <a:off x="3206380" y="3404114"/>
            <a:ext cx="60960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115" marR="184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000" dirty="0" err="1">
                <a:cs typeface="Perpetua"/>
              </a:rPr>
              <a:t>Denetleyicinin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tahmin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ettiği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belirteçlerin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listesi</a:t>
            </a:r>
            <a:r>
              <a:rPr lang="en-US" sz="2000" dirty="0">
                <a:cs typeface="Perpetua"/>
              </a:rPr>
              <a:t>, </a:t>
            </a:r>
            <a:r>
              <a:rPr lang="en-US" sz="2000" dirty="0" err="1">
                <a:cs typeface="Perpetua"/>
              </a:rPr>
              <a:t>bir</a:t>
            </a:r>
            <a:r>
              <a:rPr lang="en-US" sz="2000" dirty="0">
                <a:cs typeface="Perpetua"/>
              </a:rPr>
              <a:t> alt </a:t>
            </a:r>
            <a:r>
              <a:rPr lang="en-US" sz="2000" dirty="0" err="1">
                <a:cs typeface="Perpetua"/>
              </a:rPr>
              <a:t>ağ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için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mimari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tasarlamaya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yönelik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eylemlerin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bir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listesi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olarak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görüntülenebilir</a:t>
            </a:r>
            <a:r>
              <a:rPr lang="en-US" sz="2000" dirty="0">
                <a:cs typeface="Perpetua"/>
              </a:rPr>
              <a:t>.</a:t>
            </a:r>
            <a:endParaRPr lang="tr-TR" sz="2000" dirty="0">
              <a:cs typeface="Perpetua"/>
            </a:endParaRPr>
          </a:p>
          <a:p>
            <a:pPr marL="285115" marR="184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000" dirty="0" err="1">
                <a:cs typeface="Perpetua"/>
              </a:rPr>
              <a:t>Yakınsama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durumunda</a:t>
            </a:r>
            <a:r>
              <a:rPr lang="en-US" sz="2000" dirty="0">
                <a:cs typeface="Perpetua"/>
              </a:rPr>
              <a:t>, </a:t>
            </a:r>
            <a:r>
              <a:rPr lang="en-US" sz="2000" dirty="0" err="1">
                <a:cs typeface="Perpetua"/>
              </a:rPr>
              <a:t>bu</a:t>
            </a:r>
            <a:r>
              <a:rPr lang="en-US" sz="2000" dirty="0">
                <a:cs typeface="Perpetua"/>
              </a:rPr>
              <a:t> alt </a:t>
            </a:r>
            <a:r>
              <a:rPr lang="en-US" sz="2000" dirty="0" err="1">
                <a:cs typeface="Perpetua"/>
              </a:rPr>
              <a:t>ağ</a:t>
            </a:r>
            <a:r>
              <a:rPr lang="en-US" sz="2000" dirty="0">
                <a:cs typeface="Perpetua"/>
              </a:rPr>
              <a:t>, </a:t>
            </a:r>
            <a:r>
              <a:rPr lang="en-US" sz="2000" dirty="0" err="1">
                <a:cs typeface="Perpetua"/>
              </a:rPr>
              <a:t>uzatılmış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bir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veri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kümesi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üzerinde</a:t>
            </a:r>
            <a:r>
              <a:rPr lang="en-US" sz="2000" dirty="0">
                <a:cs typeface="Perpetua"/>
              </a:rPr>
              <a:t> R </a:t>
            </a:r>
            <a:r>
              <a:rPr lang="en-US" sz="2000" dirty="0" err="1">
                <a:cs typeface="Perpetua"/>
              </a:rPr>
              <a:t>doğruluğuna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ul</a:t>
            </a:r>
            <a:r>
              <a:rPr lang="tr-TR" sz="2000" dirty="0">
                <a:cs typeface="Perpetua"/>
              </a:rPr>
              <a:t>as</a:t>
            </a:r>
            <a:r>
              <a:rPr lang="en-US" sz="2000" dirty="0" err="1">
                <a:cs typeface="Perpetua"/>
              </a:rPr>
              <a:t>acaktır</a:t>
            </a:r>
            <a:r>
              <a:rPr lang="en-US" sz="2000" dirty="0">
                <a:cs typeface="Perpetua"/>
              </a:rPr>
              <a:t>.</a:t>
            </a:r>
            <a:endParaRPr lang="tr-TR" sz="2000" dirty="0">
              <a:cs typeface="Perpetua"/>
            </a:endParaRPr>
          </a:p>
          <a:p>
            <a:pPr marL="285115" marR="184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tr-TR" sz="2000" dirty="0">
                <a:cs typeface="Perpetua"/>
              </a:rPr>
              <a:t>Doğruluk </a:t>
            </a:r>
            <a:r>
              <a:rPr lang="en-US" sz="2000" dirty="0">
                <a:cs typeface="Perpetua"/>
              </a:rPr>
              <a:t>R, </a:t>
            </a:r>
            <a:r>
              <a:rPr lang="en-US" sz="2000" dirty="0" err="1">
                <a:cs typeface="Perpetua"/>
              </a:rPr>
              <a:t>ödül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sinyali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olarak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kullanılır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ve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denetleyiciyi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eğitmek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için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takviyeli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öğrenmeyi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kullanır</a:t>
            </a:r>
            <a:r>
              <a:rPr lang="en-US" sz="2000" dirty="0">
                <a:cs typeface="Perpetua"/>
              </a:rPr>
              <a:t>. Optimum </a:t>
            </a:r>
            <a:r>
              <a:rPr lang="en-US" sz="2000" dirty="0" err="1">
                <a:cs typeface="Perpetua"/>
              </a:rPr>
              <a:t>mimariyi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bulmak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için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beklenen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ödülü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maksimuma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çıkar</a:t>
            </a:r>
            <a:r>
              <a:rPr lang="tr-TR" sz="2000" dirty="0" err="1">
                <a:cs typeface="Perpetua"/>
              </a:rPr>
              <a:t>ır</a:t>
            </a:r>
            <a:r>
              <a:rPr lang="tr-TR" sz="2000" dirty="0">
                <a:cs typeface="Perpetua"/>
              </a:rPr>
              <a:t>.</a:t>
            </a:r>
            <a:endParaRPr lang="en-US" sz="2000" dirty="0">
              <a:cs typeface="Perpetua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4D2266-4E45-1329-076A-0A6022B5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221605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spc="-20" dirty="0"/>
              <a:t>REINFORCE İLE EĞİTİM</a:t>
            </a:r>
            <a:endParaRPr lang="tr-TR" sz="4000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8AC184B2-7704-1776-F95A-11B8C5B3FEB5}"/>
              </a:ext>
            </a:extLst>
          </p:cNvPr>
          <p:cNvGrpSpPr/>
          <p:nvPr/>
        </p:nvGrpSpPr>
        <p:grpSpPr>
          <a:xfrm>
            <a:off x="4548529" y="2547138"/>
            <a:ext cx="2004695" cy="500380"/>
            <a:chOff x="3082022" y="1621362"/>
            <a:chExt cx="2004695" cy="500380"/>
          </a:xfrm>
        </p:grpSpPr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04E52931-976E-600E-4E5B-D11A54F4B1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2022" y="1821990"/>
              <a:ext cx="1797684" cy="299599"/>
            </a:xfrm>
            <a:prstGeom prst="rect">
              <a:avLst/>
            </a:prstGeom>
          </p:spPr>
        </p:pic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AEB4178C-B750-FFDC-D6EB-F70286F55949}"/>
                </a:ext>
              </a:extLst>
            </p:cNvPr>
            <p:cNvSpPr/>
            <p:nvPr/>
          </p:nvSpPr>
          <p:spPr>
            <a:xfrm>
              <a:off x="4834644" y="1626124"/>
              <a:ext cx="247015" cy="157480"/>
            </a:xfrm>
            <a:custGeom>
              <a:avLst/>
              <a:gdLst/>
              <a:ahLst/>
              <a:cxnLst/>
              <a:rect l="l" t="t" r="r" b="b"/>
              <a:pathLst>
                <a:path w="247014" h="157480">
                  <a:moveTo>
                    <a:pt x="246980" y="0"/>
                  </a:moveTo>
                  <a:lnTo>
                    <a:pt x="0" y="157123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A6C2816A-EA31-B221-A391-F39777A133A3}"/>
                </a:ext>
              </a:extLst>
            </p:cNvPr>
            <p:cNvSpPr/>
            <p:nvPr/>
          </p:nvSpPr>
          <p:spPr>
            <a:xfrm>
              <a:off x="4798173" y="1769974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0" y="36476"/>
                  </a:moveTo>
                  <a:lnTo>
                    <a:pt x="28025" y="0"/>
                  </a:lnTo>
                  <a:lnTo>
                    <a:pt x="44915" y="26548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79DDCB87-EABC-CD23-D5C2-0FE57E062E44}"/>
                </a:ext>
              </a:extLst>
            </p:cNvPr>
            <p:cNvSpPr/>
            <p:nvPr/>
          </p:nvSpPr>
          <p:spPr>
            <a:xfrm>
              <a:off x="4798173" y="1769974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28025" y="0"/>
                  </a:moveTo>
                  <a:lnTo>
                    <a:pt x="0" y="36476"/>
                  </a:lnTo>
                  <a:lnTo>
                    <a:pt x="44915" y="26548"/>
                  </a:lnTo>
                  <a:lnTo>
                    <a:pt x="28025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8">
            <a:extLst>
              <a:ext uri="{FF2B5EF4-FFF2-40B4-BE49-F238E27FC236}">
                <a16:creationId xmlns:a16="http://schemas.microsoft.com/office/drawing/2014/main" id="{008CC3D8-31AD-C065-BF1A-10370CEF0F87}"/>
              </a:ext>
            </a:extLst>
          </p:cNvPr>
          <p:cNvSpPr txBox="1"/>
          <p:nvPr/>
        </p:nvSpPr>
        <p:spPr>
          <a:xfrm>
            <a:off x="6230057" y="2094363"/>
            <a:ext cx="21786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Accuracy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architecture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on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held-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dataset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F78F6C1-F053-94A0-DC9F-4D581267CCED}"/>
              </a:ext>
            </a:extLst>
          </p:cNvPr>
          <p:cNvSpPr txBox="1"/>
          <p:nvPr/>
        </p:nvSpPr>
        <p:spPr>
          <a:xfrm>
            <a:off x="4669619" y="3312876"/>
            <a:ext cx="35026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Architecture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predicted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controller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RNN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viewed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actions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194FF06-3927-960F-6B9C-C815CDA77AA0}"/>
              </a:ext>
            </a:extLst>
          </p:cNvPr>
          <p:cNvSpPr txBox="1"/>
          <p:nvPr/>
        </p:nvSpPr>
        <p:spPr>
          <a:xfrm>
            <a:off x="3353482" y="2252526"/>
            <a:ext cx="2396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Parameters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Controller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RNN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CF54D653-289F-C835-62DA-85F8E7619638}"/>
              </a:ext>
            </a:extLst>
          </p:cNvPr>
          <p:cNvSpPr txBox="1"/>
          <p:nvPr/>
        </p:nvSpPr>
        <p:spPr>
          <a:xfrm>
            <a:off x="4235940" y="4821880"/>
            <a:ext cx="4624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Politika gradyanı yöntemi yinelemeli güncelleme olarak kullanılır (R farklılaştırılamaz)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Gradyan için tarafsız tahmin, çok yüksek varyans.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6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470AB7-3DDF-D0C4-EFE5-26428787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8" y="108587"/>
            <a:ext cx="10515600" cy="998808"/>
          </a:xfrm>
        </p:spPr>
        <p:txBody>
          <a:bodyPr>
            <a:normAutofit/>
          </a:bodyPr>
          <a:lstStyle/>
          <a:p>
            <a:r>
              <a:rPr lang="tr-TR" sz="4000" spc="-20" dirty="0"/>
              <a:t>REINFORCE İLE EĞİTİM</a:t>
            </a:r>
            <a:endParaRPr lang="tr-TR" sz="40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5C9E5638-277D-F806-57A6-FF96D87EA884}"/>
              </a:ext>
            </a:extLst>
          </p:cNvPr>
          <p:cNvGrpSpPr/>
          <p:nvPr/>
        </p:nvGrpSpPr>
        <p:grpSpPr>
          <a:xfrm>
            <a:off x="4432755" y="1560170"/>
            <a:ext cx="2004695" cy="500380"/>
            <a:chOff x="3082022" y="1621362"/>
            <a:chExt cx="2004695" cy="50038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9B3F87B6-167F-2BEA-0328-AD2CD6A586E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2022" y="1821990"/>
              <a:ext cx="1797684" cy="299599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6E7A4150-0E74-34D0-CC52-39493DF7E98F}"/>
                </a:ext>
              </a:extLst>
            </p:cNvPr>
            <p:cNvSpPr/>
            <p:nvPr/>
          </p:nvSpPr>
          <p:spPr>
            <a:xfrm>
              <a:off x="4834644" y="1626124"/>
              <a:ext cx="247015" cy="157480"/>
            </a:xfrm>
            <a:custGeom>
              <a:avLst/>
              <a:gdLst/>
              <a:ahLst/>
              <a:cxnLst/>
              <a:rect l="l" t="t" r="r" b="b"/>
              <a:pathLst>
                <a:path w="247014" h="157480">
                  <a:moveTo>
                    <a:pt x="246980" y="0"/>
                  </a:moveTo>
                  <a:lnTo>
                    <a:pt x="0" y="157123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0D1CB22-0819-3659-634B-23C558E75472}"/>
                </a:ext>
              </a:extLst>
            </p:cNvPr>
            <p:cNvSpPr/>
            <p:nvPr/>
          </p:nvSpPr>
          <p:spPr>
            <a:xfrm>
              <a:off x="4798173" y="1769974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0" y="36476"/>
                  </a:moveTo>
                  <a:lnTo>
                    <a:pt x="28025" y="0"/>
                  </a:lnTo>
                  <a:lnTo>
                    <a:pt x="44915" y="26548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5269FE1-2C75-C9D0-257E-291757114F60}"/>
                </a:ext>
              </a:extLst>
            </p:cNvPr>
            <p:cNvSpPr/>
            <p:nvPr/>
          </p:nvSpPr>
          <p:spPr>
            <a:xfrm>
              <a:off x="4798173" y="1769974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28025" y="0"/>
                  </a:moveTo>
                  <a:lnTo>
                    <a:pt x="0" y="36476"/>
                  </a:lnTo>
                  <a:lnTo>
                    <a:pt x="44915" y="26548"/>
                  </a:lnTo>
                  <a:lnTo>
                    <a:pt x="28025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3266FA29-6B6F-2281-4821-9FA67A9D5B7C}"/>
              </a:ext>
            </a:extLst>
          </p:cNvPr>
          <p:cNvSpPr txBox="1"/>
          <p:nvPr/>
        </p:nvSpPr>
        <p:spPr>
          <a:xfrm>
            <a:off x="6114283" y="1107395"/>
            <a:ext cx="21786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Accuracy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architecture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on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held-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dataset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70264ABE-281E-9B79-2746-A6B131328BB6}"/>
              </a:ext>
            </a:extLst>
          </p:cNvPr>
          <p:cNvSpPr txBox="1"/>
          <p:nvPr/>
        </p:nvSpPr>
        <p:spPr>
          <a:xfrm>
            <a:off x="4553845" y="2325908"/>
            <a:ext cx="35026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Architecture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predicted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controller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RNN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viewed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actions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D5D37F00-8056-605D-BA16-FF030B1B8343}"/>
              </a:ext>
            </a:extLst>
          </p:cNvPr>
          <p:cNvSpPr txBox="1"/>
          <p:nvPr/>
        </p:nvSpPr>
        <p:spPr>
          <a:xfrm>
            <a:off x="3237708" y="1265558"/>
            <a:ext cx="2396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Parameters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Controller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RNN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2" name="object 19">
            <a:extLst>
              <a:ext uri="{FF2B5EF4-FFF2-40B4-BE49-F238E27FC236}">
                <a16:creationId xmlns:a16="http://schemas.microsoft.com/office/drawing/2014/main" id="{1423D134-668E-E2D0-211D-CA07F4EB112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55414" y="3031862"/>
            <a:ext cx="4301482" cy="573541"/>
          </a:xfrm>
          <a:prstGeom prst="rect">
            <a:avLst/>
          </a:prstGeom>
        </p:spPr>
      </p:pic>
      <p:grpSp>
        <p:nvGrpSpPr>
          <p:cNvPr id="13" name="object 20">
            <a:extLst>
              <a:ext uri="{FF2B5EF4-FFF2-40B4-BE49-F238E27FC236}">
                <a16:creationId xmlns:a16="http://schemas.microsoft.com/office/drawing/2014/main" id="{7E6527E1-0B7A-7283-9A06-7E947A40735B}"/>
              </a:ext>
            </a:extLst>
          </p:cNvPr>
          <p:cNvGrpSpPr/>
          <p:nvPr/>
        </p:nvGrpSpPr>
        <p:grpSpPr>
          <a:xfrm>
            <a:off x="4015870" y="3857735"/>
            <a:ext cx="3529329" cy="638175"/>
            <a:chOff x="2665137" y="3918927"/>
            <a:chExt cx="3529329" cy="638175"/>
          </a:xfrm>
        </p:grpSpPr>
        <p:pic>
          <p:nvPicPr>
            <p:cNvPr id="14" name="object 21">
              <a:extLst>
                <a:ext uri="{FF2B5EF4-FFF2-40B4-BE49-F238E27FC236}">
                  <a16:creationId xmlns:a16="http://schemas.microsoft.com/office/drawing/2014/main" id="{5DE8474F-797F-DF76-7841-9DFE33735AA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2881" y="3918927"/>
              <a:ext cx="3031090" cy="638124"/>
            </a:xfrm>
            <a:prstGeom prst="rect">
              <a:avLst/>
            </a:prstGeom>
          </p:spPr>
        </p:pic>
        <p:sp>
          <p:nvSpPr>
            <p:cNvPr id="15" name="object 22">
              <a:extLst>
                <a:ext uri="{FF2B5EF4-FFF2-40B4-BE49-F238E27FC236}">
                  <a16:creationId xmlns:a16="http://schemas.microsoft.com/office/drawing/2014/main" id="{EC7307CA-85EE-8E12-3B03-B9DE6F350567}"/>
                </a:ext>
              </a:extLst>
            </p:cNvPr>
            <p:cNvSpPr/>
            <p:nvPr/>
          </p:nvSpPr>
          <p:spPr>
            <a:xfrm>
              <a:off x="2669900" y="4333625"/>
              <a:ext cx="403225" cy="6350"/>
            </a:xfrm>
            <a:custGeom>
              <a:avLst/>
              <a:gdLst/>
              <a:ahLst/>
              <a:cxnLst/>
              <a:rect l="l" t="t" r="r" b="b"/>
              <a:pathLst>
                <a:path w="403225" h="6350">
                  <a:moveTo>
                    <a:pt x="0" y="0"/>
                  </a:moveTo>
                  <a:lnTo>
                    <a:pt x="403056" y="6305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3">
              <a:extLst>
                <a:ext uri="{FF2B5EF4-FFF2-40B4-BE49-F238E27FC236}">
                  <a16:creationId xmlns:a16="http://schemas.microsoft.com/office/drawing/2014/main" id="{54717A6B-958C-0E46-2489-EB4AFB59E212}"/>
                </a:ext>
              </a:extLst>
            </p:cNvPr>
            <p:cNvSpPr/>
            <p:nvPr/>
          </p:nvSpPr>
          <p:spPr>
            <a:xfrm>
              <a:off x="3072710" y="432420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92" y="0"/>
                  </a:lnTo>
                  <a:lnTo>
                    <a:pt x="43466" y="16406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F86D5796-AF26-205D-498A-C91C19534E9A}"/>
                </a:ext>
              </a:extLst>
            </p:cNvPr>
            <p:cNvSpPr/>
            <p:nvPr/>
          </p:nvSpPr>
          <p:spPr>
            <a:xfrm>
              <a:off x="3072710" y="432420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66" y="16406"/>
                  </a:lnTo>
                  <a:lnTo>
                    <a:pt x="492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5">
            <a:extLst>
              <a:ext uri="{FF2B5EF4-FFF2-40B4-BE49-F238E27FC236}">
                <a16:creationId xmlns:a16="http://schemas.microsoft.com/office/drawing/2014/main" id="{B767481F-EDA3-1E63-438A-7A6AF1969D50}"/>
              </a:ext>
            </a:extLst>
          </p:cNvPr>
          <p:cNvSpPr txBox="1"/>
          <p:nvPr/>
        </p:nvSpPr>
        <p:spPr>
          <a:xfrm>
            <a:off x="1525833" y="4147208"/>
            <a:ext cx="2475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models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minibatch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245AE46B-E09E-199D-1E7B-AD98033A7D49}"/>
              </a:ext>
            </a:extLst>
          </p:cNvPr>
          <p:cNvSpPr txBox="1"/>
          <p:nvPr/>
        </p:nvSpPr>
        <p:spPr>
          <a:xfrm>
            <a:off x="3257175" y="5037664"/>
            <a:ext cx="609600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marR="44450" indent="-3429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000" dirty="0">
                <a:cs typeface="Perpetua"/>
              </a:rPr>
              <a:t>Bu </a:t>
            </a:r>
            <a:r>
              <a:rPr lang="en-US" sz="2000" dirty="0" err="1">
                <a:cs typeface="Perpetua"/>
              </a:rPr>
              <a:t>tahminin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varyansını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azaltmak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için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denklemde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temel</a:t>
            </a:r>
            <a:r>
              <a:rPr lang="tr-TR" sz="2000" dirty="0">
                <a:cs typeface="Perpetua"/>
              </a:rPr>
              <a:t>(</a:t>
            </a:r>
            <a:r>
              <a:rPr lang="tr-TR" sz="2000" dirty="0" err="1">
                <a:cs typeface="Perpetua"/>
              </a:rPr>
              <a:t>baseline</a:t>
            </a:r>
            <a:r>
              <a:rPr lang="tr-TR" sz="2000" dirty="0">
                <a:cs typeface="Perpetua"/>
              </a:rPr>
              <a:t>)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fonksiyon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kullanılabilir</a:t>
            </a:r>
            <a:r>
              <a:rPr lang="en-US" sz="2000" dirty="0">
                <a:cs typeface="Perpetua"/>
              </a:rPr>
              <a:t>.</a:t>
            </a:r>
            <a:endParaRPr lang="tr-TR" sz="2000" dirty="0">
              <a:cs typeface="Perpetua"/>
            </a:endParaRPr>
          </a:p>
          <a:p>
            <a:pPr marL="354965" marR="44450" indent="-3429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000" dirty="0" err="1">
                <a:cs typeface="Perpetua"/>
              </a:rPr>
              <a:t>Temel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fonksiyon</a:t>
            </a:r>
            <a:r>
              <a:rPr lang="en-US" sz="2000" dirty="0">
                <a:cs typeface="Perpetua"/>
              </a:rPr>
              <a:t> “b” </a:t>
            </a:r>
            <a:r>
              <a:rPr lang="en-US" sz="2000" dirty="0" err="1">
                <a:cs typeface="Perpetua"/>
              </a:rPr>
              <a:t>önceki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mimari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doğruluklarının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üstel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hareketli</a:t>
            </a:r>
            <a:r>
              <a:rPr lang="en-US" sz="2000" dirty="0">
                <a:cs typeface="Perpetua"/>
              </a:rPr>
              <a:t> </a:t>
            </a:r>
            <a:r>
              <a:rPr lang="en-US" sz="2000" dirty="0" err="1">
                <a:cs typeface="Perpetua"/>
              </a:rPr>
              <a:t>ortalamasıdır</a:t>
            </a:r>
            <a:r>
              <a:rPr lang="en-US" sz="2000" dirty="0">
                <a:cs typeface="Perpetua"/>
              </a:rPr>
              <a:t>.</a:t>
            </a:r>
          </a:p>
        </p:txBody>
      </p:sp>
      <p:sp>
        <p:nvSpPr>
          <p:cNvPr id="19" name="Altbilgi Yer Tutucusu 1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1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05A1FC-56D8-BEDE-7D98-E77CD08E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210" dirty="0" err="1"/>
              <a:t>Related</a:t>
            </a:r>
            <a:r>
              <a:rPr lang="tr-TR" spc="-114" dirty="0"/>
              <a:t> </a:t>
            </a:r>
            <a:r>
              <a:rPr lang="tr-TR" spc="-355" dirty="0" err="1"/>
              <a:t>Work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8DA6AD-5FC7-5B2D-9D4A-155FFA48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b="1" dirty="0"/>
              <a:t>Learning Transferable Architectures For Scalable Image Recognition (</a:t>
            </a:r>
            <a:r>
              <a:rPr lang="en-US" sz="5000" b="1" dirty="0" err="1"/>
              <a:t>NASNet</a:t>
            </a:r>
            <a:r>
              <a:rPr lang="en-US" sz="5000" b="1" dirty="0"/>
              <a:t>)</a:t>
            </a:r>
            <a:endParaRPr lang="tr-TR" sz="5000" b="1" dirty="0"/>
          </a:p>
          <a:p>
            <a:r>
              <a:rPr lang="tr-TR" sz="5000" b="1" dirty="0" err="1">
                <a:effectLst/>
              </a:rPr>
              <a:t>Progressive</a:t>
            </a:r>
            <a:r>
              <a:rPr lang="tr-TR" sz="5000" b="1" dirty="0">
                <a:effectLst/>
              </a:rPr>
              <a:t> </a:t>
            </a:r>
            <a:r>
              <a:rPr lang="tr-TR" sz="5000" b="1" dirty="0" err="1">
                <a:effectLst/>
              </a:rPr>
              <a:t>Neural</a:t>
            </a:r>
            <a:r>
              <a:rPr lang="tr-TR" sz="5000" b="1" dirty="0">
                <a:effectLst/>
              </a:rPr>
              <a:t> Architecture </a:t>
            </a:r>
            <a:r>
              <a:rPr lang="tr-TR" sz="5000" b="1" dirty="0" err="1">
                <a:effectLst/>
              </a:rPr>
              <a:t>Search</a:t>
            </a:r>
            <a:endParaRPr lang="tr-TR" sz="5000" b="1" dirty="0">
              <a:effectLst/>
            </a:endParaRPr>
          </a:p>
          <a:p>
            <a:r>
              <a:rPr lang="en-US" sz="5000" b="1" dirty="0"/>
              <a:t>Regularized Evolution for Image Classifier Architecture Search</a:t>
            </a:r>
            <a:endParaRPr lang="tr-TR" sz="5000" b="1" dirty="0"/>
          </a:p>
          <a:p>
            <a:r>
              <a:rPr lang="tr-TR" sz="5000" b="1" dirty="0" err="1">
                <a:effectLst/>
              </a:rPr>
              <a:t>Efficient</a:t>
            </a:r>
            <a:r>
              <a:rPr lang="tr-TR" sz="5000" b="1" dirty="0">
                <a:effectLst/>
              </a:rPr>
              <a:t> </a:t>
            </a:r>
            <a:r>
              <a:rPr lang="tr-TR" sz="5000" b="1" dirty="0" err="1">
                <a:effectLst/>
              </a:rPr>
              <a:t>Neural</a:t>
            </a:r>
            <a:r>
              <a:rPr lang="tr-TR" sz="5000" b="1" dirty="0">
                <a:effectLst/>
              </a:rPr>
              <a:t> Architecture </a:t>
            </a:r>
            <a:r>
              <a:rPr lang="tr-TR" sz="5000" b="1" dirty="0" err="1">
                <a:effectLst/>
              </a:rPr>
              <a:t>Search</a:t>
            </a:r>
            <a:r>
              <a:rPr lang="tr-TR" sz="5000" b="1" dirty="0">
                <a:effectLst/>
              </a:rPr>
              <a:t> </a:t>
            </a:r>
            <a:r>
              <a:rPr lang="tr-TR" sz="5000" b="1" dirty="0" err="1">
                <a:effectLst/>
              </a:rPr>
              <a:t>Via</a:t>
            </a:r>
            <a:r>
              <a:rPr lang="tr-TR" sz="5000" b="1" dirty="0">
                <a:effectLst/>
              </a:rPr>
              <a:t> </a:t>
            </a:r>
            <a:r>
              <a:rPr lang="tr-TR" sz="5000" b="1" dirty="0" err="1">
                <a:effectLst/>
              </a:rPr>
              <a:t>Parameter</a:t>
            </a:r>
            <a:r>
              <a:rPr lang="tr-TR" sz="5000" b="1" dirty="0">
                <a:effectLst/>
              </a:rPr>
              <a:t> </a:t>
            </a:r>
            <a:r>
              <a:rPr lang="tr-TR" sz="5000" b="1" dirty="0" err="1">
                <a:effectLst/>
              </a:rPr>
              <a:t>Sharing</a:t>
            </a:r>
            <a:r>
              <a:rPr lang="tr-TR" sz="5000" b="1" dirty="0">
                <a:effectLst/>
              </a:rPr>
              <a:t>.</a:t>
            </a:r>
          </a:p>
          <a:p>
            <a:r>
              <a:rPr lang="en-US" sz="5000" b="1" i="0" dirty="0">
                <a:solidFill>
                  <a:srgbClr val="131313"/>
                </a:solidFill>
                <a:effectLst/>
              </a:rPr>
              <a:t>Efficient Architecture Search by Network Transformation </a:t>
            </a:r>
            <a:endParaRPr lang="tr-TR" sz="5000" b="1" i="0" dirty="0">
              <a:solidFill>
                <a:srgbClr val="131313"/>
              </a:solidFill>
              <a:effectLst/>
            </a:endParaRPr>
          </a:p>
          <a:p>
            <a:r>
              <a:rPr lang="tr-TR" sz="5000" b="1" i="0" dirty="0">
                <a:solidFill>
                  <a:srgbClr val="131313"/>
                </a:solidFill>
                <a:effectLst/>
              </a:rPr>
              <a:t>Network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Morphism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</a:p>
          <a:p>
            <a:r>
              <a:rPr lang="tr-TR" sz="5000" b="1" i="0" dirty="0" err="1">
                <a:solidFill>
                  <a:srgbClr val="131313"/>
                </a:solidFill>
                <a:effectLst/>
              </a:rPr>
              <a:t>Efficient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Multi-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objective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Neural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Architecture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Search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via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Lamarckian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Evolution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</a:p>
          <a:p>
            <a:r>
              <a:rPr lang="en-US" sz="5000" b="1" i="0" dirty="0">
                <a:solidFill>
                  <a:srgbClr val="131313"/>
                </a:solidFill>
                <a:effectLst/>
              </a:rPr>
              <a:t>Auto-</a:t>
            </a:r>
            <a:r>
              <a:rPr lang="en-US" sz="5000" b="1" i="0" dirty="0" err="1">
                <a:solidFill>
                  <a:srgbClr val="131313"/>
                </a:solidFill>
                <a:effectLst/>
              </a:rPr>
              <a:t>Keras</a:t>
            </a:r>
            <a:r>
              <a:rPr lang="en-US" sz="5000" b="1" i="0" dirty="0">
                <a:solidFill>
                  <a:srgbClr val="131313"/>
                </a:solidFill>
                <a:effectLst/>
              </a:rPr>
              <a:t>: An Efficient Neural Architecture Search System </a:t>
            </a:r>
            <a:endParaRPr lang="tr-TR" sz="5000" b="1" i="0" dirty="0">
              <a:solidFill>
                <a:srgbClr val="131313"/>
              </a:solidFill>
              <a:effectLst/>
            </a:endParaRPr>
          </a:p>
          <a:p>
            <a:r>
              <a:rPr lang="tr-TR" sz="5000" b="1" i="0" dirty="0" err="1">
                <a:solidFill>
                  <a:srgbClr val="131313"/>
                </a:solidFill>
                <a:effectLst/>
              </a:rPr>
              <a:t>Convolutional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Neural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Fabrics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</a:p>
          <a:p>
            <a:r>
              <a:rPr lang="tr-TR" sz="5000" b="1" i="0" dirty="0">
                <a:solidFill>
                  <a:srgbClr val="131313"/>
                </a:solidFill>
                <a:effectLst/>
              </a:rPr>
              <a:t>DARTS: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Differentiable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Architecture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Search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</a:p>
          <a:p>
            <a:r>
              <a:rPr lang="tr-TR" sz="5000" b="1" i="0" dirty="0" err="1">
                <a:solidFill>
                  <a:srgbClr val="131313"/>
                </a:solidFill>
                <a:effectLst/>
              </a:rPr>
              <a:t>Neural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Architecture </a:t>
            </a:r>
            <a:r>
              <a:rPr lang="tr-TR" sz="5000" b="1" i="0" dirty="0" err="1">
                <a:solidFill>
                  <a:srgbClr val="131313"/>
                </a:solidFill>
                <a:effectLst/>
              </a:rPr>
              <a:t>Optimization</a:t>
            </a:r>
            <a:r>
              <a:rPr lang="tr-TR" sz="5000" b="1" i="0" dirty="0">
                <a:solidFill>
                  <a:srgbClr val="131313"/>
                </a:solidFill>
                <a:effectLst/>
              </a:rPr>
              <a:t> </a:t>
            </a:r>
          </a:p>
          <a:p>
            <a:r>
              <a:rPr lang="en-US" sz="5000" b="1" i="0" dirty="0">
                <a:solidFill>
                  <a:srgbClr val="131313"/>
                </a:solidFill>
                <a:effectLst/>
              </a:rPr>
              <a:t>SMASH: One-Shot Model Architecture Search through </a:t>
            </a:r>
            <a:r>
              <a:rPr lang="en-US" sz="5000" b="1" i="0" dirty="0" err="1">
                <a:solidFill>
                  <a:srgbClr val="131313"/>
                </a:solidFill>
                <a:effectLst/>
              </a:rPr>
              <a:t>HyperNetworks</a:t>
            </a:r>
            <a:r>
              <a:rPr lang="en-US" sz="5000" b="1" i="0" dirty="0">
                <a:solidFill>
                  <a:srgbClr val="131313"/>
                </a:solidFill>
                <a:effectLst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DIŞI/</a:t>
            </a:r>
            <a:r>
              <a:rPr lang="tr-TR" sz="900" b="1" i="1" smtClean="0">
                <a:solidFill>
                  <a:srgbClr val="BFBFBF"/>
                </a:solidFill>
                <a:latin typeface="Arial" panose="020B0604020202020204" pitchFamily="34" charset="0"/>
              </a:rPr>
              <a:t>UNCLASSIFIED</a:t>
            </a:r>
            <a:endParaRPr lang="tr-TR" sz="900" b="1" i="1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14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İNG" val="TASNİF DIŞI/UNCLASSIFIED"/>
</p:tagLst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753fb180-a0f1-47ee-bb6b-5956a4b631ac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6E442A9B-A1C2-444F-9109-D917A2FA2FA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591</Words>
  <Application>Microsoft Office PowerPoint</Application>
  <PresentationFormat>Geniş ekran</PresentationFormat>
  <Paragraphs>92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Franklin Gothic Medium</vt:lpstr>
      <vt:lpstr>Perpetua</vt:lpstr>
      <vt:lpstr>Segoe UI Symbol</vt:lpstr>
      <vt:lpstr>Trebuchet MS</vt:lpstr>
      <vt:lpstr>Office Teması</vt:lpstr>
      <vt:lpstr>Neural Architecture Search (NAS)</vt:lpstr>
      <vt:lpstr>PowerPoint Sunusu</vt:lpstr>
      <vt:lpstr>NAS ile Model Oluşturma Adımları</vt:lpstr>
      <vt:lpstr>Neural Architecture Search</vt:lpstr>
      <vt:lpstr>Hiperparametre Optimizasyonu vs NAS</vt:lpstr>
      <vt:lpstr>REINFORCE İLE EĞİTİM</vt:lpstr>
      <vt:lpstr>REINFORCE İLE EĞİTİM</vt:lpstr>
      <vt:lpstr>REINFORCE İLE EĞİTİM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Architecture Search (NAS)</dc:title>
  <dc:creator>Tunahan Akyol</dc:creator>
  <cp:lastModifiedBy>Tunahan AKYOL</cp:lastModifiedBy>
  <cp:revision>3</cp:revision>
  <dcterms:created xsi:type="dcterms:W3CDTF">2023-12-17T15:37:20Z</dcterms:created>
  <dcterms:modified xsi:type="dcterms:W3CDTF">2023-12-18T07:34:58Z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cb672fbd-b4c9-4fa7-a298-1b77d8974368</vt:lpwstr>
  </property>
  <property fmtid="{D5CDD505-2E9C-101B-9397-08002B2CF9AE}" pid="3" name="bjClsUserRVM">
    <vt:lpwstr>[]</vt:lpwstr>
  </property>
  <property fmtid="{D5CDD505-2E9C-101B-9397-08002B2CF9AE}" pid="4" name="bjSaver">
    <vt:lpwstr>o371LqYBUvddLqwnK5jHwoW5cPoslt6r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TASNİF DIŞI</vt:lpwstr>
  </property>
  <property fmtid="{D5CDD505-2E9C-101B-9397-08002B2CF9AE}" pid="8" name="bjSlideMasterFooterText">
    <vt:lpwstr>TASNİF DIŞI/UNCLASSIFIED</vt:lpwstr>
  </property>
</Properties>
</file>