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1"/>
  </p:notesMasterIdLst>
  <p:sldIdLst>
    <p:sldId id="256" r:id="rId2"/>
    <p:sldId id="257" r:id="rId3"/>
    <p:sldId id="259" r:id="rId4"/>
    <p:sldId id="303" r:id="rId5"/>
    <p:sldId id="336" r:id="rId6"/>
    <p:sldId id="337" r:id="rId7"/>
    <p:sldId id="338" r:id="rId8"/>
    <p:sldId id="262" r:id="rId9"/>
    <p:sldId id="263" r:id="rId10"/>
    <p:sldId id="339" r:id="rId11"/>
    <p:sldId id="340" r:id="rId12"/>
    <p:sldId id="341" r:id="rId13"/>
    <p:sldId id="342" r:id="rId14"/>
    <p:sldId id="343" r:id="rId15"/>
    <p:sldId id="344" r:id="rId16"/>
    <p:sldId id="345" r:id="rId17"/>
    <p:sldId id="310" r:id="rId18"/>
    <p:sldId id="331" r:id="rId19"/>
    <p:sldId id="332" r:id="rId20"/>
    <p:sldId id="333" r:id="rId21"/>
    <p:sldId id="334" r:id="rId22"/>
    <p:sldId id="335" r:id="rId23"/>
    <p:sldId id="322" r:id="rId24"/>
    <p:sldId id="324" r:id="rId25"/>
    <p:sldId id="325" r:id="rId26"/>
    <p:sldId id="326" r:id="rId27"/>
    <p:sldId id="327" r:id="rId28"/>
    <p:sldId id="329" r:id="rId29"/>
    <p:sldId id="330"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DDFA4-C76E-4091-B894-FCA29899FDEC}">
  <a:tblStyle styleId="{EAADDFA4-C76E-4091-B894-FCA29899FD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AE37E-0E8B-4AE8-8860-33CF2FF290F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5302" autoAdjust="0"/>
  </p:normalViewPr>
  <p:slideViewPr>
    <p:cSldViewPr snapToGrid="0">
      <p:cViewPr varScale="1">
        <p:scale>
          <a:sx n="104" d="100"/>
          <a:sy n="10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d280f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d280f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70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258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12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4134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618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582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5528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13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67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221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52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515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112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4460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1306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3166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9627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586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399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54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171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0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51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981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4d79472916_0_4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4d79472916_0_4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d79472916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4d79472916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87350" y="566398"/>
            <a:ext cx="8169300" cy="4010705"/>
            <a:chOff x="451125" y="564812"/>
            <a:chExt cx="8169300" cy="4010705"/>
          </a:xfrm>
        </p:grpSpPr>
        <p:sp>
          <p:nvSpPr>
            <p:cNvPr id="10" name="Google Shape;10;p2"/>
            <p:cNvSpPr/>
            <p:nvPr/>
          </p:nvSpPr>
          <p:spPr>
            <a:xfrm>
              <a:off x="451125" y="629550"/>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511128" y="564812"/>
              <a:ext cx="118496" cy="119189"/>
              <a:chOff x="6916887" y="844381"/>
              <a:chExt cx="102870" cy="103481"/>
            </a:xfrm>
          </p:grpSpPr>
          <p:sp>
            <p:nvSpPr>
              <p:cNvPr id="12" name="Google Shape;12;p2"/>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100366" y="4456328"/>
              <a:ext cx="118496" cy="119189"/>
              <a:chOff x="6620258" y="1050444"/>
              <a:chExt cx="102870" cy="103481"/>
            </a:xfrm>
          </p:grpSpPr>
          <p:sp>
            <p:nvSpPr>
              <p:cNvPr id="15" name="Google Shape;15;p2"/>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946211" y="1331250"/>
            <a:ext cx="3683400" cy="21891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4500">
                <a:latin typeface="Times New Roman" panose="02020603050405020304" pitchFamily="18" charset="0"/>
                <a:cs typeface="Times New Roman" panose="02020603050405020304" pitchFamily="18" charset="0"/>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dirty="0"/>
          </a:p>
        </p:txBody>
      </p:sp>
      <p:sp>
        <p:nvSpPr>
          <p:cNvPr id="18" name="Google Shape;18;p2"/>
          <p:cNvSpPr txBox="1">
            <a:spLocks noGrp="1"/>
          </p:cNvSpPr>
          <p:nvPr>
            <p:ph type="subTitle" idx="1"/>
          </p:nvPr>
        </p:nvSpPr>
        <p:spPr>
          <a:xfrm>
            <a:off x="946222" y="3521725"/>
            <a:ext cx="3683400" cy="3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 name="Google Shape;19;p2"/>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4"/>
        <p:cNvGrpSpPr/>
        <p:nvPr/>
      </p:nvGrpSpPr>
      <p:grpSpPr>
        <a:xfrm>
          <a:off x="0" y="0"/>
          <a:ext cx="0" cy="0"/>
          <a:chOff x="0" y="0"/>
          <a:chExt cx="0" cy="0"/>
        </a:xfrm>
      </p:grpSpPr>
      <p:grpSp>
        <p:nvGrpSpPr>
          <p:cNvPr id="205" name="Google Shape;205;p24"/>
          <p:cNvGrpSpPr/>
          <p:nvPr/>
        </p:nvGrpSpPr>
        <p:grpSpPr>
          <a:xfrm>
            <a:off x="501750" y="479912"/>
            <a:ext cx="8140500" cy="4188266"/>
            <a:chOff x="501750" y="479912"/>
            <a:chExt cx="8140500" cy="4188266"/>
          </a:xfrm>
        </p:grpSpPr>
        <p:sp>
          <p:nvSpPr>
            <p:cNvPr id="206" name="Google Shape;206;p24"/>
            <p:cNvSpPr/>
            <p:nvPr/>
          </p:nvSpPr>
          <p:spPr>
            <a:xfrm>
              <a:off x="501750" y="539500"/>
              <a:ext cx="8140500" cy="4069200"/>
            </a:xfrm>
            <a:prstGeom prst="roundRect">
              <a:avLst>
                <a:gd name="adj" fmla="val 2822"/>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4"/>
            <p:cNvGrpSpPr/>
            <p:nvPr/>
          </p:nvGrpSpPr>
          <p:grpSpPr>
            <a:xfrm>
              <a:off x="1469140" y="479912"/>
              <a:ext cx="118495" cy="119191"/>
              <a:chOff x="4512753" y="952912"/>
              <a:chExt cx="118495" cy="119191"/>
            </a:xfrm>
          </p:grpSpPr>
          <p:sp>
            <p:nvSpPr>
              <p:cNvPr id="208" name="Google Shape;208;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556365" y="4548987"/>
              <a:ext cx="118495" cy="119191"/>
              <a:chOff x="4512753" y="952912"/>
              <a:chExt cx="118495" cy="119191"/>
            </a:xfrm>
          </p:grpSpPr>
          <p:sp>
            <p:nvSpPr>
              <p:cNvPr id="211" name="Google Shape;211;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3"/>
        <p:cNvGrpSpPr/>
        <p:nvPr/>
      </p:nvGrpSpPr>
      <p:grpSpPr>
        <a:xfrm>
          <a:off x="0" y="0"/>
          <a:ext cx="0" cy="0"/>
          <a:chOff x="0" y="0"/>
          <a:chExt cx="0" cy="0"/>
        </a:xfrm>
      </p:grpSpPr>
      <p:sp>
        <p:nvSpPr>
          <p:cNvPr id="214" name="Google Shape;214;p25"/>
          <p:cNvSpPr/>
          <p:nvPr/>
        </p:nvSpPr>
        <p:spPr>
          <a:xfrm>
            <a:off x="7942124" y="4608568"/>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32025" y="-288800"/>
            <a:ext cx="854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dirty="0"/>
          </a:p>
        </p:txBody>
      </p:sp>
      <p:sp>
        <p:nvSpPr>
          <p:cNvPr id="47" name="Google Shape;47;p6"/>
          <p:cNvSpPr/>
          <p:nvPr/>
        </p:nvSpPr>
        <p:spPr>
          <a:xfrm>
            <a:off x="-153262" y="4239696"/>
            <a:ext cx="738567" cy="737774"/>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6"/>
          <p:cNvGrpSpPr/>
          <p:nvPr/>
        </p:nvGrpSpPr>
        <p:grpSpPr>
          <a:xfrm>
            <a:off x="8362378" y="269549"/>
            <a:ext cx="1615647" cy="828300"/>
            <a:chOff x="8362378" y="269549"/>
            <a:chExt cx="1615647" cy="828300"/>
          </a:xfrm>
        </p:grpSpPr>
        <p:sp>
          <p:nvSpPr>
            <p:cNvPr id="49" name="Google Shape;49;p6"/>
            <p:cNvSpPr/>
            <p:nvPr/>
          </p:nvSpPr>
          <p:spPr>
            <a:xfrm>
              <a:off x="8421625" y="269549"/>
              <a:ext cx="1556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6"/>
            <p:cNvGrpSpPr/>
            <p:nvPr/>
          </p:nvGrpSpPr>
          <p:grpSpPr>
            <a:xfrm>
              <a:off x="8362378" y="624104"/>
              <a:ext cx="118495" cy="119191"/>
              <a:chOff x="4512753" y="952912"/>
              <a:chExt cx="118495" cy="119191"/>
            </a:xfrm>
          </p:grpSpPr>
          <p:sp>
            <p:nvSpPr>
              <p:cNvPr id="51" name="Google Shape;51;p6"/>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atin typeface="Times New Roman" panose="02020603050405020304" pitchFamily="18" charset="0"/>
                <a:cs typeface="Times New Roman" panose="02020603050405020304" pitchFamily="18" charset="0"/>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dirty="0"/>
          </a:p>
        </p:txBody>
      </p:sp>
      <p:sp>
        <p:nvSpPr>
          <p:cNvPr id="63" name="Google Shape;63;p8"/>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444000" y="4082675"/>
            <a:ext cx="1413265" cy="139939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4741626" y="2106138"/>
            <a:ext cx="3507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9"/>
          <p:cNvSpPr txBox="1">
            <a:spLocks noGrp="1"/>
          </p:cNvSpPr>
          <p:nvPr>
            <p:ph type="title"/>
          </p:nvPr>
        </p:nvSpPr>
        <p:spPr>
          <a:xfrm>
            <a:off x="4741733" y="1480088"/>
            <a:ext cx="3507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atin typeface="Times New Roman" panose="02020603050405020304" pitchFamily="18" charset="0"/>
                <a:cs typeface="Times New Roman" panose="02020603050405020304" pitchFamily="18" charset="0"/>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dirty="0"/>
          </a:p>
        </p:txBody>
      </p:sp>
      <p:sp>
        <p:nvSpPr>
          <p:cNvPr id="69" name="Google Shape;69;p9"/>
          <p:cNvSpPr/>
          <p:nvPr/>
        </p:nvSpPr>
        <p:spPr>
          <a:xfrm rot="-5400000">
            <a:off x="-1259496" y="1669851"/>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5375" y="2972275"/>
            <a:ext cx="476882" cy="4721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7_1">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720000" y="1401575"/>
            <a:ext cx="3852000" cy="320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05" name="Google Shape;105;p1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dirty="0"/>
          </a:p>
        </p:txBody>
      </p:sp>
      <p:sp>
        <p:nvSpPr>
          <p:cNvPr id="106" name="Google Shape;106;p14"/>
          <p:cNvSpPr>
            <a:spLocks noGrp="1"/>
          </p:cNvSpPr>
          <p:nvPr>
            <p:ph type="pic" idx="2"/>
          </p:nvPr>
        </p:nvSpPr>
        <p:spPr>
          <a:xfrm>
            <a:off x="5262725" y="1401575"/>
            <a:ext cx="3054000" cy="3054600"/>
          </a:xfrm>
          <a:prstGeom prst="roundRect">
            <a:avLst>
              <a:gd name="adj" fmla="val 7563"/>
            </a:avLst>
          </a:prstGeom>
          <a:noFill/>
          <a:ln>
            <a:noFill/>
          </a:ln>
        </p:spPr>
      </p:sp>
      <p:sp>
        <p:nvSpPr>
          <p:cNvPr id="107" name="Google Shape;107;p14"/>
          <p:cNvSpPr/>
          <p:nvPr/>
        </p:nvSpPr>
        <p:spPr>
          <a:xfrm>
            <a:off x="112887" y="4608575"/>
            <a:ext cx="1218985" cy="1218949"/>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23_1_1_1_1">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dirty="0"/>
          </a:p>
        </p:txBody>
      </p:sp>
      <p:sp>
        <p:nvSpPr>
          <p:cNvPr id="122" name="Google Shape;122;p17"/>
          <p:cNvSpPr txBox="1">
            <a:spLocks noGrp="1"/>
          </p:cNvSpPr>
          <p:nvPr>
            <p:ph type="subTitle" idx="1"/>
          </p:nvPr>
        </p:nvSpPr>
        <p:spPr>
          <a:xfrm>
            <a:off x="1019222" y="2321575"/>
            <a:ext cx="3242400" cy="80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Times New Roman" panose="02020603050405020304" pitchFamily="18" charset="0"/>
                <a:ea typeface="Times New Roman" panose="02020603050405020304" pitchFamily="18" charset="0"/>
                <a:cs typeface="Times New Roman" panose="02020603050405020304" pitchFamily="18" charset="0"/>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dirty="0"/>
          </a:p>
        </p:txBody>
      </p:sp>
      <p:sp>
        <p:nvSpPr>
          <p:cNvPr id="123" name="Google Shape;123;p17"/>
          <p:cNvSpPr txBox="1">
            <a:spLocks noGrp="1"/>
          </p:cNvSpPr>
          <p:nvPr>
            <p:ph type="subTitle" idx="2"/>
          </p:nvPr>
        </p:nvSpPr>
        <p:spPr>
          <a:xfrm>
            <a:off x="1019222" y="3102650"/>
            <a:ext cx="3242400" cy="13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24" name="Google Shape;124;p17"/>
          <p:cNvSpPr txBox="1">
            <a:spLocks noGrp="1"/>
          </p:cNvSpPr>
          <p:nvPr>
            <p:ph type="subTitle" idx="3"/>
          </p:nvPr>
        </p:nvSpPr>
        <p:spPr>
          <a:xfrm>
            <a:off x="4882378" y="2321575"/>
            <a:ext cx="3242400" cy="80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Times New Roman" panose="02020603050405020304" pitchFamily="18" charset="0"/>
                <a:ea typeface="Times New Roman" panose="02020603050405020304" pitchFamily="18" charset="0"/>
                <a:cs typeface="Times New Roman" panose="02020603050405020304" pitchFamily="18" charset="0"/>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dirty="0"/>
          </a:p>
        </p:txBody>
      </p:sp>
      <p:sp>
        <p:nvSpPr>
          <p:cNvPr id="125" name="Google Shape;125;p17"/>
          <p:cNvSpPr txBox="1">
            <a:spLocks noGrp="1"/>
          </p:cNvSpPr>
          <p:nvPr>
            <p:ph type="subTitle" idx="4"/>
          </p:nvPr>
        </p:nvSpPr>
        <p:spPr>
          <a:xfrm>
            <a:off x="4882378" y="3102650"/>
            <a:ext cx="3242400" cy="13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126" name="Google Shape;126;p17"/>
          <p:cNvGrpSpPr/>
          <p:nvPr/>
        </p:nvGrpSpPr>
        <p:grpSpPr>
          <a:xfrm rot="-5400000" flipH="1">
            <a:off x="7874040" y="543513"/>
            <a:ext cx="2453125" cy="887896"/>
            <a:chOff x="-384050" y="4548979"/>
            <a:chExt cx="2453125" cy="887896"/>
          </a:xfrm>
        </p:grpSpPr>
        <p:sp>
          <p:nvSpPr>
            <p:cNvPr id="127" name="Google Shape;127;p17"/>
            <p:cNvSpPr/>
            <p:nvPr/>
          </p:nvSpPr>
          <p:spPr>
            <a:xfrm>
              <a:off x="-384050" y="4608575"/>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7"/>
            <p:cNvGrpSpPr/>
            <p:nvPr/>
          </p:nvGrpSpPr>
          <p:grpSpPr>
            <a:xfrm>
              <a:off x="325671" y="4548979"/>
              <a:ext cx="118495" cy="119191"/>
              <a:chOff x="4541071" y="952912"/>
              <a:chExt cx="118495" cy="119191"/>
            </a:xfrm>
          </p:grpSpPr>
          <p:sp>
            <p:nvSpPr>
              <p:cNvPr id="129" name="Google Shape;129;p17"/>
              <p:cNvSpPr/>
              <p:nvPr/>
            </p:nvSpPr>
            <p:spPr>
              <a:xfrm>
                <a:off x="4568781"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4541071"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7"/>
            <p:cNvGrpSpPr/>
            <p:nvPr/>
          </p:nvGrpSpPr>
          <p:grpSpPr>
            <a:xfrm>
              <a:off x="1950580" y="4835229"/>
              <a:ext cx="118495" cy="119191"/>
              <a:chOff x="4512753" y="952912"/>
              <a:chExt cx="118495" cy="119191"/>
            </a:xfrm>
          </p:grpSpPr>
          <p:sp>
            <p:nvSpPr>
              <p:cNvPr id="132" name="Google Shape;132;p17"/>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 name="Google Shape;134;p17"/>
          <p:cNvSpPr/>
          <p:nvPr/>
        </p:nvSpPr>
        <p:spPr>
          <a:xfrm>
            <a:off x="-167498" y="4012599"/>
            <a:ext cx="887498" cy="8874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135"/>
        <p:cNvGrpSpPr/>
        <p:nvPr/>
      </p:nvGrpSpPr>
      <p:grpSpPr>
        <a:xfrm>
          <a:off x="0" y="0"/>
          <a:ext cx="0" cy="0"/>
          <a:chOff x="0" y="0"/>
          <a:chExt cx="0" cy="0"/>
        </a:xfrm>
      </p:grpSpPr>
      <p:sp>
        <p:nvSpPr>
          <p:cNvPr id="136" name="Google Shape;136;p18"/>
          <p:cNvSpPr txBox="1">
            <a:spLocks noGrp="1"/>
          </p:cNvSpPr>
          <p:nvPr>
            <p:ph type="subTitle" idx="1"/>
          </p:nvPr>
        </p:nvSpPr>
        <p:spPr>
          <a:xfrm>
            <a:off x="827269" y="2321575"/>
            <a:ext cx="2257800" cy="80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Times New Roman" panose="02020603050405020304" pitchFamily="18" charset="0"/>
                <a:ea typeface="Times New Roman" panose="02020603050405020304" pitchFamily="18" charset="0"/>
                <a:cs typeface="Times New Roman" panose="02020603050405020304" pitchFamily="18" charset="0"/>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dirty="0"/>
          </a:p>
        </p:txBody>
      </p:sp>
      <p:sp>
        <p:nvSpPr>
          <p:cNvPr id="137" name="Google Shape;137;p18"/>
          <p:cNvSpPr txBox="1">
            <a:spLocks noGrp="1"/>
          </p:cNvSpPr>
          <p:nvPr>
            <p:ph type="subTitle" idx="2"/>
          </p:nvPr>
        </p:nvSpPr>
        <p:spPr>
          <a:xfrm>
            <a:off x="827269" y="3102650"/>
            <a:ext cx="2257800" cy="13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8" name="Google Shape;138;p18"/>
          <p:cNvSpPr txBox="1">
            <a:spLocks noGrp="1"/>
          </p:cNvSpPr>
          <p:nvPr>
            <p:ph type="subTitle" idx="3"/>
          </p:nvPr>
        </p:nvSpPr>
        <p:spPr>
          <a:xfrm>
            <a:off x="3443109" y="2321575"/>
            <a:ext cx="2257800" cy="80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Times New Roman" panose="02020603050405020304" pitchFamily="18" charset="0"/>
                <a:ea typeface="Times New Roman" panose="02020603050405020304" pitchFamily="18" charset="0"/>
                <a:cs typeface="Times New Roman" panose="02020603050405020304" pitchFamily="18" charset="0"/>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dirty="0"/>
          </a:p>
        </p:txBody>
      </p:sp>
      <p:sp>
        <p:nvSpPr>
          <p:cNvPr id="139" name="Google Shape;139;p18"/>
          <p:cNvSpPr txBox="1">
            <a:spLocks noGrp="1"/>
          </p:cNvSpPr>
          <p:nvPr>
            <p:ph type="subTitle" idx="4"/>
          </p:nvPr>
        </p:nvSpPr>
        <p:spPr>
          <a:xfrm>
            <a:off x="3443109" y="3102650"/>
            <a:ext cx="2257800" cy="13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0" name="Google Shape;140;p18"/>
          <p:cNvSpPr txBox="1">
            <a:spLocks noGrp="1"/>
          </p:cNvSpPr>
          <p:nvPr>
            <p:ph type="subTitle" idx="5"/>
          </p:nvPr>
        </p:nvSpPr>
        <p:spPr>
          <a:xfrm>
            <a:off x="6058949" y="2321575"/>
            <a:ext cx="2257800" cy="807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a:latin typeface="Times New Roman" panose="02020603050405020304" pitchFamily="18" charset="0"/>
                <a:ea typeface="Times New Roman" panose="02020603050405020304" pitchFamily="18" charset="0"/>
                <a:cs typeface="Times New Roman" panose="02020603050405020304" pitchFamily="18" charset="0"/>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dirty="0"/>
          </a:p>
        </p:txBody>
      </p:sp>
      <p:sp>
        <p:nvSpPr>
          <p:cNvPr id="141" name="Google Shape;141;p18"/>
          <p:cNvSpPr txBox="1">
            <a:spLocks noGrp="1"/>
          </p:cNvSpPr>
          <p:nvPr>
            <p:ph type="subTitle" idx="6"/>
          </p:nvPr>
        </p:nvSpPr>
        <p:spPr>
          <a:xfrm>
            <a:off x="6058949" y="3102650"/>
            <a:ext cx="2257800" cy="13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2" name="Google Shape;142;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dirty="0"/>
          </a:p>
        </p:txBody>
      </p:sp>
      <p:grpSp>
        <p:nvGrpSpPr>
          <p:cNvPr id="143" name="Google Shape;143;p18"/>
          <p:cNvGrpSpPr/>
          <p:nvPr/>
        </p:nvGrpSpPr>
        <p:grpSpPr>
          <a:xfrm>
            <a:off x="-171700" y="4608575"/>
            <a:ext cx="1788147" cy="355500"/>
            <a:chOff x="229850" y="4608575"/>
            <a:chExt cx="1788147" cy="355500"/>
          </a:xfrm>
        </p:grpSpPr>
        <p:sp>
          <p:nvSpPr>
            <p:cNvPr id="144" name="Google Shape;144;p18"/>
            <p:cNvSpPr/>
            <p:nvPr/>
          </p:nvSpPr>
          <p:spPr>
            <a:xfrm>
              <a:off x="229850" y="4608575"/>
              <a:ext cx="1727700" cy="355500"/>
            </a:xfrm>
            <a:prstGeom prst="roundRect">
              <a:avLst>
                <a:gd name="adj" fmla="val 13038"/>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8"/>
            <p:cNvGrpSpPr/>
            <p:nvPr/>
          </p:nvGrpSpPr>
          <p:grpSpPr>
            <a:xfrm>
              <a:off x="1899502" y="4716312"/>
              <a:ext cx="118495" cy="119191"/>
              <a:chOff x="4512753" y="952912"/>
              <a:chExt cx="118495" cy="119191"/>
            </a:xfrm>
          </p:grpSpPr>
          <p:sp>
            <p:nvSpPr>
              <p:cNvPr id="146" name="Google Shape;146;p18"/>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18"/>
          <p:cNvSpPr/>
          <p:nvPr/>
        </p:nvSpPr>
        <p:spPr>
          <a:xfrm>
            <a:off x="8664499" y="4133793"/>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741375" y="521375"/>
            <a:ext cx="3060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highlight>
                  <a:schemeClr val="dk2"/>
                </a:highlight>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dirty="0"/>
          </a:p>
        </p:txBody>
      </p:sp>
      <p:grpSp>
        <p:nvGrpSpPr>
          <p:cNvPr id="181" name="Google Shape;181;p21"/>
          <p:cNvGrpSpPr/>
          <p:nvPr/>
        </p:nvGrpSpPr>
        <p:grpSpPr>
          <a:xfrm>
            <a:off x="-171700" y="4608575"/>
            <a:ext cx="1788147" cy="355500"/>
            <a:chOff x="229850" y="4608575"/>
            <a:chExt cx="1788147" cy="355500"/>
          </a:xfrm>
        </p:grpSpPr>
        <p:sp>
          <p:nvSpPr>
            <p:cNvPr id="182" name="Google Shape;182;p21"/>
            <p:cNvSpPr/>
            <p:nvPr/>
          </p:nvSpPr>
          <p:spPr>
            <a:xfrm>
              <a:off x="229850" y="4608575"/>
              <a:ext cx="1727700" cy="355500"/>
            </a:xfrm>
            <a:prstGeom prst="roundRect">
              <a:avLst>
                <a:gd name="adj" fmla="val 13038"/>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1"/>
            <p:cNvGrpSpPr/>
            <p:nvPr/>
          </p:nvGrpSpPr>
          <p:grpSpPr>
            <a:xfrm>
              <a:off x="1899502" y="4716312"/>
              <a:ext cx="118495" cy="119191"/>
              <a:chOff x="4512753" y="952912"/>
              <a:chExt cx="118495" cy="119191"/>
            </a:xfrm>
          </p:grpSpPr>
          <p:sp>
            <p:nvSpPr>
              <p:cNvPr id="184" name="Google Shape;184;p21"/>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6" name="Google Shape;186;p21"/>
          <p:cNvSpPr/>
          <p:nvPr/>
        </p:nvSpPr>
        <p:spPr>
          <a:xfrm>
            <a:off x="8664499" y="-474795"/>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lumMod val="8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1pPr>
            <a:lvl2pPr lvl="1"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2pPr>
            <a:lvl3pPr lvl="2"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3pPr>
            <a:lvl4pPr lvl="3"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4pPr>
            <a:lvl5pPr lvl="4"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5pPr>
            <a:lvl6pPr lvl="5"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6pPr>
            <a:lvl7pPr lvl="6"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7pPr>
            <a:lvl8pPr lvl="7"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8pPr>
            <a:lvl9pPr lvl="8"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9pPr>
          </a:lstStyle>
          <a:p>
            <a:endParaRPr dirty="0"/>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0" r:id="rId6"/>
    <p:sldLayoutId id="2147483663" r:id="rId7"/>
    <p:sldLayoutId id="2147483664" r:id="rId8"/>
    <p:sldLayoutId id="2147483667"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435399" y="785314"/>
            <a:ext cx="5072804" cy="218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solidFill>
                  <a:schemeClr val="dk1"/>
                </a:solidFill>
                <a:latin typeface="Times New Roman" panose="02020603050405020304" pitchFamily="18" charset="0"/>
                <a:cs typeface="Times New Roman" panose="02020603050405020304" pitchFamily="18" charset="0"/>
              </a:rPr>
              <a:t>MeroGaadi</a:t>
            </a:r>
            <a:endParaRPr sz="6600" dirty="0">
              <a:solidFill>
                <a:schemeClr val="dk1"/>
              </a:solidFill>
              <a:highlight>
                <a:schemeClr val="dk2"/>
              </a:highlight>
              <a:latin typeface="Times New Roman" panose="02020603050405020304" pitchFamily="18" charset="0"/>
              <a:cs typeface="Times New Roman" panose="02020603050405020304" pitchFamily="18" charset="0"/>
            </a:endParaRPr>
          </a:p>
        </p:txBody>
      </p:sp>
      <p:sp>
        <p:nvSpPr>
          <p:cNvPr id="227" name="Google Shape;227;p29"/>
          <p:cNvSpPr txBox="1">
            <a:spLocks noGrp="1"/>
          </p:cNvSpPr>
          <p:nvPr>
            <p:ph type="subTitle" idx="1"/>
          </p:nvPr>
        </p:nvSpPr>
        <p:spPr>
          <a:xfrm>
            <a:off x="933108" y="3011530"/>
            <a:ext cx="3683400" cy="3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Nepal’s first multipurpose driving app</a:t>
            </a:r>
            <a:endParaRPr dirty="0">
              <a:latin typeface="Times New Roman" panose="02020603050405020304" pitchFamily="18" charset="0"/>
              <a:cs typeface="Times New Roman" panose="02020603050405020304" pitchFamily="18" charset="0"/>
            </a:endParaRPr>
          </a:p>
        </p:txBody>
      </p:sp>
      <p:sp>
        <p:nvSpPr>
          <p:cNvPr id="228" name="Google Shape;228;p29"/>
          <p:cNvSpPr/>
          <p:nvPr/>
        </p:nvSpPr>
        <p:spPr>
          <a:xfrm>
            <a:off x="5149700" y="481050"/>
            <a:ext cx="28185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9"/>
          <p:cNvGrpSpPr/>
          <p:nvPr/>
        </p:nvGrpSpPr>
        <p:grpSpPr>
          <a:xfrm>
            <a:off x="4696253" y="902248"/>
            <a:ext cx="3725378" cy="3047116"/>
            <a:chOff x="1116977" y="888139"/>
            <a:chExt cx="3277651" cy="2680904"/>
          </a:xfrm>
        </p:grpSpPr>
        <p:sp>
          <p:nvSpPr>
            <p:cNvPr id="230" name="Google Shape;230;p29"/>
            <p:cNvSpPr/>
            <p:nvPr/>
          </p:nvSpPr>
          <p:spPr>
            <a:xfrm>
              <a:off x="3803188" y="1627086"/>
              <a:ext cx="591440" cy="590801"/>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116977" y="2491661"/>
              <a:ext cx="887498" cy="8874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2376517" y="3171547"/>
              <a:ext cx="748267" cy="358492"/>
            </a:xfrm>
            <a:custGeom>
              <a:avLst/>
              <a:gdLst/>
              <a:ahLst/>
              <a:cxnLst/>
              <a:rect l="l" t="t" r="r" b="b"/>
              <a:pathLst>
                <a:path w="12162" h="5827" extrusionOk="0">
                  <a:moveTo>
                    <a:pt x="1" y="0"/>
                  </a:moveTo>
                  <a:lnTo>
                    <a:pt x="1" y="5827"/>
                  </a:lnTo>
                  <a:lnTo>
                    <a:pt x="12161" y="5827"/>
                  </a:lnTo>
                  <a:lnTo>
                    <a:pt x="12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507968" y="1383764"/>
              <a:ext cx="2485302" cy="1823588"/>
            </a:xfrm>
            <a:custGeom>
              <a:avLst/>
              <a:gdLst/>
              <a:ahLst/>
              <a:cxnLst/>
              <a:rect l="l" t="t" r="r" b="b"/>
              <a:pathLst>
                <a:path w="40395" h="29641" extrusionOk="0">
                  <a:moveTo>
                    <a:pt x="1545" y="1"/>
                  </a:moveTo>
                  <a:cubicBezTo>
                    <a:pt x="699" y="1"/>
                    <a:pt x="1" y="699"/>
                    <a:pt x="1" y="1545"/>
                  </a:cubicBezTo>
                  <a:lnTo>
                    <a:pt x="1" y="28097"/>
                  </a:lnTo>
                  <a:cubicBezTo>
                    <a:pt x="1" y="28943"/>
                    <a:pt x="699" y="29641"/>
                    <a:pt x="1545" y="29641"/>
                  </a:cubicBezTo>
                  <a:lnTo>
                    <a:pt x="38840" y="29641"/>
                  </a:lnTo>
                  <a:cubicBezTo>
                    <a:pt x="39697" y="29641"/>
                    <a:pt x="40395" y="28943"/>
                    <a:pt x="40395" y="28097"/>
                  </a:cubicBezTo>
                  <a:lnTo>
                    <a:pt x="40395" y="1545"/>
                  </a:lnTo>
                  <a:cubicBezTo>
                    <a:pt x="40395" y="699"/>
                    <a:pt x="39697" y="1"/>
                    <a:pt x="38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2697923" y="3043334"/>
              <a:ext cx="97640" cy="97698"/>
            </a:xfrm>
            <a:custGeom>
              <a:avLst/>
              <a:gdLst/>
              <a:ahLst/>
              <a:cxnLst/>
              <a:rect l="l" t="t" r="r" b="b"/>
              <a:pathLst>
                <a:path w="1587" h="1588" extrusionOk="0">
                  <a:moveTo>
                    <a:pt x="793" y="1"/>
                  </a:moveTo>
                  <a:cubicBezTo>
                    <a:pt x="349" y="1"/>
                    <a:pt x="0" y="360"/>
                    <a:pt x="0" y="794"/>
                  </a:cubicBezTo>
                  <a:cubicBezTo>
                    <a:pt x="0" y="1228"/>
                    <a:pt x="349" y="1587"/>
                    <a:pt x="793" y="1587"/>
                  </a:cubicBezTo>
                  <a:cubicBezTo>
                    <a:pt x="1227" y="1587"/>
                    <a:pt x="1586" y="1228"/>
                    <a:pt x="1586" y="794"/>
                  </a:cubicBezTo>
                  <a:cubicBezTo>
                    <a:pt x="1586" y="360"/>
                    <a:pt x="1227" y="1"/>
                    <a:pt x="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537931" y="1415694"/>
              <a:ext cx="2425439" cy="1569193"/>
            </a:xfrm>
            <a:custGeom>
              <a:avLst/>
              <a:gdLst/>
              <a:ahLst/>
              <a:cxnLst/>
              <a:rect l="l" t="t" r="r" b="b"/>
              <a:pathLst>
                <a:path w="39422" h="25506" extrusionOk="0">
                  <a:moveTo>
                    <a:pt x="1280" y="0"/>
                  </a:moveTo>
                  <a:cubicBezTo>
                    <a:pt x="571" y="0"/>
                    <a:pt x="0" y="592"/>
                    <a:pt x="0" y="1322"/>
                  </a:cubicBezTo>
                  <a:lnTo>
                    <a:pt x="0" y="25505"/>
                  </a:lnTo>
                  <a:lnTo>
                    <a:pt x="39421" y="25505"/>
                  </a:lnTo>
                  <a:lnTo>
                    <a:pt x="39421" y="1322"/>
                  </a:lnTo>
                  <a:cubicBezTo>
                    <a:pt x="39421" y="592"/>
                    <a:pt x="38840" y="0"/>
                    <a:pt x="38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2229472" y="3491587"/>
              <a:ext cx="1042295" cy="77457"/>
            </a:xfrm>
            <a:custGeom>
              <a:avLst/>
              <a:gdLst/>
              <a:ahLst/>
              <a:cxnLst/>
              <a:rect l="l" t="t" r="r" b="b"/>
              <a:pathLst>
                <a:path w="16941" h="1259" extrusionOk="0">
                  <a:moveTo>
                    <a:pt x="1217" y="1"/>
                  </a:moveTo>
                  <a:cubicBezTo>
                    <a:pt x="540" y="1"/>
                    <a:pt x="1" y="540"/>
                    <a:pt x="1" y="1217"/>
                  </a:cubicBezTo>
                  <a:lnTo>
                    <a:pt x="1" y="1259"/>
                  </a:lnTo>
                  <a:lnTo>
                    <a:pt x="16941" y="1259"/>
                  </a:lnTo>
                  <a:lnTo>
                    <a:pt x="16941" y="1217"/>
                  </a:lnTo>
                  <a:cubicBezTo>
                    <a:pt x="16941" y="540"/>
                    <a:pt x="16391" y="1"/>
                    <a:pt x="15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9"/>
            <p:cNvGrpSpPr/>
            <p:nvPr/>
          </p:nvGrpSpPr>
          <p:grpSpPr>
            <a:xfrm>
              <a:off x="3414874" y="1872376"/>
              <a:ext cx="672099" cy="1266010"/>
              <a:chOff x="3414874" y="1872376"/>
              <a:chExt cx="672099" cy="1266010"/>
            </a:xfrm>
          </p:grpSpPr>
          <p:sp>
            <p:nvSpPr>
              <p:cNvPr id="238" name="Google Shape;238;p29"/>
              <p:cNvSpPr/>
              <p:nvPr/>
            </p:nvSpPr>
            <p:spPr>
              <a:xfrm>
                <a:off x="3414874" y="1872376"/>
                <a:ext cx="672099" cy="1266010"/>
              </a:xfrm>
              <a:custGeom>
                <a:avLst/>
                <a:gdLst/>
                <a:ahLst/>
                <a:cxnLst/>
                <a:rect l="l" t="t" r="r" b="b"/>
                <a:pathLst>
                  <a:path w="10924" h="20578" extrusionOk="0">
                    <a:moveTo>
                      <a:pt x="984" y="0"/>
                    </a:moveTo>
                    <a:cubicBezTo>
                      <a:pt x="444" y="0"/>
                      <a:pt x="0" y="434"/>
                      <a:pt x="0" y="973"/>
                    </a:cubicBezTo>
                    <a:lnTo>
                      <a:pt x="0" y="19605"/>
                    </a:lnTo>
                    <a:cubicBezTo>
                      <a:pt x="0" y="20144"/>
                      <a:pt x="444" y="20578"/>
                      <a:pt x="984" y="20578"/>
                    </a:cubicBezTo>
                    <a:lnTo>
                      <a:pt x="9940" y="20578"/>
                    </a:lnTo>
                    <a:cubicBezTo>
                      <a:pt x="10479" y="20578"/>
                      <a:pt x="10923" y="20144"/>
                      <a:pt x="10923" y="19605"/>
                    </a:cubicBezTo>
                    <a:lnTo>
                      <a:pt x="10923" y="973"/>
                    </a:lnTo>
                    <a:cubicBezTo>
                      <a:pt x="10923" y="434"/>
                      <a:pt x="10479" y="0"/>
                      <a:pt x="9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3561242" y="1917903"/>
                <a:ext cx="322760" cy="20856"/>
              </a:xfrm>
              <a:custGeom>
                <a:avLst/>
                <a:gdLst/>
                <a:ahLst/>
                <a:cxnLst/>
                <a:rect l="l" t="t" r="r" b="b"/>
                <a:pathLst>
                  <a:path w="5246" h="339" extrusionOk="0">
                    <a:moveTo>
                      <a:pt x="159" y="0"/>
                    </a:moveTo>
                    <a:cubicBezTo>
                      <a:pt x="74" y="0"/>
                      <a:pt x="0" y="74"/>
                      <a:pt x="0" y="159"/>
                    </a:cubicBezTo>
                    <a:lnTo>
                      <a:pt x="0" y="180"/>
                    </a:lnTo>
                    <a:cubicBezTo>
                      <a:pt x="0" y="265"/>
                      <a:pt x="74" y="339"/>
                      <a:pt x="159" y="339"/>
                    </a:cubicBezTo>
                    <a:lnTo>
                      <a:pt x="5087" y="339"/>
                    </a:lnTo>
                    <a:cubicBezTo>
                      <a:pt x="5171" y="339"/>
                      <a:pt x="5245" y="265"/>
                      <a:pt x="5245" y="180"/>
                    </a:cubicBezTo>
                    <a:lnTo>
                      <a:pt x="5245" y="159"/>
                    </a:lnTo>
                    <a:cubicBezTo>
                      <a:pt x="5245" y="74"/>
                      <a:pt x="5171" y="0"/>
                      <a:pt x="5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3920364" y="1917903"/>
                <a:ext cx="20242" cy="20856"/>
              </a:xfrm>
              <a:custGeom>
                <a:avLst/>
                <a:gdLst/>
                <a:ahLst/>
                <a:cxnLst/>
                <a:rect l="l" t="t" r="r" b="b"/>
                <a:pathLst>
                  <a:path w="329" h="339" extrusionOk="0">
                    <a:moveTo>
                      <a:pt x="159" y="0"/>
                    </a:moveTo>
                    <a:cubicBezTo>
                      <a:pt x="74" y="0"/>
                      <a:pt x="0" y="74"/>
                      <a:pt x="0" y="170"/>
                    </a:cubicBezTo>
                    <a:cubicBezTo>
                      <a:pt x="0" y="265"/>
                      <a:pt x="74" y="339"/>
                      <a:pt x="159" y="339"/>
                    </a:cubicBezTo>
                    <a:cubicBezTo>
                      <a:pt x="254" y="339"/>
                      <a:pt x="328" y="265"/>
                      <a:pt x="328" y="170"/>
                    </a:cubicBezTo>
                    <a:cubicBezTo>
                      <a:pt x="328" y="74"/>
                      <a:pt x="254"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451912" y="1987484"/>
                <a:ext cx="597961" cy="366982"/>
              </a:xfrm>
              <a:custGeom>
                <a:avLst/>
                <a:gdLst/>
                <a:ahLst/>
                <a:cxnLst/>
                <a:rect l="l" t="t" r="r" b="b"/>
                <a:pathLst>
                  <a:path w="9719" h="5965" extrusionOk="0">
                    <a:moveTo>
                      <a:pt x="1" y="1"/>
                    </a:moveTo>
                    <a:lnTo>
                      <a:pt x="1" y="5965"/>
                    </a:lnTo>
                    <a:lnTo>
                      <a:pt x="9719" y="5965"/>
                    </a:lnTo>
                    <a:lnTo>
                      <a:pt x="9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3517621" y="2057743"/>
                <a:ext cx="466544" cy="226464"/>
              </a:xfrm>
              <a:custGeom>
                <a:avLst/>
                <a:gdLst/>
                <a:ahLst/>
                <a:cxnLst/>
                <a:rect l="l" t="t" r="r" b="b"/>
                <a:pathLst>
                  <a:path w="7583" h="3681" extrusionOk="0">
                    <a:moveTo>
                      <a:pt x="3078" y="1"/>
                    </a:moveTo>
                    <a:lnTo>
                      <a:pt x="1" y="3681"/>
                    </a:lnTo>
                    <a:lnTo>
                      <a:pt x="7583" y="3681"/>
                    </a:lnTo>
                    <a:lnTo>
                      <a:pt x="5637" y="1354"/>
                    </a:lnTo>
                    <a:lnTo>
                      <a:pt x="4918" y="2200"/>
                    </a:lnTo>
                    <a:lnTo>
                      <a:pt x="3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3451912" y="2841048"/>
                <a:ext cx="282461" cy="165311"/>
              </a:xfrm>
              <a:custGeom>
                <a:avLst/>
                <a:gdLst/>
                <a:ahLst/>
                <a:cxnLst/>
                <a:rect l="l" t="t" r="r" b="b"/>
                <a:pathLst>
                  <a:path w="4591" h="2687" extrusionOk="0">
                    <a:moveTo>
                      <a:pt x="1" y="0"/>
                    </a:moveTo>
                    <a:lnTo>
                      <a:pt x="1" y="2686"/>
                    </a:lnTo>
                    <a:lnTo>
                      <a:pt x="4590" y="2686"/>
                    </a:lnTo>
                    <a:lnTo>
                      <a:pt x="4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3483167" y="2865780"/>
                <a:ext cx="219952" cy="107357"/>
              </a:xfrm>
              <a:custGeom>
                <a:avLst/>
                <a:gdLst/>
                <a:ahLst/>
                <a:cxnLst/>
                <a:rect l="l" t="t" r="r" b="b"/>
                <a:pathLst>
                  <a:path w="3575" h="1745" extrusionOk="0">
                    <a:moveTo>
                      <a:pt x="1449" y="0"/>
                    </a:moveTo>
                    <a:lnTo>
                      <a:pt x="1" y="1745"/>
                    </a:lnTo>
                    <a:lnTo>
                      <a:pt x="3575" y="1745"/>
                    </a:lnTo>
                    <a:lnTo>
                      <a:pt x="2655" y="645"/>
                    </a:lnTo>
                    <a:lnTo>
                      <a:pt x="2327" y="1047"/>
                    </a:lnTo>
                    <a:lnTo>
                      <a:pt x="1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451912" y="2448780"/>
                <a:ext cx="282461" cy="16303"/>
              </a:xfrm>
              <a:custGeom>
                <a:avLst/>
                <a:gdLst/>
                <a:ahLst/>
                <a:cxnLst/>
                <a:rect l="l" t="t" r="r" b="b"/>
                <a:pathLst>
                  <a:path w="4591" h="265" extrusionOk="0">
                    <a:moveTo>
                      <a:pt x="1" y="0"/>
                    </a:moveTo>
                    <a:lnTo>
                      <a:pt x="1" y="264"/>
                    </a:lnTo>
                    <a:lnTo>
                      <a:pt x="4590" y="26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451912" y="2415558"/>
                <a:ext cx="282461" cy="16365"/>
              </a:xfrm>
              <a:custGeom>
                <a:avLst/>
                <a:gdLst/>
                <a:ahLst/>
                <a:cxnLst/>
                <a:rect l="l" t="t" r="r" b="b"/>
                <a:pathLst>
                  <a:path w="4591"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451912" y="2481264"/>
                <a:ext cx="178361" cy="16365"/>
              </a:xfrm>
              <a:custGeom>
                <a:avLst/>
                <a:gdLst/>
                <a:ahLst/>
                <a:cxnLst/>
                <a:rect l="l" t="t" r="r" b="b"/>
                <a:pathLst>
                  <a:path w="2899" h="266"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3643194" y="2481264"/>
                <a:ext cx="91180" cy="16365"/>
              </a:xfrm>
              <a:custGeom>
                <a:avLst/>
                <a:gdLst/>
                <a:ahLst/>
                <a:cxnLst/>
                <a:rect l="l" t="t" r="r" b="b"/>
                <a:pathLst>
                  <a:path w="1482" h="266" extrusionOk="0">
                    <a:moveTo>
                      <a:pt x="1" y="1"/>
                    </a:moveTo>
                    <a:lnTo>
                      <a:pt x="1" y="265"/>
                    </a:lnTo>
                    <a:lnTo>
                      <a:pt x="1481" y="265"/>
                    </a:lnTo>
                    <a:lnTo>
                      <a:pt x="1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451912" y="2513809"/>
                <a:ext cx="249915" cy="15688"/>
              </a:xfrm>
              <a:custGeom>
                <a:avLst/>
                <a:gdLst/>
                <a:ahLst/>
                <a:cxnLst/>
                <a:rect l="l" t="t" r="r" b="b"/>
                <a:pathLst>
                  <a:path w="4062" h="255" extrusionOk="0">
                    <a:moveTo>
                      <a:pt x="1" y="0"/>
                    </a:moveTo>
                    <a:lnTo>
                      <a:pt x="1" y="254"/>
                    </a:lnTo>
                    <a:lnTo>
                      <a:pt x="4061" y="254"/>
                    </a:lnTo>
                    <a:lnTo>
                      <a:pt x="4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3451912" y="2546970"/>
                <a:ext cx="86627" cy="16365"/>
              </a:xfrm>
              <a:custGeom>
                <a:avLst/>
                <a:gdLst/>
                <a:ahLst/>
                <a:cxnLst/>
                <a:rect l="l" t="t" r="r" b="b"/>
                <a:pathLst>
                  <a:path w="1408" h="266"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553429" y="2546970"/>
                <a:ext cx="62509" cy="16365"/>
              </a:xfrm>
              <a:custGeom>
                <a:avLst/>
                <a:gdLst/>
                <a:ahLst/>
                <a:cxnLst/>
                <a:rect l="l" t="t" r="r" b="b"/>
                <a:pathLst>
                  <a:path w="1016" h="266" extrusionOk="0">
                    <a:moveTo>
                      <a:pt x="1" y="1"/>
                    </a:moveTo>
                    <a:lnTo>
                      <a:pt x="1" y="265"/>
                    </a:lnTo>
                    <a:lnTo>
                      <a:pt x="1016" y="265"/>
                    </a:lnTo>
                    <a:lnTo>
                      <a:pt x="1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767474" y="2670569"/>
                <a:ext cx="282400" cy="16365"/>
              </a:xfrm>
              <a:custGeom>
                <a:avLst/>
                <a:gdLst/>
                <a:ahLst/>
                <a:cxnLst/>
                <a:rect l="l" t="t" r="r" b="b"/>
                <a:pathLst>
                  <a:path w="4590"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67474" y="2638085"/>
                <a:ext cx="282400" cy="15627"/>
              </a:xfrm>
              <a:custGeom>
                <a:avLst/>
                <a:gdLst/>
                <a:ahLst/>
                <a:cxnLst/>
                <a:rect l="l" t="t" r="r" b="b"/>
                <a:pathLst>
                  <a:path w="4590" h="254"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767474" y="2703114"/>
                <a:ext cx="178299" cy="16303"/>
              </a:xfrm>
              <a:custGeom>
                <a:avLst/>
                <a:gdLst/>
                <a:ahLst/>
                <a:cxnLst/>
                <a:rect l="l" t="t" r="r" b="b"/>
                <a:pathLst>
                  <a:path w="2898" h="265"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767474" y="2735660"/>
                <a:ext cx="249915" cy="16303"/>
              </a:xfrm>
              <a:custGeom>
                <a:avLst/>
                <a:gdLst/>
                <a:ahLst/>
                <a:cxnLst/>
                <a:rect l="l" t="t" r="r" b="b"/>
                <a:pathLst>
                  <a:path w="4062" h="265" extrusionOk="0">
                    <a:moveTo>
                      <a:pt x="1" y="0"/>
                    </a:moveTo>
                    <a:lnTo>
                      <a:pt x="1" y="265"/>
                    </a:lnTo>
                    <a:lnTo>
                      <a:pt x="4061" y="265"/>
                    </a:lnTo>
                    <a:lnTo>
                      <a:pt x="4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767474" y="2768820"/>
                <a:ext cx="86566" cy="16303"/>
              </a:xfrm>
              <a:custGeom>
                <a:avLst/>
                <a:gdLst/>
                <a:ahLst/>
                <a:cxnLst/>
                <a:rect l="l" t="t" r="r" b="b"/>
                <a:pathLst>
                  <a:path w="1407" h="265"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868990" y="2768820"/>
                <a:ext cx="62509" cy="16303"/>
              </a:xfrm>
              <a:custGeom>
                <a:avLst/>
                <a:gdLst/>
                <a:ahLst/>
                <a:cxnLst/>
                <a:rect l="l" t="t" r="r" b="b"/>
                <a:pathLst>
                  <a:path w="1016" h="265" extrusionOk="0">
                    <a:moveTo>
                      <a:pt x="0" y="1"/>
                    </a:moveTo>
                    <a:lnTo>
                      <a:pt x="0" y="265"/>
                    </a:lnTo>
                    <a:lnTo>
                      <a:pt x="1015" y="265"/>
                    </a:lnTo>
                    <a:lnTo>
                      <a:pt x="1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767474" y="2448780"/>
                <a:ext cx="282400" cy="16303"/>
              </a:xfrm>
              <a:custGeom>
                <a:avLst/>
                <a:gdLst/>
                <a:ahLst/>
                <a:cxnLst/>
                <a:rect l="l" t="t" r="r" b="b"/>
                <a:pathLst>
                  <a:path w="4590" h="265" extrusionOk="0">
                    <a:moveTo>
                      <a:pt x="1" y="0"/>
                    </a:moveTo>
                    <a:lnTo>
                      <a:pt x="1" y="264"/>
                    </a:lnTo>
                    <a:lnTo>
                      <a:pt x="4590" y="26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767474" y="2415558"/>
                <a:ext cx="282400" cy="16365"/>
              </a:xfrm>
              <a:custGeom>
                <a:avLst/>
                <a:gdLst/>
                <a:ahLst/>
                <a:cxnLst/>
                <a:rect l="l" t="t" r="r" b="b"/>
                <a:pathLst>
                  <a:path w="4590"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767474" y="2481264"/>
                <a:ext cx="178299" cy="16365"/>
              </a:xfrm>
              <a:custGeom>
                <a:avLst/>
                <a:gdLst/>
                <a:ahLst/>
                <a:cxnLst/>
                <a:rect l="l" t="t" r="r" b="b"/>
                <a:pathLst>
                  <a:path w="2898" h="266" extrusionOk="0">
                    <a:moveTo>
                      <a:pt x="1" y="1"/>
                    </a:moveTo>
                    <a:lnTo>
                      <a:pt x="1" y="265"/>
                    </a:lnTo>
                    <a:lnTo>
                      <a:pt x="2898" y="26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767474" y="2513809"/>
                <a:ext cx="282400" cy="15688"/>
              </a:xfrm>
              <a:custGeom>
                <a:avLst/>
                <a:gdLst/>
                <a:ahLst/>
                <a:cxnLst/>
                <a:rect l="l" t="t" r="r" b="b"/>
                <a:pathLst>
                  <a:path w="4590" h="255"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767474" y="2546970"/>
                <a:ext cx="86566" cy="16365"/>
              </a:xfrm>
              <a:custGeom>
                <a:avLst/>
                <a:gdLst/>
                <a:ahLst/>
                <a:cxnLst/>
                <a:rect l="l" t="t" r="r" b="b"/>
                <a:pathLst>
                  <a:path w="1407" h="266" extrusionOk="0">
                    <a:moveTo>
                      <a:pt x="1" y="1"/>
                    </a:moveTo>
                    <a:lnTo>
                      <a:pt x="1" y="265"/>
                    </a:lnTo>
                    <a:lnTo>
                      <a:pt x="1407" y="265"/>
                    </a:lnTo>
                    <a:lnTo>
                      <a:pt x="1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868990" y="2546970"/>
                <a:ext cx="180883" cy="16365"/>
              </a:xfrm>
              <a:custGeom>
                <a:avLst/>
                <a:gdLst/>
                <a:ahLst/>
                <a:cxnLst/>
                <a:rect l="l" t="t" r="r" b="b"/>
                <a:pathLst>
                  <a:path w="2940" h="266" extrusionOk="0">
                    <a:moveTo>
                      <a:pt x="0" y="1"/>
                    </a:moveTo>
                    <a:lnTo>
                      <a:pt x="0" y="265"/>
                    </a:lnTo>
                    <a:lnTo>
                      <a:pt x="2940" y="265"/>
                    </a:lnTo>
                    <a:lnTo>
                      <a:pt x="29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451912" y="2670569"/>
                <a:ext cx="282461" cy="16365"/>
              </a:xfrm>
              <a:custGeom>
                <a:avLst/>
                <a:gdLst/>
                <a:ahLst/>
                <a:cxnLst/>
                <a:rect l="l" t="t" r="r" b="b"/>
                <a:pathLst>
                  <a:path w="4591" h="266"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451912" y="2638085"/>
                <a:ext cx="282461" cy="15627"/>
              </a:xfrm>
              <a:custGeom>
                <a:avLst/>
                <a:gdLst/>
                <a:ahLst/>
                <a:cxnLst/>
                <a:rect l="l" t="t" r="r" b="b"/>
                <a:pathLst>
                  <a:path w="4591" h="254" extrusionOk="0">
                    <a:moveTo>
                      <a:pt x="1" y="0"/>
                    </a:moveTo>
                    <a:lnTo>
                      <a:pt x="1" y="254"/>
                    </a:lnTo>
                    <a:lnTo>
                      <a:pt x="4590" y="254"/>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451912" y="2703114"/>
                <a:ext cx="282461" cy="16303"/>
              </a:xfrm>
              <a:custGeom>
                <a:avLst/>
                <a:gdLst/>
                <a:ahLst/>
                <a:cxnLst/>
                <a:rect l="l" t="t" r="r" b="b"/>
                <a:pathLst>
                  <a:path w="4591" h="265"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451912" y="2735660"/>
                <a:ext cx="282461" cy="16303"/>
              </a:xfrm>
              <a:custGeom>
                <a:avLst/>
                <a:gdLst/>
                <a:ahLst/>
                <a:cxnLst/>
                <a:rect l="l" t="t" r="r" b="b"/>
                <a:pathLst>
                  <a:path w="4591" h="265" extrusionOk="0">
                    <a:moveTo>
                      <a:pt x="1" y="0"/>
                    </a:moveTo>
                    <a:lnTo>
                      <a:pt x="1" y="265"/>
                    </a:lnTo>
                    <a:lnTo>
                      <a:pt x="4590" y="265"/>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451912" y="2768820"/>
                <a:ext cx="282461" cy="16303"/>
              </a:xfrm>
              <a:custGeom>
                <a:avLst/>
                <a:gdLst/>
                <a:ahLst/>
                <a:cxnLst/>
                <a:rect l="l" t="t" r="r" b="b"/>
                <a:pathLst>
                  <a:path w="4591" h="265" extrusionOk="0">
                    <a:moveTo>
                      <a:pt x="1" y="1"/>
                    </a:moveTo>
                    <a:lnTo>
                      <a:pt x="1" y="265"/>
                    </a:lnTo>
                    <a:lnTo>
                      <a:pt x="4590" y="26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767474" y="2879438"/>
                <a:ext cx="282400" cy="16303"/>
              </a:xfrm>
              <a:custGeom>
                <a:avLst/>
                <a:gdLst/>
                <a:ahLst/>
                <a:cxnLst/>
                <a:rect l="l" t="t" r="r" b="b"/>
                <a:pathLst>
                  <a:path w="4590" h="265" extrusionOk="0">
                    <a:moveTo>
                      <a:pt x="1" y="0"/>
                    </a:moveTo>
                    <a:lnTo>
                      <a:pt x="1" y="265"/>
                    </a:lnTo>
                    <a:lnTo>
                      <a:pt x="4590" y="265"/>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767474" y="2846216"/>
                <a:ext cx="282400" cy="15688"/>
              </a:xfrm>
              <a:custGeom>
                <a:avLst/>
                <a:gdLst/>
                <a:ahLst/>
                <a:cxnLst/>
                <a:rect l="l" t="t" r="r" b="b"/>
                <a:pathLst>
                  <a:path w="4590" h="255" extrusionOk="0">
                    <a:moveTo>
                      <a:pt x="1" y="1"/>
                    </a:moveTo>
                    <a:lnTo>
                      <a:pt x="1" y="255"/>
                    </a:lnTo>
                    <a:lnTo>
                      <a:pt x="4590" y="255"/>
                    </a:lnTo>
                    <a:lnTo>
                      <a:pt x="4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871574" y="2911922"/>
                <a:ext cx="178299" cy="15688"/>
              </a:xfrm>
              <a:custGeom>
                <a:avLst/>
                <a:gdLst/>
                <a:ahLst/>
                <a:cxnLst/>
                <a:rect l="l" t="t" r="r" b="b"/>
                <a:pathLst>
                  <a:path w="2898" h="255" extrusionOk="0">
                    <a:moveTo>
                      <a:pt x="0" y="1"/>
                    </a:moveTo>
                    <a:lnTo>
                      <a:pt x="0" y="255"/>
                    </a:lnTo>
                    <a:lnTo>
                      <a:pt x="2898" y="255"/>
                    </a:ln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767474" y="2911922"/>
                <a:ext cx="91119" cy="15688"/>
              </a:xfrm>
              <a:custGeom>
                <a:avLst/>
                <a:gdLst/>
                <a:ahLst/>
                <a:cxnLst/>
                <a:rect l="l" t="t" r="r" b="b"/>
                <a:pathLst>
                  <a:path w="1481" h="255" extrusionOk="0">
                    <a:moveTo>
                      <a:pt x="1" y="1"/>
                    </a:moveTo>
                    <a:lnTo>
                      <a:pt x="1" y="255"/>
                    </a:lnTo>
                    <a:lnTo>
                      <a:pt x="1481" y="255"/>
                    </a:lnTo>
                    <a:lnTo>
                      <a:pt x="1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767474" y="2944467"/>
                <a:ext cx="216691" cy="15688"/>
              </a:xfrm>
              <a:custGeom>
                <a:avLst/>
                <a:gdLst/>
                <a:ahLst/>
                <a:cxnLst/>
                <a:rect l="l" t="t" r="r" b="b"/>
                <a:pathLst>
                  <a:path w="3522" h="255" extrusionOk="0">
                    <a:moveTo>
                      <a:pt x="1" y="1"/>
                    </a:moveTo>
                    <a:lnTo>
                      <a:pt x="1" y="254"/>
                    </a:lnTo>
                    <a:lnTo>
                      <a:pt x="3522" y="254"/>
                    </a:lnTo>
                    <a:lnTo>
                      <a:pt x="3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841612" y="2977628"/>
                <a:ext cx="208262" cy="15688"/>
              </a:xfrm>
              <a:custGeom>
                <a:avLst/>
                <a:gdLst/>
                <a:ahLst/>
                <a:cxnLst/>
                <a:rect l="l" t="t" r="r" b="b"/>
                <a:pathLst>
                  <a:path w="3385" h="255" extrusionOk="0">
                    <a:moveTo>
                      <a:pt x="1" y="1"/>
                    </a:moveTo>
                    <a:lnTo>
                      <a:pt x="1" y="255"/>
                    </a:lnTo>
                    <a:lnTo>
                      <a:pt x="3385" y="255"/>
                    </a:lnTo>
                    <a:lnTo>
                      <a:pt x="3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767474" y="2977628"/>
                <a:ext cx="62509" cy="15688"/>
              </a:xfrm>
              <a:custGeom>
                <a:avLst/>
                <a:gdLst/>
                <a:ahLst/>
                <a:cxnLst/>
                <a:rect l="l" t="t" r="r" b="b"/>
                <a:pathLst>
                  <a:path w="1016" h="255" extrusionOk="0">
                    <a:moveTo>
                      <a:pt x="1" y="1"/>
                    </a:moveTo>
                    <a:lnTo>
                      <a:pt x="1" y="255"/>
                    </a:lnTo>
                    <a:lnTo>
                      <a:pt x="1016" y="255"/>
                    </a:lnTo>
                    <a:lnTo>
                      <a:pt x="1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9"/>
            <p:cNvGrpSpPr/>
            <p:nvPr/>
          </p:nvGrpSpPr>
          <p:grpSpPr>
            <a:xfrm>
              <a:off x="2685557" y="2595757"/>
              <a:ext cx="662378" cy="271991"/>
              <a:chOff x="2685557" y="2595757"/>
              <a:chExt cx="662378" cy="271991"/>
            </a:xfrm>
          </p:grpSpPr>
          <p:sp>
            <p:nvSpPr>
              <p:cNvPr id="277" name="Google Shape;277;p29"/>
              <p:cNvSpPr/>
              <p:nvPr/>
            </p:nvSpPr>
            <p:spPr>
              <a:xfrm>
                <a:off x="2685557" y="2595757"/>
                <a:ext cx="185498" cy="16365"/>
              </a:xfrm>
              <a:custGeom>
                <a:avLst/>
                <a:gdLst/>
                <a:ahLst/>
                <a:cxnLst/>
                <a:rect l="l" t="t" r="r" b="b"/>
                <a:pathLst>
                  <a:path w="3015" h="266" extrusionOk="0">
                    <a:moveTo>
                      <a:pt x="0" y="1"/>
                    </a:moveTo>
                    <a:lnTo>
                      <a:pt x="0" y="265"/>
                    </a:lnTo>
                    <a:lnTo>
                      <a:pt x="3014" y="265"/>
                    </a:lnTo>
                    <a:lnTo>
                      <a:pt x="3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918491" y="2595757"/>
                <a:ext cx="429444" cy="16365"/>
              </a:xfrm>
              <a:custGeom>
                <a:avLst/>
                <a:gdLst/>
                <a:ahLst/>
                <a:cxnLst/>
                <a:rect l="l" t="t" r="r" b="b"/>
                <a:pathLst>
                  <a:path w="6980" h="266" extrusionOk="0">
                    <a:moveTo>
                      <a:pt x="0" y="1"/>
                    </a:moveTo>
                    <a:lnTo>
                      <a:pt x="0" y="265"/>
                    </a:lnTo>
                    <a:lnTo>
                      <a:pt x="6979" y="265"/>
                    </a:lnTo>
                    <a:lnTo>
                      <a:pt x="6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2906739" y="2723294"/>
                <a:ext cx="440519" cy="16980"/>
              </a:xfrm>
              <a:custGeom>
                <a:avLst/>
                <a:gdLst/>
                <a:ahLst/>
                <a:cxnLst/>
                <a:rect l="l" t="t" r="r" b="b"/>
                <a:pathLst>
                  <a:path w="7160" h="276" extrusionOk="0">
                    <a:moveTo>
                      <a:pt x="1" y="0"/>
                    </a:moveTo>
                    <a:lnTo>
                      <a:pt x="1" y="265"/>
                    </a:lnTo>
                    <a:cubicBezTo>
                      <a:pt x="1196" y="275"/>
                      <a:pt x="2390" y="275"/>
                      <a:pt x="3585" y="275"/>
                    </a:cubicBezTo>
                    <a:cubicBezTo>
                      <a:pt x="4780" y="275"/>
                      <a:pt x="5975" y="275"/>
                      <a:pt x="7159" y="265"/>
                    </a:cubicBezTo>
                    <a:lnTo>
                      <a:pt x="7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2839062" y="2658880"/>
                <a:ext cx="508197" cy="16980"/>
              </a:xfrm>
              <a:custGeom>
                <a:avLst/>
                <a:gdLst/>
                <a:ahLst/>
                <a:cxnLst/>
                <a:rect l="l" t="t" r="r" b="b"/>
                <a:pathLst>
                  <a:path w="8260" h="276" extrusionOk="0">
                    <a:moveTo>
                      <a:pt x="1" y="1"/>
                    </a:moveTo>
                    <a:lnTo>
                      <a:pt x="1" y="275"/>
                    </a:lnTo>
                    <a:lnTo>
                      <a:pt x="8259" y="275"/>
                    </a:lnTo>
                    <a:lnTo>
                      <a:pt x="8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811745" y="2787031"/>
                <a:ext cx="536190" cy="16980"/>
              </a:xfrm>
              <a:custGeom>
                <a:avLst/>
                <a:gdLst/>
                <a:ahLst/>
                <a:cxnLst/>
                <a:rect l="l" t="t" r="r" b="b"/>
                <a:pathLst>
                  <a:path w="8715" h="276" extrusionOk="0">
                    <a:moveTo>
                      <a:pt x="1" y="1"/>
                    </a:moveTo>
                    <a:lnTo>
                      <a:pt x="1" y="276"/>
                    </a:lnTo>
                    <a:lnTo>
                      <a:pt x="8714" y="276"/>
                    </a:lnTo>
                    <a:lnTo>
                      <a:pt x="8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736930" y="2850768"/>
                <a:ext cx="610328" cy="16980"/>
              </a:xfrm>
              <a:custGeom>
                <a:avLst/>
                <a:gdLst/>
                <a:ahLst/>
                <a:cxnLst/>
                <a:rect l="l" t="t" r="r" b="b"/>
                <a:pathLst>
                  <a:path w="9920" h="276" extrusionOk="0">
                    <a:moveTo>
                      <a:pt x="1" y="1"/>
                    </a:moveTo>
                    <a:lnTo>
                      <a:pt x="1" y="276"/>
                    </a:lnTo>
                    <a:lnTo>
                      <a:pt x="9919" y="276"/>
                    </a:lnTo>
                    <a:lnTo>
                      <a:pt x="9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9"/>
            <p:cNvGrpSpPr/>
            <p:nvPr/>
          </p:nvGrpSpPr>
          <p:grpSpPr>
            <a:xfrm>
              <a:off x="1612746" y="1631023"/>
              <a:ext cx="1025376" cy="353262"/>
              <a:chOff x="1612746" y="1631023"/>
              <a:chExt cx="1025376" cy="353262"/>
            </a:xfrm>
          </p:grpSpPr>
          <p:sp>
            <p:nvSpPr>
              <p:cNvPr id="284" name="Google Shape;284;p29"/>
              <p:cNvSpPr/>
              <p:nvPr/>
            </p:nvSpPr>
            <p:spPr>
              <a:xfrm>
                <a:off x="1684299" y="1634284"/>
                <a:ext cx="286953" cy="16919"/>
              </a:xfrm>
              <a:custGeom>
                <a:avLst/>
                <a:gdLst/>
                <a:ahLst/>
                <a:cxnLst/>
                <a:rect l="l" t="t" r="r" b="b"/>
                <a:pathLst>
                  <a:path w="4664" h="275" extrusionOk="0">
                    <a:moveTo>
                      <a:pt x="1" y="0"/>
                    </a:moveTo>
                    <a:lnTo>
                      <a:pt x="1" y="275"/>
                    </a:lnTo>
                    <a:lnTo>
                      <a:pt x="4664" y="275"/>
                    </a:lnTo>
                    <a:lnTo>
                      <a:pt x="4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342063" y="1634284"/>
                <a:ext cx="296058" cy="16919"/>
              </a:xfrm>
              <a:custGeom>
                <a:avLst/>
                <a:gdLst/>
                <a:ahLst/>
                <a:cxnLst/>
                <a:rect l="l" t="t" r="r" b="b"/>
                <a:pathLst>
                  <a:path w="4812" h="275" extrusionOk="0">
                    <a:moveTo>
                      <a:pt x="0" y="0"/>
                    </a:moveTo>
                    <a:lnTo>
                      <a:pt x="0" y="275"/>
                    </a:lnTo>
                    <a:lnTo>
                      <a:pt x="4811" y="275"/>
                    </a:lnTo>
                    <a:lnTo>
                      <a:pt x="48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33120" y="1698021"/>
                <a:ext cx="205001" cy="16980"/>
              </a:xfrm>
              <a:custGeom>
                <a:avLst/>
                <a:gdLst/>
                <a:ahLst/>
                <a:cxnLst/>
                <a:rect l="l" t="t" r="r" b="b"/>
                <a:pathLst>
                  <a:path w="3332" h="276" extrusionOk="0">
                    <a:moveTo>
                      <a:pt x="1" y="0"/>
                    </a:moveTo>
                    <a:lnTo>
                      <a:pt x="1" y="275"/>
                    </a:lnTo>
                    <a:lnTo>
                      <a:pt x="3331" y="275"/>
                    </a:lnTo>
                    <a:lnTo>
                      <a:pt x="33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348523" y="1826172"/>
                <a:ext cx="289598" cy="16980"/>
              </a:xfrm>
              <a:custGeom>
                <a:avLst/>
                <a:gdLst/>
                <a:ahLst/>
                <a:cxnLst/>
                <a:rect l="l" t="t" r="r" b="b"/>
                <a:pathLst>
                  <a:path w="4707" h="276" extrusionOk="0">
                    <a:moveTo>
                      <a:pt x="1" y="0"/>
                    </a:moveTo>
                    <a:lnTo>
                      <a:pt x="1" y="275"/>
                    </a:lnTo>
                    <a:lnTo>
                      <a:pt x="4706" y="275"/>
                    </a:lnTo>
                    <a:lnTo>
                      <a:pt x="47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291305" y="1889910"/>
                <a:ext cx="346816" cy="16980"/>
              </a:xfrm>
              <a:custGeom>
                <a:avLst/>
                <a:gdLst/>
                <a:ahLst/>
                <a:cxnLst/>
                <a:rect l="l" t="t" r="r" b="b"/>
                <a:pathLst>
                  <a:path w="5637" h="276" extrusionOk="0">
                    <a:moveTo>
                      <a:pt x="0" y="1"/>
                    </a:moveTo>
                    <a:lnTo>
                      <a:pt x="0" y="276"/>
                    </a:lnTo>
                    <a:lnTo>
                      <a:pt x="5636" y="276"/>
                    </a:lnTo>
                    <a:lnTo>
                      <a:pt x="5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192434" y="1964106"/>
                <a:ext cx="445687" cy="16980"/>
              </a:xfrm>
              <a:custGeom>
                <a:avLst/>
                <a:gdLst/>
                <a:ahLst/>
                <a:cxnLst/>
                <a:rect l="l" t="t" r="r" b="b"/>
                <a:pathLst>
                  <a:path w="7244" h="276" extrusionOk="0">
                    <a:moveTo>
                      <a:pt x="0" y="0"/>
                    </a:moveTo>
                    <a:lnTo>
                      <a:pt x="0" y="275"/>
                    </a:lnTo>
                    <a:lnTo>
                      <a:pt x="7243" y="275"/>
                    </a:lnTo>
                    <a:lnTo>
                      <a:pt x="72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2018072" y="1634284"/>
                <a:ext cx="286953" cy="16919"/>
              </a:xfrm>
              <a:custGeom>
                <a:avLst/>
                <a:gdLst/>
                <a:ahLst/>
                <a:cxnLst/>
                <a:rect l="l" t="t" r="r" b="b"/>
                <a:pathLst>
                  <a:path w="4664" h="275" extrusionOk="0">
                    <a:moveTo>
                      <a:pt x="0" y="0"/>
                    </a:moveTo>
                    <a:lnTo>
                      <a:pt x="0" y="275"/>
                    </a:lnTo>
                    <a:lnTo>
                      <a:pt x="4663" y="275"/>
                    </a:lnTo>
                    <a:lnTo>
                      <a:pt x="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2173546" y="1761758"/>
                <a:ext cx="464575" cy="17657"/>
              </a:xfrm>
              <a:custGeom>
                <a:avLst/>
                <a:gdLst/>
                <a:ahLst/>
                <a:cxnLst/>
                <a:rect l="l" t="t" r="r" b="b"/>
                <a:pathLst>
                  <a:path w="7551" h="287" extrusionOk="0">
                    <a:moveTo>
                      <a:pt x="0" y="1"/>
                    </a:moveTo>
                    <a:lnTo>
                      <a:pt x="0" y="276"/>
                    </a:lnTo>
                    <a:lnTo>
                      <a:pt x="931" y="276"/>
                    </a:lnTo>
                    <a:cubicBezTo>
                      <a:pt x="2358" y="286"/>
                      <a:pt x="3078" y="286"/>
                      <a:pt x="3786" y="286"/>
                    </a:cubicBezTo>
                    <a:lnTo>
                      <a:pt x="3786" y="276"/>
                    </a:lnTo>
                    <a:lnTo>
                      <a:pt x="7550" y="276"/>
                    </a:lnTo>
                    <a:lnTo>
                      <a:pt x="7550" y="1"/>
                    </a:lnTo>
                    <a:lnTo>
                      <a:pt x="6631" y="1"/>
                    </a:lnTo>
                    <a:cubicBezTo>
                      <a:pt x="5684" y="6"/>
                      <a:pt x="4735" y="9"/>
                      <a:pt x="3785" y="9"/>
                    </a:cubicBezTo>
                    <a:cubicBezTo>
                      <a:pt x="2834" y="9"/>
                      <a:pt x="1883" y="6"/>
                      <a:pt x="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1684299" y="1761758"/>
                <a:ext cx="441134" cy="17657"/>
              </a:xfrm>
              <a:custGeom>
                <a:avLst/>
                <a:gdLst/>
                <a:ahLst/>
                <a:cxnLst/>
                <a:rect l="l" t="t" r="r" b="b"/>
                <a:pathLst>
                  <a:path w="7170" h="287" extrusionOk="0">
                    <a:moveTo>
                      <a:pt x="1" y="1"/>
                    </a:moveTo>
                    <a:lnTo>
                      <a:pt x="1" y="276"/>
                    </a:lnTo>
                    <a:cubicBezTo>
                      <a:pt x="1185" y="276"/>
                      <a:pt x="2380" y="286"/>
                      <a:pt x="3575" y="286"/>
                    </a:cubicBezTo>
                    <a:cubicBezTo>
                      <a:pt x="4770" y="286"/>
                      <a:pt x="5975" y="276"/>
                      <a:pt x="7170" y="276"/>
                    </a:cubicBezTo>
                    <a:lnTo>
                      <a:pt x="7170" y="1"/>
                    </a:lnTo>
                    <a:cubicBezTo>
                      <a:pt x="5975" y="6"/>
                      <a:pt x="4775" y="9"/>
                      <a:pt x="3577" y="9"/>
                    </a:cubicBezTo>
                    <a:cubicBezTo>
                      <a:pt x="2380" y="9"/>
                      <a:pt x="1185" y="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1684299" y="1698021"/>
                <a:ext cx="707907" cy="16980"/>
              </a:xfrm>
              <a:custGeom>
                <a:avLst/>
                <a:gdLst/>
                <a:ahLst/>
                <a:cxnLst/>
                <a:rect l="l" t="t" r="r" b="b"/>
                <a:pathLst>
                  <a:path w="11506" h="276" extrusionOk="0">
                    <a:moveTo>
                      <a:pt x="1" y="0"/>
                    </a:moveTo>
                    <a:lnTo>
                      <a:pt x="1" y="275"/>
                    </a:lnTo>
                    <a:lnTo>
                      <a:pt x="11505" y="275"/>
                    </a:lnTo>
                    <a:lnTo>
                      <a:pt x="1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1684299" y="1964106"/>
                <a:ext cx="469128" cy="16980"/>
              </a:xfrm>
              <a:custGeom>
                <a:avLst/>
                <a:gdLst/>
                <a:ahLst/>
                <a:cxnLst/>
                <a:rect l="l" t="t" r="r" b="b"/>
                <a:pathLst>
                  <a:path w="7625" h="276" extrusionOk="0">
                    <a:moveTo>
                      <a:pt x="1" y="0"/>
                    </a:moveTo>
                    <a:lnTo>
                      <a:pt x="1" y="275"/>
                    </a:lnTo>
                    <a:lnTo>
                      <a:pt x="7625" y="275"/>
                    </a:lnTo>
                    <a:lnTo>
                      <a:pt x="7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1684299" y="1826172"/>
                <a:ext cx="627863" cy="16980"/>
              </a:xfrm>
              <a:custGeom>
                <a:avLst/>
                <a:gdLst/>
                <a:ahLst/>
                <a:cxnLst/>
                <a:rect l="l" t="t" r="r" b="b"/>
                <a:pathLst>
                  <a:path w="10205" h="276" extrusionOk="0">
                    <a:moveTo>
                      <a:pt x="1" y="0"/>
                    </a:moveTo>
                    <a:lnTo>
                      <a:pt x="1" y="275"/>
                    </a:lnTo>
                    <a:lnTo>
                      <a:pt x="10205" y="275"/>
                    </a:lnTo>
                    <a:lnTo>
                      <a:pt x="10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684299" y="1889910"/>
                <a:ext cx="568676" cy="16980"/>
              </a:xfrm>
              <a:custGeom>
                <a:avLst/>
                <a:gdLst/>
                <a:ahLst/>
                <a:cxnLst/>
                <a:rect l="l" t="t" r="r" b="b"/>
                <a:pathLst>
                  <a:path w="9243" h="276" extrusionOk="0">
                    <a:moveTo>
                      <a:pt x="1" y="1"/>
                    </a:moveTo>
                    <a:lnTo>
                      <a:pt x="1" y="276"/>
                    </a:lnTo>
                    <a:lnTo>
                      <a:pt x="9242" y="276"/>
                    </a:lnTo>
                    <a:lnTo>
                      <a:pt x="92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1612746" y="1631023"/>
                <a:ext cx="23503" cy="23440"/>
              </a:xfrm>
              <a:custGeom>
                <a:avLst/>
                <a:gdLst/>
                <a:ahLst/>
                <a:cxnLst/>
                <a:rect l="l" t="t" r="r" b="b"/>
                <a:pathLst>
                  <a:path w="382" h="381" extrusionOk="0">
                    <a:moveTo>
                      <a:pt x="191" y="0"/>
                    </a:moveTo>
                    <a:cubicBezTo>
                      <a:pt x="85" y="0"/>
                      <a:pt x="0" y="85"/>
                      <a:pt x="0" y="190"/>
                    </a:cubicBezTo>
                    <a:cubicBezTo>
                      <a:pt x="0" y="296"/>
                      <a:pt x="85" y="381"/>
                      <a:pt x="191" y="381"/>
                    </a:cubicBezTo>
                    <a:cubicBezTo>
                      <a:pt x="296" y="381"/>
                      <a:pt x="381" y="296"/>
                      <a:pt x="381" y="190"/>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1612746" y="1694760"/>
                <a:ext cx="23503" cy="23502"/>
              </a:xfrm>
              <a:custGeom>
                <a:avLst/>
                <a:gdLst/>
                <a:ahLst/>
                <a:cxnLst/>
                <a:rect l="l" t="t" r="r" b="b"/>
                <a:pathLst>
                  <a:path w="382" h="382" extrusionOk="0">
                    <a:moveTo>
                      <a:pt x="191" y="0"/>
                    </a:moveTo>
                    <a:cubicBezTo>
                      <a:pt x="85" y="0"/>
                      <a:pt x="0" y="85"/>
                      <a:pt x="0" y="191"/>
                    </a:cubicBezTo>
                    <a:cubicBezTo>
                      <a:pt x="0" y="297"/>
                      <a:pt x="85" y="381"/>
                      <a:pt x="191" y="381"/>
                    </a:cubicBezTo>
                    <a:cubicBezTo>
                      <a:pt x="296" y="381"/>
                      <a:pt x="381" y="297"/>
                      <a:pt x="381" y="191"/>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1612746" y="1758498"/>
                <a:ext cx="23503" cy="23502"/>
              </a:xfrm>
              <a:custGeom>
                <a:avLst/>
                <a:gdLst/>
                <a:ahLst/>
                <a:cxnLst/>
                <a:rect l="l" t="t" r="r" b="b"/>
                <a:pathLst>
                  <a:path w="382" h="382" extrusionOk="0">
                    <a:moveTo>
                      <a:pt x="191" y="1"/>
                    </a:moveTo>
                    <a:cubicBezTo>
                      <a:pt x="85" y="1"/>
                      <a:pt x="0" y="85"/>
                      <a:pt x="0" y="191"/>
                    </a:cubicBezTo>
                    <a:cubicBezTo>
                      <a:pt x="0" y="297"/>
                      <a:pt x="85" y="381"/>
                      <a:pt x="191" y="381"/>
                    </a:cubicBezTo>
                    <a:cubicBezTo>
                      <a:pt x="296" y="381"/>
                      <a:pt x="381" y="297"/>
                      <a:pt x="381" y="191"/>
                    </a:cubicBezTo>
                    <a:cubicBezTo>
                      <a:pt x="381" y="85"/>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1612746" y="1822235"/>
                <a:ext cx="23503" cy="23502"/>
              </a:xfrm>
              <a:custGeom>
                <a:avLst/>
                <a:gdLst/>
                <a:ahLst/>
                <a:cxnLst/>
                <a:rect l="l" t="t" r="r" b="b"/>
                <a:pathLst>
                  <a:path w="382" h="382" extrusionOk="0">
                    <a:moveTo>
                      <a:pt x="191" y="1"/>
                    </a:moveTo>
                    <a:cubicBezTo>
                      <a:pt x="85" y="1"/>
                      <a:pt x="0" y="86"/>
                      <a:pt x="0" y="191"/>
                    </a:cubicBezTo>
                    <a:cubicBezTo>
                      <a:pt x="0" y="297"/>
                      <a:pt x="85" y="382"/>
                      <a:pt x="191" y="382"/>
                    </a:cubicBezTo>
                    <a:cubicBezTo>
                      <a:pt x="296" y="382"/>
                      <a:pt x="381" y="297"/>
                      <a:pt x="381" y="191"/>
                    </a:cubicBezTo>
                    <a:cubicBezTo>
                      <a:pt x="381" y="86"/>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612746" y="1886649"/>
                <a:ext cx="23503" cy="23502"/>
              </a:xfrm>
              <a:custGeom>
                <a:avLst/>
                <a:gdLst/>
                <a:ahLst/>
                <a:cxnLst/>
                <a:rect l="l" t="t" r="r" b="b"/>
                <a:pathLst>
                  <a:path w="382" h="382" extrusionOk="0">
                    <a:moveTo>
                      <a:pt x="191" y="1"/>
                    </a:moveTo>
                    <a:cubicBezTo>
                      <a:pt x="85" y="1"/>
                      <a:pt x="0" y="85"/>
                      <a:pt x="0" y="191"/>
                    </a:cubicBezTo>
                    <a:cubicBezTo>
                      <a:pt x="0" y="286"/>
                      <a:pt x="85" y="382"/>
                      <a:pt x="191" y="382"/>
                    </a:cubicBezTo>
                    <a:cubicBezTo>
                      <a:pt x="296" y="382"/>
                      <a:pt x="381" y="286"/>
                      <a:pt x="381" y="191"/>
                    </a:cubicBezTo>
                    <a:cubicBezTo>
                      <a:pt x="381" y="85"/>
                      <a:pt x="2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612746" y="1960845"/>
                <a:ext cx="23503" cy="23440"/>
              </a:xfrm>
              <a:custGeom>
                <a:avLst/>
                <a:gdLst/>
                <a:ahLst/>
                <a:cxnLst/>
                <a:rect l="l" t="t" r="r" b="b"/>
                <a:pathLst>
                  <a:path w="382" h="381" extrusionOk="0">
                    <a:moveTo>
                      <a:pt x="191" y="0"/>
                    </a:moveTo>
                    <a:cubicBezTo>
                      <a:pt x="85" y="0"/>
                      <a:pt x="0" y="85"/>
                      <a:pt x="0" y="191"/>
                    </a:cubicBezTo>
                    <a:cubicBezTo>
                      <a:pt x="0" y="296"/>
                      <a:pt x="85" y="381"/>
                      <a:pt x="191" y="381"/>
                    </a:cubicBezTo>
                    <a:cubicBezTo>
                      <a:pt x="296" y="381"/>
                      <a:pt x="381" y="296"/>
                      <a:pt x="381" y="191"/>
                    </a:cubicBezTo>
                    <a:cubicBezTo>
                      <a:pt x="381" y="85"/>
                      <a:pt x="296" y="0"/>
                      <a:pt x="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9"/>
            <p:cNvSpPr/>
            <p:nvPr/>
          </p:nvSpPr>
          <p:spPr>
            <a:xfrm>
              <a:off x="2710290" y="1629054"/>
              <a:ext cx="8490" cy="381932"/>
            </a:xfrm>
            <a:custGeom>
              <a:avLst/>
              <a:gdLst/>
              <a:ahLst/>
              <a:cxnLst/>
              <a:rect l="l" t="t" r="r" b="b"/>
              <a:pathLst>
                <a:path w="138" h="6208" extrusionOk="0">
                  <a:moveTo>
                    <a:pt x="74" y="0"/>
                  </a:moveTo>
                  <a:cubicBezTo>
                    <a:pt x="32" y="0"/>
                    <a:pt x="0" y="32"/>
                    <a:pt x="0" y="74"/>
                  </a:cubicBezTo>
                  <a:lnTo>
                    <a:pt x="0" y="6134"/>
                  </a:lnTo>
                  <a:cubicBezTo>
                    <a:pt x="0" y="6176"/>
                    <a:pt x="32" y="6208"/>
                    <a:pt x="74" y="6208"/>
                  </a:cubicBezTo>
                  <a:cubicBezTo>
                    <a:pt x="106" y="6208"/>
                    <a:pt x="138" y="6176"/>
                    <a:pt x="138" y="6134"/>
                  </a:cubicBez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9"/>
            <p:cNvGrpSpPr/>
            <p:nvPr/>
          </p:nvGrpSpPr>
          <p:grpSpPr>
            <a:xfrm>
              <a:off x="1850847" y="2338778"/>
              <a:ext cx="501675" cy="528970"/>
              <a:chOff x="1850847" y="2338778"/>
              <a:chExt cx="501675" cy="528970"/>
            </a:xfrm>
          </p:grpSpPr>
          <p:sp>
            <p:nvSpPr>
              <p:cNvPr id="305" name="Google Shape;305;p29"/>
              <p:cNvSpPr/>
              <p:nvPr/>
            </p:nvSpPr>
            <p:spPr>
              <a:xfrm>
                <a:off x="1850847" y="2543094"/>
                <a:ext cx="169194" cy="272606"/>
              </a:xfrm>
              <a:custGeom>
                <a:avLst/>
                <a:gdLst/>
                <a:ahLst/>
                <a:cxnLst/>
                <a:rect l="l" t="t" r="r" b="b"/>
                <a:pathLst>
                  <a:path w="2750" h="4431" extrusionOk="0">
                    <a:moveTo>
                      <a:pt x="582" y="0"/>
                    </a:moveTo>
                    <a:cubicBezTo>
                      <a:pt x="540" y="0"/>
                      <a:pt x="508" y="32"/>
                      <a:pt x="508" y="74"/>
                    </a:cubicBezTo>
                    <a:cubicBezTo>
                      <a:pt x="508" y="106"/>
                      <a:pt x="540" y="138"/>
                      <a:pt x="582" y="138"/>
                    </a:cubicBezTo>
                    <a:lnTo>
                      <a:pt x="995" y="138"/>
                    </a:lnTo>
                    <a:cubicBezTo>
                      <a:pt x="1037" y="138"/>
                      <a:pt x="1069" y="106"/>
                      <a:pt x="1069" y="74"/>
                    </a:cubicBezTo>
                    <a:cubicBezTo>
                      <a:pt x="1069" y="32"/>
                      <a:pt x="1037" y="0"/>
                      <a:pt x="995" y="0"/>
                    </a:cubicBezTo>
                    <a:close/>
                    <a:moveTo>
                      <a:pt x="1417" y="0"/>
                    </a:moveTo>
                    <a:cubicBezTo>
                      <a:pt x="1375" y="0"/>
                      <a:pt x="1343" y="32"/>
                      <a:pt x="1343" y="74"/>
                    </a:cubicBezTo>
                    <a:cubicBezTo>
                      <a:pt x="1343" y="106"/>
                      <a:pt x="1375" y="138"/>
                      <a:pt x="1417" y="138"/>
                    </a:cubicBezTo>
                    <a:lnTo>
                      <a:pt x="1840" y="138"/>
                    </a:lnTo>
                    <a:cubicBezTo>
                      <a:pt x="1872" y="138"/>
                      <a:pt x="1904" y="106"/>
                      <a:pt x="1904" y="74"/>
                    </a:cubicBezTo>
                    <a:cubicBezTo>
                      <a:pt x="1904" y="32"/>
                      <a:pt x="1872" y="0"/>
                      <a:pt x="1840" y="0"/>
                    </a:cubicBezTo>
                    <a:close/>
                    <a:moveTo>
                      <a:pt x="2253" y="0"/>
                    </a:moveTo>
                    <a:cubicBezTo>
                      <a:pt x="2221" y="0"/>
                      <a:pt x="2189" y="32"/>
                      <a:pt x="2189" y="74"/>
                    </a:cubicBezTo>
                    <a:cubicBezTo>
                      <a:pt x="2189" y="106"/>
                      <a:pt x="2221" y="138"/>
                      <a:pt x="2253" y="138"/>
                    </a:cubicBezTo>
                    <a:lnTo>
                      <a:pt x="2676" y="138"/>
                    </a:lnTo>
                    <a:cubicBezTo>
                      <a:pt x="2718" y="138"/>
                      <a:pt x="2750" y="106"/>
                      <a:pt x="2750" y="74"/>
                    </a:cubicBezTo>
                    <a:cubicBezTo>
                      <a:pt x="2750" y="32"/>
                      <a:pt x="2718" y="0"/>
                      <a:pt x="2676" y="0"/>
                    </a:cubicBezTo>
                    <a:close/>
                    <a:moveTo>
                      <a:pt x="201" y="156"/>
                    </a:moveTo>
                    <a:cubicBezTo>
                      <a:pt x="183" y="156"/>
                      <a:pt x="164" y="164"/>
                      <a:pt x="149" y="180"/>
                    </a:cubicBezTo>
                    <a:cubicBezTo>
                      <a:pt x="53" y="286"/>
                      <a:pt x="1" y="423"/>
                      <a:pt x="1" y="561"/>
                    </a:cubicBezTo>
                    <a:lnTo>
                      <a:pt x="1" y="614"/>
                    </a:lnTo>
                    <a:cubicBezTo>
                      <a:pt x="1" y="656"/>
                      <a:pt x="32" y="688"/>
                      <a:pt x="75" y="688"/>
                    </a:cubicBezTo>
                    <a:cubicBezTo>
                      <a:pt x="106" y="688"/>
                      <a:pt x="138" y="656"/>
                      <a:pt x="138" y="614"/>
                    </a:cubicBezTo>
                    <a:lnTo>
                      <a:pt x="138" y="561"/>
                    </a:lnTo>
                    <a:cubicBezTo>
                      <a:pt x="138" y="455"/>
                      <a:pt x="180" y="349"/>
                      <a:pt x="254" y="275"/>
                    </a:cubicBezTo>
                    <a:cubicBezTo>
                      <a:pt x="275" y="244"/>
                      <a:pt x="275" y="201"/>
                      <a:pt x="254" y="180"/>
                    </a:cubicBezTo>
                    <a:cubicBezTo>
                      <a:pt x="238" y="164"/>
                      <a:pt x="220" y="156"/>
                      <a:pt x="201" y="156"/>
                    </a:cubicBezTo>
                    <a:close/>
                    <a:moveTo>
                      <a:pt x="75" y="963"/>
                    </a:moveTo>
                    <a:cubicBezTo>
                      <a:pt x="32" y="963"/>
                      <a:pt x="1" y="994"/>
                      <a:pt x="1" y="1037"/>
                    </a:cubicBezTo>
                    <a:lnTo>
                      <a:pt x="1" y="1449"/>
                    </a:lnTo>
                    <a:cubicBezTo>
                      <a:pt x="1" y="1491"/>
                      <a:pt x="32" y="1523"/>
                      <a:pt x="75" y="1523"/>
                    </a:cubicBezTo>
                    <a:cubicBezTo>
                      <a:pt x="106" y="1523"/>
                      <a:pt x="138" y="1491"/>
                      <a:pt x="138" y="1449"/>
                    </a:cubicBezTo>
                    <a:lnTo>
                      <a:pt x="138" y="1037"/>
                    </a:lnTo>
                    <a:cubicBezTo>
                      <a:pt x="138" y="994"/>
                      <a:pt x="106" y="963"/>
                      <a:pt x="75" y="963"/>
                    </a:cubicBezTo>
                    <a:close/>
                    <a:moveTo>
                      <a:pt x="75" y="1809"/>
                    </a:moveTo>
                    <a:cubicBezTo>
                      <a:pt x="32" y="1809"/>
                      <a:pt x="1" y="1840"/>
                      <a:pt x="1" y="1872"/>
                    </a:cubicBezTo>
                    <a:lnTo>
                      <a:pt x="1" y="2295"/>
                    </a:lnTo>
                    <a:cubicBezTo>
                      <a:pt x="1" y="2327"/>
                      <a:pt x="32" y="2358"/>
                      <a:pt x="75" y="2358"/>
                    </a:cubicBezTo>
                    <a:cubicBezTo>
                      <a:pt x="106" y="2358"/>
                      <a:pt x="138" y="2327"/>
                      <a:pt x="138" y="2295"/>
                    </a:cubicBezTo>
                    <a:lnTo>
                      <a:pt x="138" y="1872"/>
                    </a:lnTo>
                    <a:cubicBezTo>
                      <a:pt x="138" y="1840"/>
                      <a:pt x="106" y="1809"/>
                      <a:pt x="75" y="1809"/>
                    </a:cubicBezTo>
                    <a:close/>
                    <a:moveTo>
                      <a:pt x="75" y="2644"/>
                    </a:moveTo>
                    <a:cubicBezTo>
                      <a:pt x="32" y="2644"/>
                      <a:pt x="1" y="2676"/>
                      <a:pt x="1" y="2718"/>
                    </a:cubicBezTo>
                    <a:lnTo>
                      <a:pt x="1" y="3130"/>
                    </a:lnTo>
                    <a:cubicBezTo>
                      <a:pt x="1" y="3173"/>
                      <a:pt x="32" y="3204"/>
                      <a:pt x="75" y="3204"/>
                    </a:cubicBezTo>
                    <a:cubicBezTo>
                      <a:pt x="106" y="3204"/>
                      <a:pt x="138" y="3173"/>
                      <a:pt x="138" y="3130"/>
                    </a:cubicBezTo>
                    <a:lnTo>
                      <a:pt x="138" y="2718"/>
                    </a:lnTo>
                    <a:cubicBezTo>
                      <a:pt x="138" y="2676"/>
                      <a:pt x="106" y="2644"/>
                      <a:pt x="75" y="2644"/>
                    </a:cubicBezTo>
                    <a:close/>
                    <a:moveTo>
                      <a:pt x="75" y="3479"/>
                    </a:moveTo>
                    <a:cubicBezTo>
                      <a:pt x="32" y="3479"/>
                      <a:pt x="1" y="3511"/>
                      <a:pt x="1" y="3553"/>
                    </a:cubicBezTo>
                    <a:lnTo>
                      <a:pt x="1" y="3870"/>
                    </a:lnTo>
                    <a:cubicBezTo>
                      <a:pt x="1" y="3902"/>
                      <a:pt x="1" y="3945"/>
                      <a:pt x="11" y="3987"/>
                    </a:cubicBezTo>
                    <a:cubicBezTo>
                      <a:pt x="22" y="4019"/>
                      <a:pt x="53" y="4040"/>
                      <a:pt x="85" y="4040"/>
                    </a:cubicBezTo>
                    <a:lnTo>
                      <a:pt x="96" y="4040"/>
                    </a:lnTo>
                    <a:cubicBezTo>
                      <a:pt x="138" y="4029"/>
                      <a:pt x="159" y="3997"/>
                      <a:pt x="149" y="3955"/>
                    </a:cubicBezTo>
                    <a:cubicBezTo>
                      <a:pt x="149" y="3923"/>
                      <a:pt x="138" y="3902"/>
                      <a:pt x="138" y="3870"/>
                    </a:cubicBezTo>
                    <a:lnTo>
                      <a:pt x="138" y="3553"/>
                    </a:lnTo>
                    <a:cubicBezTo>
                      <a:pt x="138" y="3511"/>
                      <a:pt x="106" y="3479"/>
                      <a:pt x="75" y="3479"/>
                    </a:cubicBezTo>
                    <a:close/>
                    <a:moveTo>
                      <a:pt x="324" y="4230"/>
                    </a:moveTo>
                    <a:cubicBezTo>
                      <a:pt x="301" y="4230"/>
                      <a:pt x="279" y="4241"/>
                      <a:pt x="265" y="4262"/>
                    </a:cubicBezTo>
                    <a:cubicBezTo>
                      <a:pt x="244" y="4304"/>
                      <a:pt x="254" y="4346"/>
                      <a:pt x="297" y="4357"/>
                    </a:cubicBezTo>
                    <a:cubicBezTo>
                      <a:pt x="371" y="4410"/>
                      <a:pt x="466" y="4431"/>
                      <a:pt x="561" y="4431"/>
                    </a:cubicBezTo>
                    <a:lnTo>
                      <a:pt x="730" y="4431"/>
                    </a:lnTo>
                    <a:cubicBezTo>
                      <a:pt x="772" y="4431"/>
                      <a:pt x="804" y="4399"/>
                      <a:pt x="804" y="4357"/>
                    </a:cubicBezTo>
                    <a:cubicBezTo>
                      <a:pt x="804" y="4325"/>
                      <a:pt x="772" y="4293"/>
                      <a:pt x="730" y="4293"/>
                    </a:cubicBezTo>
                    <a:lnTo>
                      <a:pt x="561" y="4293"/>
                    </a:lnTo>
                    <a:cubicBezTo>
                      <a:pt x="498" y="4293"/>
                      <a:pt x="424" y="4272"/>
                      <a:pt x="360" y="4241"/>
                    </a:cubicBezTo>
                    <a:cubicBezTo>
                      <a:pt x="349" y="4233"/>
                      <a:pt x="336" y="4230"/>
                      <a:pt x="324" y="4230"/>
                    </a:cubicBezTo>
                    <a:close/>
                    <a:moveTo>
                      <a:pt x="1153" y="4293"/>
                    </a:moveTo>
                    <a:cubicBezTo>
                      <a:pt x="1121" y="4293"/>
                      <a:pt x="1079" y="4325"/>
                      <a:pt x="1079" y="4357"/>
                    </a:cubicBezTo>
                    <a:cubicBezTo>
                      <a:pt x="1079" y="4399"/>
                      <a:pt x="1121" y="4431"/>
                      <a:pt x="1153" y="4431"/>
                    </a:cubicBezTo>
                    <a:lnTo>
                      <a:pt x="1576" y="4431"/>
                    </a:lnTo>
                    <a:cubicBezTo>
                      <a:pt x="1618" y="4431"/>
                      <a:pt x="1650" y="4399"/>
                      <a:pt x="1650" y="4357"/>
                    </a:cubicBezTo>
                    <a:cubicBezTo>
                      <a:pt x="1650" y="4325"/>
                      <a:pt x="1618" y="4293"/>
                      <a:pt x="1576" y="4293"/>
                    </a:cubicBezTo>
                    <a:close/>
                    <a:moveTo>
                      <a:pt x="1989" y="4293"/>
                    </a:moveTo>
                    <a:cubicBezTo>
                      <a:pt x="1957" y="4293"/>
                      <a:pt x="1925" y="4325"/>
                      <a:pt x="1925" y="4357"/>
                    </a:cubicBezTo>
                    <a:cubicBezTo>
                      <a:pt x="1925" y="4399"/>
                      <a:pt x="1957" y="4431"/>
                      <a:pt x="1989" y="4431"/>
                    </a:cubicBezTo>
                    <a:lnTo>
                      <a:pt x="2411" y="4431"/>
                    </a:lnTo>
                    <a:cubicBezTo>
                      <a:pt x="2454" y="4431"/>
                      <a:pt x="2486" y="4399"/>
                      <a:pt x="2486" y="4357"/>
                    </a:cubicBezTo>
                    <a:cubicBezTo>
                      <a:pt x="2486" y="4325"/>
                      <a:pt x="2454" y="4293"/>
                      <a:pt x="2411" y="4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1954948" y="2703791"/>
                <a:ext cx="138001" cy="17595"/>
              </a:xfrm>
              <a:custGeom>
                <a:avLst/>
                <a:gdLst/>
                <a:ahLst/>
                <a:cxnLst/>
                <a:rect l="l" t="t" r="r" b="b"/>
                <a:pathLst>
                  <a:path w="2243" h="286" extrusionOk="0">
                    <a:moveTo>
                      <a:pt x="0" y="0"/>
                    </a:moveTo>
                    <a:lnTo>
                      <a:pt x="0" y="286"/>
                    </a:lnTo>
                    <a:lnTo>
                      <a:pt x="2242" y="286"/>
                    </a:lnTo>
                    <a:lnTo>
                      <a:pt x="2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129309" y="2703791"/>
                <a:ext cx="223213" cy="17595"/>
              </a:xfrm>
              <a:custGeom>
                <a:avLst/>
                <a:gdLst/>
                <a:ahLst/>
                <a:cxnLst/>
                <a:rect l="l" t="t" r="r" b="b"/>
                <a:pathLst>
                  <a:path w="3628" h="286" extrusionOk="0">
                    <a:moveTo>
                      <a:pt x="0" y="0"/>
                    </a:moveTo>
                    <a:lnTo>
                      <a:pt x="0" y="286"/>
                    </a:lnTo>
                    <a:lnTo>
                      <a:pt x="3627" y="286"/>
                    </a:lnTo>
                    <a:lnTo>
                      <a:pt x="3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214522" y="2850153"/>
                <a:ext cx="138001" cy="17595"/>
              </a:xfrm>
              <a:custGeom>
                <a:avLst/>
                <a:gdLst/>
                <a:ahLst/>
                <a:cxnLst/>
                <a:rect l="l" t="t" r="r" b="b"/>
                <a:pathLst>
                  <a:path w="2243" h="286" extrusionOk="0">
                    <a:moveTo>
                      <a:pt x="1" y="0"/>
                    </a:moveTo>
                    <a:lnTo>
                      <a:pt x="1" y="286"/>
                    </a:lnTo>
                    <a:lnTo>
                      <a:pt x="2242" y="286"/>
                    </a:lnTo>
                    <a:lnTo>
                      <a:pt x="2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1954948" y="2850153"/>
                <a:ext cx="223213" cy="17595"/>
              </a:xfrm>
              <a:custGeom>
                <a:avLst/>
                <a:gdLst/>
                <a:ahLst/>
                <a:cxnLst/>
                <a:rect l="l" t="t" r="r" b="b"/>
                <a:pathLst>
                  <a:path w="3628" h="286" extrusionOk="0">
                    <a:moveTo>
                      <a:pt x="0" y="0"/>
                    </a:moveTo>
                    <a:lnTo>
                      <a:pt x="0" y="286"/>
                    </a:lnTo>
                    <a:lnTo>
                      <a:pt x="3627" y="286"/>
                    </a:lnTo>
                    <a:lnTo>
                      <a:pt x="3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1954948" y="2753870"/>
                <a:ext cx="243393" cy="16980"/>
              </a:xfrm>
              <a:custGeom>
                <a:avLst/>
                <a:gdLst/>
                <a:ahLst/>
                <a:cxnLst/>
                <a:rect l="l" t="t" r="r" b="b"/>
                <a:pathLst>
                  <a:path w="3956" h="276" extrusionOk="0">
                    <a:moveTo>
                      <a:pt x="0" y="0"/>
                    </a:moveTo>
                    <a:lnTo>
                      <a:pt x="0" y="275"/>
                    </a:lnTo>
                    <a:lnTo>
                      <a:pt x="3955" y="275"/>
                    </a:lnTo>
                    <a:lnTo>
                      <a:pt x="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234025" y="2753870"/>
                <a:ext cx="118497" cy="16980"/>
              </a:xfrm>
              <a:custGeom>
                <a:avLst/>
                <a:gdLst/>
                <a:ahLst/>
                <a:cxnLst/>
                <a:rect l="l" t="t" r="r" b="b"/>
                <a:pathLst>
                  <a:path w="1926" h="276" extrusionOk="0">
                    <a:moveTo>
                      <a:pt x="1" y="0"/>
                    </a:moveTo>
                    <a:lnTo>
                      <a:pt x="1" y="275"/>
                    </a:lnTo>
                    <a:lnTo>
                      <a:pt x="1925" y="275"/>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954948" y="2802658"/>
                <a:ext cx="199772" cy="17595"/>
              </a:xfrm>
              <a:custGeom>
                <a:avLst/>
                <a:gdLst/>
                <a:ahLst/>
                <a:cxnLst/>
                <a:rect l="l" t="t" r="r" b="b"/>
                <a:pathLst>
                  <a:path w="3247" h="286" extrusionOk="0">
                    <a:moveTo>
                      <a:pt x="0" y="0"/>
                    </a:moveTo>
                    <a:lnTo>
                      <a:pt x="0" y="286"/>
                    </a:lnTo>
                    <a:lnTo>
                      <a:pt x="3247" y="286"/>
                    </a:lnTo>
                    <a:lnTo>
                      <a:pt x="3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217106" y="2802658"/>
                <a:ext cx="135417" cy="17595"/>
              </a:xfrm>
              <a:custGeom>
                <a:avLst/>
                <a:gdLst/>
                <a:ahLst/>
                <a:cxnLst/>
                <a:rect l="l" t="t" r="r" b="b"/>
                <a:pathLst>
                  <a:path w="2201" h="286" extrusionOk="0">
                    <a:moveTo>
                      <a:pt x="1" y="0"/>
                    </a:moveTo>
                    <a:lnTo>
                      <a:pt x="1" y="286"/>
                    </a:lnTo>
                    <a:lnTo>
                      <a:pt x="2200" y="286"/>
                    </a:lnTo>
                    <a:lnTo>
                      <a:pt x="2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1954948" y="2495599"/>
                <a:ext cx="72292" cy="135349"/>
              </a:xfrm>
              <a:custGeom>
                <a:avLst/>
                <a:gdLst/>
                <a:ahLst/>
                <a:cxnLst/>
                <a:rect l="l" t="t" r="r" b="b"/>
                <a:pathLst>
                  <a:path w="1175" h="2200" extrusionOk="0">
                    <a:moveTo>
                      <a:pt x="0" y="0"/>
                    </a:moveTo>
                    <a:lnTo>
                      <a:pt x="0" y="2200"/>
                    </a:lnTo>
                    <a:lnTo>
                      <a:pt x="1174" y="2200"/>
                    </a:lnTo>
                    <a:lnTo>
                      <a:pt x="11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2068154" y="2444843"/>
                <a:ext cx="72907" cy="186106"/>
              </a:xfrm>
              <a:custGeom>
                <a:avLst/>
                <a:gdLst/>
                <a:ahLst/>
                <a:cxnLst/>
                <a:rect l="l" t="t" r="r" b="b"/>
                <a:pathLst>
                  <a:path w="1185" h="3025" extrusionOk="0">
                    <a:moveTo>
                      <a:pt x="0" y="1"/>
                    </a:moveTo>
                    <a:lnTo>
                      <a:pt x="0" y="3025"/>
                    </a:lnTo>
                    <a:lnTo>
                      <a:pt x="1185" y="3025"/>
                    </a:lnTo>
                    <a:lnTo>
                      <a:pt x="1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2178099" y="2338778"/>
                <a:ext cx="72292" cy="291555"/>
              </a:xfrm>
              <a:custGeom>
                <a:avLst/>
                <a:gdLst/>
                <a:ahLst/>
                <a:cxnLst/>
                <a:rect l="l" t="t" r="r" b="b"/>
                <a:pathLst>
                  <a:path w="1175" h="4739" extrusionOk="0">
                    <a:moveTo>
                      <a:pt x="0" y="1"/>
                    </a:moveTo>
                    <a:lnTo>
                      <a:pt x="0" y="4738"/>
                    </a:lnTo>
                    <a:lnTo>
                      <a:pt x="1174" y="4738"/>
                    </a:lnTo>
                    <a:lnTo>
                      <a:pt x="1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2174161" y="2802658"/>
                <a:ext cx="26087" cy="17595"/>
              </a:xfrm>
              <a:custGeom>
                <a:avLst/>
                <a:gdLst/>
                <a:ahLst/>
                <a:cxnLst/>
                <a:rect l="l" t="t" r="r" b="b"/>
                <a:pathLst>
                  <a:path w="424" h="286" extrusionOk="0">
                    <a:moveTo>
                      <a:pt x="1" y="0"/>
                    </a:moveTo>
                    <a:lnTo>
                      <a:pt x="1" y="286"/>
                    </a:lnTo>
                    <a:lnTo>
                      <a:pt x="424" y="286"/>
                    </a:lnTo>
                    <a:lnTo>
                      <a:pt x="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9"/>
            <p:cNvSpPr/>
            <p:nvPr/>
          </p:nvSpPr>
          <p:spPr>
            <a:xfrm>
              <a:off x="2798763" y="1880804"/>
              <a:ext cx="541974" cy="605074"/>
            </a:xfrm>
            <a:custGeom>
              <a:avLst/>
              <a:gdLst/>
              <a:ahLst/>
              <a:cxnLst/>
              <a:rect l="l" t="t" r="r" b="b"/>
              <a:pathLst>
                <a:path w="8809" h="9835" extrusionOk="0">
                  <a:moveTo>
                    <a:pt x="0" y="1"/>
                  </a:moveTo>
                  <a:lnTo>
                    <a:pt x="0" y="9835"/>
                  </a:lnTo>
                  <a:lnTo>
                    <a:pt x="8809" y="9835"/>
                  </a:lnTo>
                  <a:lnTo>
                    <a:pt x="8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2790273" y="1872376"/>
              <a:ext cx="558955" cy="621992"/>
            </a:xfrm>
            <a:custGeom>
              <a:avLst/>
              <a:gdLst/>
              <a:ahLst/>
              <a:cxnLst/>
              <a:rect l="l" t="t" r="r" b="b"/>
              <a:pathLst>
                <a:path w="9085" h="10110" extrusionOk="0">
                  <a:moveTo>
                    <a:pt x="8947" y="138"/>
                  </a:moveTo>
                  <a:lnTo>
                    <a:pt x="8947" y="9972"/>
                  </a:lnTo>
                  <a:lnTo>
                    <a:pt x="138" y="9972"/>
                  </a:lnTo>
                  <a:lnTo>
                    <a:pt x="138" y="138"/>
                  </a:lnTo>
                  <a:close/>
                  <a:moveTo>
                    <a:pt x="1" y="0"/>
                  </a:moveTo>
                  <a:lnTo>
                    <a:pt x="1" y="10109"/>
                  </a:lnTo>
                  <a:lnTo>
                    <a:pt x="9084" y="10109"/>
                  </a:lnTo>
                  <a:lnTo>
                    <a:pt x="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2794825" y="1876929"/>
              <a:ext cx="550464" cy="72227"/>
            </a:xfrm>
            <a:custGeom>
              <a:avLst/>
              <a:gdLst/>
              <a:ahLst/>
              <a:cxnLst/>
              <a:rect l="l" t="t" r="r" b="b"/>
              <a:pathLst>
                <a:path w="8947" h="1174" extrusionOk="0">
                  <a:moveTo>
                    <a:pt x="1" y="0"/>
                  </a:moveTo>
                  <a:lnTo>
                    <a:pt x="1" y="1174"/>
                  </a:lnTo>
                  <a:lnTo>
                    <a:pt x="8947" y="1174"/>
                  </a:lnTo>
                  <a:lnTo>
                    <a:pt x="8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2842999" y="1988161"/>
              <a:ext cx="378071" cy="13043"/>
            </a:xfrm>
            <a:custGeom>
              <a:avLst/>
              <a:gdLst/>
              <a:ahLst/>
              <a:cxnLst/>
              <a:rect l="l" t="t" r="r" b="b"/>
              <a:pathLst>
                <a:path w="6145" h="212" extrusionOk="0">
                  <a:moveTo>
                    <a:pt x="0" y="0"/>
                  </a:moveTo>
                  <a:lnTo>
                    <a:pt x="0" y="212"/>
                  </a:lnTo>
                  <a:lnTo>
                    <a:pt x="6144" y="212"/>
                  </a:lnTo>
                  <a:lnTo>
                    <a:pt x="6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2842999" y="2079891"/>
              <a:ext cx="378071" cy="13043"/>
            </a:xfrm>
            <a:custGeom>
              <a:avLst/>
              <a:gdLst/>
              <a:ahLst/>
              <a:cxnLst/>
              <a:rect l="l" t="t" r="r" b="b"/>
              <a:pathLst>
                <a:path w="6145" h="212" extrusionOk="0">
                  <a:moveTo>
                    <a:pt x="0" y="0"/>
                  </a:moveTo>
                  <a:lnTo>
                    <a:pt x="0" y="212"/>
                  </a:lnTo>
                  <a:lnTo>
                    <a:pt x="6144" y="212"/>
                  </a:lnTo>
                  <a:lnTo>
                    <a:pt x="6144" y="0"/>
                  </a:lnTo>
                  <a:cubicBezTo>
                    <a:pt x="5177" y="6"/>
                    <a:pt x="4119" y="8"/>
                    <a:pt x="3064" y="8"/>
                  </a:cubicBezTo>
                  <a:cubicBezTo>
                    <a:pt x="2010" y="8"/>
                    <a:pt x="957" y="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2842999" y="2034365"/>
              <a:ext cx="378071" cy="12428"/>
            </a:xfrm>
            <a:custGeom>
              <a:avLst/>
              <a:gdLst/>
              <a:ahLst/>
              <a:cxnLst/>
              <a:rect l="l" t="t" r="r" b="b"/>
              <a:pathLst>
                <a:path w="6145" h="202" extrusionOk="0">
                  <a:moveTo>
                    <a:pt x="0" y="0"/>
                  </a:moveTo>
                  <a:lnTo>
                    <a:pt x="0" y="201"/>
                  </a:lnTo>
                  <a:lnTo>
                    <a:pt x="6144" y="201"/>
                  </a:lnTo>
                  <a:lnTo>
                    <a:pt x="6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2842999" y="2126095"/>
              <a:ext cx="275263" cy="12428"/>
            </a:xfrm>
            <a:custGeom>
              <a:avLst/>
              <a:gdLst/>
              <a:ahLst/>
              <a:cxnLst/>
              <a:rect l="l" t="t" r="r" b="b"/>
              <a:pathLst>
                <a:path w="4474" h="202" extrusionOk="0">
                  <a:moveTo>
                    <a:pt x="0" y="0"/>
                  </a:moveTo>
                  <a:lnTo>
                    <a:pt x="0" y="201"/>
                  </a:lnTo>
                  <a:lnTo>
                    <a:pt x="4473" y="201"/>
                  </a:lnTo>
                  <a:lnTo>
                    <a:pt x="4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2842999" y="2433769"/>
              <a:ext cx="378071" cy="13104"/>
            </a:xfrm>
            <a:custGeom>
              <a:avLst/>
              <a:gdLst/>
              <a:ahLst/>
              <a:cxnLst/>
              <a:rect l="l" t="t" r="r" b="b"/>
              <a:pathLst>
                <a:path w="6145" h="213" extrusionOk="0">
                  <a:moveTo>
                    <a:pt x="0" y="1"/>
                  </a:moveTo>
                  <a:lnTo>
                    <a:pt x="0" y="212"/>
                  </a:lnTo>
                  <a:lnTo>
                    <a:pt x="6144" y="212"/>
                  </a:lnTo>
                  <a:lnTo>
                    <a:pt x="6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2842999" y="2342223"/>
              <a:ext cx="378071" cy="12920"/>
            </a:xfrm>
            <a:custGeom>
              <a:avLst/>
              <a:gdLst/>
              <a:ahLst/>
              <a:cxnLst/>
              <a:rect l="l" t="t" r="r" b="b"/>
              <a:pathLst>
                <a:path w="6145" h="210" extrusionOk="0">
                  <a:moveTo>
                    <a:pt x="3064" y="0"/>
                  </a:moveTo>
                  <a:cubicBezTo>
                    <a:pt x="2010" y="0"/>
                    <a:pt x="957" y="3"/>
                    <a:pt x="0" y="8"/>
                  </a:cubicBezTo>
                  <a:lnTo>
                    <a:pt x="0" y="209"/>
                  </a:lnTo>
                  <a:lnTo>
                    <a:pt x="6144" y="209"/>
                  </a:lnTo>
                  <a:lnTo>
                    <a:pt x="6144" y="8"/>
                  </a:lnTo>
                  <a:cubicBezTo>
                    <a:pt x="5177" y="3"/>
                    <a:pt x="4119" y="0"/>
                    <a:pt x="3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2842999" y="2388242"/>
              <a:ext cx="378071" cy="12428"/>
            </a:xfrm>
            <a:custGeom>
              <a:avLst/>
              <a:gdLst/>
              <a:ahLst/>
              <a:cxnLst/>
              <a:rect l="l" t="t" r="r" b="b"/>
              <a:pathLst>
                <a:path w="6145" h="202" extrusionOk="0">
                  <a:moveTo>
                    <a:pt x="0" y="1"/>
                  </a:moveTo>
                  <a:lnTo>
                    <a:pt x="0" y="202"/>
                  </a:lnTo>
                  <a:lnTo>
                    <a:pt x="6144" y="202"/>
                  </a:lnTo>
                  <a:lnTo>
                    <a:pt x="6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2842999" y="2296512"/>
              <a:ext cx="275263" cy="13104"/>
            </a:xfrm>
            <a:custGeom>
              <a:avLst/>
              <a:gdLst/>
              <a:ahLst/>
              <a:cxnLst/>
              <a:rect l="l" t="t" r="r" b="b"/>
              <a:pathLst>
                <a:path w="4474" h="213" extrusionOk="0">
                  <a:moveTo>
                    <a:pt x="0" y="1"/>
                  </a:moveTo>
                  <a:lnTo>
                    <a:pt x="0" y="212"/>
                  </a:lnTo>
                  <a:lnTo>
                    <a:pt x="4473" y="212"/>
                  </a:lnTo>
                  <a:lnTo>
                    <a:pt x="4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3139673" y="2177097"/>
              <a:ext cx="55372" cy="87608"/>
            </a:xfrm>
            <a:custGeom>
              <a:avLst/>
              <a:gdLst/>
              <a:ahLst/>
              <a:cxnLst/>
              <a:rect l="l" t="t" r="r" b="b"/>
              <a:pathLst>
                <a:path w="900" h="1424" extrusionOk="0">
                  <a:moveTo>
                    <a:pt x="784" y="1"/>
                  </a:moveTo>
                  <a:cubicBezTo>
                    <a:pt x="760" y="1"/>
                    <a:pt x="738" y="9"/>
                    <a:pt x="719" y="28"/>
                  </a:cubicBezTo>
                  <a:lnTo>
                    <a:pt x="32" y="630"/>
                  </a:lnTo>
                  <a:cubicBezTo>
                    <a:pt x="11" y="652"/>
                    <a:pt x="0" y="683"/>
                    <a:pt x="0" y="704"/>
                  </a:cubicBezTo>
                  <a:cubicBezTo>
                    <a:pt x="0" y="736"/>
                    <a:pt x="11" y="768"/>
                    <a:pt x="32" y="789"/>
                  </a:cubicBezTo>
                  <a:lnTo>
                    <a:pt x="719" y="1392"/>
                  </a:lnTo>
                  <a:cubicBezTo>
                    <a:pt x="740" y="1413"/>
                    <a:pt x="762" y="1424"/>
                    <a:pt x="783" y="1424"/>
                  </a:cubicBezTo>
                  <a:cubicBezTo>
                    <a:pt x="815" y="1424"/>
                    <a:pt x="846" y="1402"/>
                    <a:pt x="867" y="1381"/>
                  </a:cubicBezTo>
                  <a:cubicBezTo>
                    <a:pt x="899" y="1339"/>
                    <a:pt x="899" y="1275"/>
                    <a:pt x="857" y="1244"/>
                  </a:cubicBezTo>
                  <a:lnTo>
                    <a:pt x="254" y="704"/>
                  </a:lnTo>
                  <a:lnTo>
                    <a:pt x="857" y="176"/>
                  </a:lnTo>
                  <a:cubicBezTo>
                    <a:pt x="899" y="144"/>
                    <a:pt x="899" y="81"/>
                    <a:pt x="867" y="38"/>
                  </a:cubicBezTo>
                  <a:cubicBezTo>
                    <a:pt x="844" y="15"/>
                    <a:pt x="813" y="1"/>
                    <a:pt x="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46357" y="2177097"/>
              <a:ext cx="55373" cy="87608"/>
            </a:xfrm>
            <a:custGeom>
              <a:avLst/>
              <a:gdLst/>
              <a:ahLst/>
              <a:cxnLst/>
              <a:rect l="l" t="t" r="r" b="b"/>
              <a:pathLst>
                <a:path w="900" h="1424" extrusionOk="0">
                  <a:moveTo>
                    <a:pt x="117" y="1"/>
                  </a:moveTo>
                  <a:cubicBezTo>
                    <a:pt x="88" y="1"/>
                    <a:pt x="61" y="15"/>
                    <a:pt x="43" y="38"/>
                  </a:cubicBezTo>
                  <a:cubicBezTo>
                    <a:pt x="0" y="81"/>
                    <a:pt x="0" y="144"/>
                    <a:pt x="43" y="176"/>
                  </a:cubicBezTo>
                  <a:lnTo>
                    <a:pt x="646" y="715"/>
                  </a:lnTo>
                  <a:lnTo>
                    <a:pt x="43" y="1244"/>
                  </a:lnTo>
                  <a:cubicBezTo>
                    <a:pt x="0" y="1275"/>
                    <a:pt x="0" y="1339"/>
                    <a:pt x="43" y="1381"/>
                  </a:cubicBezTo>
                  <a:cubicBezTo>
                    <a:pt x="53" y="1413"/>
                    <a:pt x="85" y="1424"/>
                    <a:pt x="117" y="1424"/>
                  </a:cubicBezTo>
                  <a:cubicBezTo>
                    <a:pt x="138" y="1424"/>
                    <a:pt x="159" y="1413"/>
                    <a:pt x="180" y="1392"/>
                  </a:cubicBezTo>
                  <a:lnTo>
                    <a:pt x="868" y="789"/>
                  </a:lnTo>
                  <a:cubicBezTo>
                    <a:pt x="889" y="768"/>
                    <a:pt x="899" y="736"/>
                    <a:pt x="899" y="715"/>
                  </a:cubicBezTo>
                  <a:cubicBezTo>
                    <a:pt x="899" y="683"/>
                    <a:pt x="889" y="652"/>
                    <a:pt x="868" y="630"/>
                  </a:cubicBezTo>
                  <a:lnTo>
                    <a:pt x="180" y="28"/>
                  </a:lnTo>
                  <a:cubicBezTo>
                    <a:pt x="162" y="9"/>
                    <a:pt x="139"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2820850" y="1892186"/>
              <a:ext cx="42391" cy="41405"/>
            </a:xfrm>
            <a:custGeom>
              <a:avLst/>
              <a:gdLst/>
              <a:ahLst/>
              <a:cxnLst/>
              <a:rect l="l" t="t" r="r" b="b"/>
              <a:pathLst>
                <a:path w="689" h="673" extrusionOk="0">
                  <a:moveTo>
                    <a:pt x="64" y="1"/>
                  </a:moveTo>
                  <a:cubicBezTo>
                    <a:pt x="48" y="1"/>
                    <a:pt x="33" y="6"/>
                    <a:pt x="22" y="17"/>
                  </a:cubicBezTo>
                  <a:cubicBezTo>
                    <a:pt x="1" y="38"/>
                    <a:pt x="1" y="80"/>
                    <a:pt x="22" y="101"/>
                  </a:cubicBezTo>
                  <a:lnTo>
                    <a:pt x="265" y="334"/>
                  </a:lnTo>
                  <a:lnTo>
                    <a:pt x="22" y="577"/>
                  </a:lnTo>
                  <a:cubicBezTo>
                    <a:pt x="1" y="598"/>
                    <a:pt x="1" y="640"/>
                    <a:pt x="22" y="662"/>
                  </a:cubicBezTo>
                  <a:cubicBezTo>
                    <a:pt x="33" y="672"/>
                    <a:pt x="43" y="672"/>
                    <a:pt x="64" y="672"/>
                  </a:cubicBezTo>
                  <a:cubicBezTo>
                    <a:pt x="75" y="672"/>
                    <a:pt x="96" y="672"/>
                    <a:pt x="107" y="662"/>
                  </a:cubicBezTo>
                  <a:lnTo>
                    <a:pt x="339" y="418"/>
                  </a:lnTo>
                  <a:lnTo>
                    <a:pt x="582" y="662"/>
                  </a:lnTo>
                  <a:cubicBezTo>
                    <a:pt x="593" y="672"/>
                    <a:pt x="604" y="672"/>
                    <a:pt x="625" y="672"/>
                  </a:cubicBezTo>
                  <a:cubicBezTo>
                    <a:pt x="635" y="672"/>
                    <a:pt x="656" y="672"/>
                    <a:pt x="667" y="662"/>
                  </a:cubicBezTo>
                  <a:cubicBezTo>
                    <a:pt x="688" y="640"/>
                    <a:pt x="688" y="598"/>
                    <a:pt x="667" y="577"/>
                  </a:cubicBezTo>
                  <a:lnTo>
                    <a:pt x="424" y="334"/>
                  </a:lnTo>
                  <a:lnTo>
                    <a:pt x="667" y="101"/>
                  </a:lnTo>
                  <a:cubicBezTo>
                    <a:pt x="688" y="80"/>
                    <a:pt x="688" y="38"/>
                    <a:pt x="667" y="17"/>
                  </a:cubicBezTo>
                  <a:cubicBezTo>
                    <a:pt x="656" y="6"/>
                    <a:pt x="641" y="1"/>
                    <a:pt x="625" y="1"/>
                  </a:cubicBezTo>
                  <a:cubicBezTo>
                    <a:pt x="609" y="1"/>
                    <a:pt x="593" y="6"/>
                    <a:pt x="582" y="17"/>
                  </a:cubicBezTo>
                  <a:lnTo>
                    <a:pt x="339" y="260"/>
                  </a:lnTo>
                  <a:lnTo>
                    <a:pt x="107" y="17"/>
                  </a:lnTo>
                  <a:cubicBezTo>
                    <a:pt x="96" y="6"/>
                    <a:pt x="80"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2889205" y="1891879"/>
              <a:ext cx="41652" cy="41712"/>
            </a:xfrm>
            <a:custGeom>
              <a:avLst/>
              <a:gdLst/>
              <a:ahLst/>
              <a:cxnLst/>
              <a:rect l="l" t="t" r="r" b="b"/>
              <a:pathLst>
                <a:path w="677" h="678" extrusionOk="0">
                  <a:moveTo>
                    <a:pt x="339" y="117"/>
                  </a:moveTo>
                  <a:cubicBezTo>
                    <a:pt x="465" y="117"/>
                    <a:pt x="571" y="212"/>
                    <a:pt x="571" y="339"/>
                  </a:cubicBezTo>
                  <a:cubicBezTo>
                    <a:pt x="571" y="466"/>
                    <a:pt x="465" y="571"/>
                    <a:pt x="339" y="571"/>
                  </a:cubicBezTo>
                  <a:cubicBezTo>
                    <a:pt x="212" y="571"/>
                    <a:pt x="106" y="466"/>
                    <a:pt x="106" y="339"/>
                  </a:cubicBezTo>
                  <a:cubicBezTo>
                    <a:pt x="106" y="212"/>
                    <a:pt x="212" y="117"/>
                    <a:pt x="339" y="117"/>
                  </a:cubicBezTo>
                  <a:close/>
                  <a:moveTo>
                    <a:pt x="339" y="0"/>
                  </a:moveTo>
                  <a:cubicBezTo>
                    <a:pt x="148" y="0"/>
                    <a:pt x="0" y="159"/>
                    <a:pt x="0" y="339"/>
                  </a:cubicBezTo>
                  <a:cubicBezTo>
                    <a:pt x="0" y="529"/>
                    <a:pt x="148" y="677"/>
                    <a:pt x="339" y="677"/>
                  </a:cubicBezTo>
                  <a:cubicBezTo>
                    <a:pt x="529" y="677"/>
                    <a:pt x="677" y="529"/>
                    <a:pt x="677" y="339"/>
                  </a:cubicBezTo>
                  <a:cubicBezTo>
                    <a:pt x="677" y="159"/>
                    <a:pt x="529"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2952945" y="1926331"/>
              <a:ext cx="41037" cy="7260"/>
            </a:xfrm>
            <a:custGeom>
              <a:avLst/>
              <a:gdLst/>
              <a:ahLst/>
              <a:cxnLst/>
              <a:rect l="l" t="t" r="r" b="b"/>
              <a:pathLst>
                <a:path w="667" h="118" extrusionOk="0">
                  <a:moveTo>
                    <a:pt x="53" y="1"/>
                  </a:moveTo>
                  <a:cubicBezTo>
                    <a:pt x="22" y="1"/>
                    <a:pt x="0" y="33"/>
                    <a:pt x="0" y="64"/>
                  </a:cubicBezTo>
                  <a:cubicBezTo>
                    <a:pt x="0" y="96"/>
                    <a:pt x="22" y="117"/>
                    <a:pt x="53" y="117"/>
                  </a:cubicBezTo>
                  <a:lnTo>
                    <a:pt x="603" y="117"/>
                  </a:lnTo>
                  <a:cubicBezTo>
                    <a:pt x="635" y="117"/>
                    <a:pt x="667" y="96"/>
                    <a:pt x="667" y="64"/>
                  </a:cubicBezTo>
                  <a:cubicBezTo>
                    <a:pt x="667" y="33"/>
                    <a:pt x="635"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2034315" y="888139"/>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2330988" y="2192354"/>
              <a:ext cx="390376" cy="385377"/>
            </a:xfrm>
            <a:custGeom>
              <a:avLst/>
              <a:gdLst/>
              <a:ahLst/>
              <a:cxnLst/>
              <a:rect l="l" t="t" r="r" b="b"/>
              <a:pathLst>
                <a:path w="6345" h="6264" extrusionOk="0">
                  <a:moveTo>
                    <a:pt x="3177" y="1776"/>
                  </a:moveTo>
                  <a:cubicBezTo>
                    <a:pt x="3346" y="1776"/>
                    <a:pt x="3516" y="1808"/>
                    <a:pt x="3680" y="1873"/>
                  </a:cubicBezTo>
                  <a:cubicBezTo>
                    <a:pt x="4378" y="2159"/>
                    <a:pt x="4706" y="2952"/>
                    <a:pt x="4431" y="3639"/>
                  </a:cubicBezTo>
                  <a:cubicBezTo>
                    <a:pt x="4214" y="4170"/>
                    <a:pt x="3703" y="4487"/>
                    <a:pt x="3163" y="4487"/>
                  </a:cubicBezTo>
                  <a:cubicBezTo>
                    <a:pt x="2994" y="4487"/>
                    <a:pt x="2821" y="4456"/>
                    <a:pt x="2655" y="4390"/>
                  </a:cubicBezTo>
                  <a:cubicBezTo>
                    <a:pt x="1967" y="4105"/>
                    <a:pt x="1629" y="3312"/>
                    <a:pt x="1914" y="2624"/>
                  </a:cubicBezTo>
                  <a:cubicBezTo>
                    <a:pt x="2132" y="2093"/>
                    <a:pt x="2643" y="1776"/>
                    <a:pt x="3177" y="1776"/>
                  </a:cubicBezTo>
                  <a:close/>
                  <a:moveTo>
                    <a:pt x="4056" y="0"/>
                  </a:moveTo>
                  <a:cubicBezTo>
                    <a:pt x="3942" y="0"/>
                    <a:pt x="3834" y="70"/>
                    <a:pt x="3786" y="182"/>
                  </a:cubicBezTo>
                  <a:lnTo>
                    <a:pt x="3596" y="647"/>
                  </a:lnTo>
                  <a:cubicBezTo>
                    <a:pt x="3585" y="668"/>
                    <a:pt x="3585" y="679"/>
                    <a:pt x="3585" y="700"/>
                  </a:cubicBezTo>
                  <a:cubicBezTo>
                    <a:pt x="3452" y="676"/>
                    <a:pt x="3320" y="665"/>
                    <a:pt x="3191" y="665"/>
                  </a:cubicBezTo>
                  <a:cubicBezTo>
                    <a:pt x="3034" y="665"/>
                    <a:pt x="2880" y="681"/>
                    <a:pt x="2729" y="710"/>
                  </a:cubicBezTo>
                  <a:cubicBezTo>
                    <a:pt x="2718" y="689"/>
                    <a:pt x="2718" y="679"/>
                    <a:pt x="2707" y="657"/>
                  </a:cubicBezTo>
                  <a:lnTo>
                    <a:pt x="2507" y="192"/>
                  </a:lnTo>
                  <a:cubicBezTo>
                    <a:pt x="2459" y="80"/>
                    <a:pt x="2350" y="11"/>
                    <a:pt x="2236" y="11"/>
                  </a:cubicBezTo>
                  <a:cubicBezTo>
                    <a:pt x="2200" y="11"/>
                    <a:pt x="2162" y="18"/>
                    <a:pt x="2126" y="33"/>
                  </a:cubicBezTo>
                  <a:lnTo>
                    <a:pt x="1661" y="234"/>
                  </a:lnTo>
                  <a:cubicBezTo>
                    <a:pt x="1513" y="298"/>
                    <a:pt x="1438" y="467"/>
                    <a:pt x="1502" y="615"/>
                  </a:cubicBezTo>
                  <a:lnTo>
                    <a:pt x="1703" y="1080"/>
                  </a:lnTo>
                  <a:cubicBezTo>
                    <a:pt x="1713" y="1101"/>
                    <a:pt x="1724" y="1112"/>
                    <a:pt x="1735" y="1133"/>
                  </a:cubicBezTo>
                  <a:cubicBezTo>
                    <a:pt x="1513" y="1292"/>
                    <a:pt x="1312" y="1493"/>
                    <a:pt x="1142" y="1725"/>
                  </a:cubicBezTo>
                  <a:cubicBezTo>
                    <a:pt x="1132" y="1715"/>
                    <a:pt x="1121" y="1704"/>
                    <a:pt x="1100" y="1704"/>
                  </a:cubicBezTo>
                  <a:lnTo>
                    <a:pt x="624" y="1503"/>
                  </a:lnTo>
                  <a:cubicBezTo>
                    <a:pt x="590" y="1491"/>
                    <a:pt x="554" y="1485"/>
                    <a:pt x="518" y="1485"/>
                  </a:cubicBezTo>
                  <a:cubicBezTo>
                    <a:pt x="403" y="1485"/>
                    <a:pt x="295" y="1549"/>
                    <a:pt x="254" y="1662"/>
                  </a:cubicBezTo>
                  <a:lnTo>
                    <a:pt x="53" y="2138"/>
                  </a:lnTo>
                  <a:cubicBezTo>
                    <a:pt x="0" y="2286"/>
                    <a:pt x="64" y="2455"/>
                    <a:pt x="212" y="2518"/>
                  </a:cubicBezTo>
                  <a:lnTo>
                    <a:pt x="688" y="2709"/>
                  </a:lnTo>
                  <a:cubicBezTo>
                    <a:pt x="709" y="2719"/>
                    <a:pt x="719" y="2719"/>
                    <a:pt x="741" y="2719"/>
                  </a:cubicBezTo>
                  <a:cubicBezTo>
                    <a:pt x="688" y="3015"/>
                    <a:pt x="688" y="3301"/>
                    <a:pt x="741" y="3576"/>
                  </a:cubicBezTo>
                  <a:cubicBezTo>
                    <a:pt x="730" y="3586"/>
                    <a:pt x="709" y="3586"/>
                    <a:pt x="698" y="3597"/>
                  </a:cubicBezTo>
                  <a:lnTo>
                    <a:pt x="222" y="3798"/>
                  </a:lnTo>
                  <a:cubicBezTo>
                    <a:pt x="159" y="3830"/>
                    <a:pt x="96" y="3883"/>
                    <a:pt x="74" y="3957"/>
                  </a:cubicBezTo>
                  <a:cubicBezTo>
                    <a:pt x="43" y="4020"/>
                    <a:pt x="43" y="4105"/>
                    <a:pt x="74" y="4179"/>
                  </a:cubicBezTo>
                  <a:lnTo>
                    <a:pt x="275" y="4644"/>
                  </a:lnTo>
                  <a:cubicBezTo>
                    <a:pt x="322" y="4753"/>
                    <a:pt x="427" y="4816"/>
                    <a:pt x="538" y="4816"/>
                  </a:cubicBezTo>
                  <a:cubicBezTo>
                    <a:pt x="577" y="4816"/>
                    <a:pt x="617" y="4808"/>
                    <a:pt x="656" y="4792"/>
                  </a:cubicBezTo>
                  <a:lnTo>
                    <a:pt x="1121" y="4591"/>
                  </a:lnTo>
                  <a:cubicBezTo>
                    <a:pt x="1142" y="4591"/>
                    <a:pt x="1153" y="4580"/>
                    <a:pt x="1174" y="4570"/>
                  </a:cubicBezTo>
                  <a:cubicBezTo>
                    <a:pt x="1333" y="4792"/>
                    <a:pt x="1534" y="4993"/>
                    <a:pt x="1766" y="5151"/>
                  </a:cubicBezTo>
                  <a:cubicBezTo>
                    <a:pt x="1756" y="5173"/>
                    <a:pt x="1745" y="5183"/>
                    <a:pt x="1745" y="5204"/>
                  </a:cubicBezTo>
                  <a:lnTo>
                    <a:pt x="1544" y="5670"/>
                  </a:lnTo>
                  <a:cubicBezTo>
                    <a:pt x="1491" y="5818"/>
                    <a:pt x="1555" y="5987"/>
                    <a:pt x="1703" y="6050"/>
                  </a:cubicBezTo>
                  <a:lnTo>
                    <a:pt x="2179" y="6241"/>
                  </a:lnTo>
                  <a:cubicBezTo>
                    <a:pt x="2215" y="6256"/>
                    <a:pt x="2252" y="6263"/>
                    <a:pt x="2289" y="6263"/>
                  </a:cubicBezTo>
                  <a:cubicBezTo>
                    <a:pt x="2403" y="6263"/>
                    <a:pt x="2511" y="6194"/>
                    <a:pt x="2559" y="6082"/>
                  </a:cubicBezTo>
                  <a:lnTo>
                    <a:pt x="2750" y="5617"/>
                  </a:lnTo>
                  <a:cubicBezTo>
                    <a:pt x="2760" y="5596"/>
                    <a:pt x="2760" y="5585"/>
                    <a:pt x="2760" y="5564"/>
                  </a:cubicBezTo>
                  <a:cubicBezTo>
                    <a:pt x="2894" y="5588"/>
                    <a:pt x="3025" y="5599"/>
                    <a:pt x="3154" y="5599"/>
                  </a:cubicBezTo>
                  <a:cubicBezTo>
                    <a:pt x="3311" y="5599"/>
                    <a:pt x="3466" y="5582"/>
                    <a:pt x="3617" y="5553"/>
                  </a:cubicBezTo>
                  <a:cubicBezTo>
                    <a:pt x="3627" y="5574"/>
                    <a:pt x="3627" y="5585"/>
                    <a:pt x="3638" y="5606"/>
                  </a:cubicBezTo>
                  <a:lnTo>
                    <a:pt x="3839" y="6071"/>
                  </a:lnTo>
                  <a:cubicBezTo>
                    <a:pt x="3871" y="6145"/>
                    <a:pt x="3923" y="6198"/>
                    <a:pt x="3997" y="6230"/>
                  </a:cubicBezTo>
                  <a:cubicBezTo>
                    <a:pt x="4029" y="6246"/>
                    <a:pt x="4066" y="6254"/>
                    <a:pt x="4103" y="6254"/>
                  </a:cubicBezTo>
                  <a:cubicBezTo>
                    <a:pt x="4140" y="6254"/>
                    <a:pt x="4177" y="6246"/>
                    <a:pt x="4209" y="6230"/>
                  </a:cubicBezTo>
                  <a:lnTo>
                    <a:pt x="4685" y="6029"/>
                  </a:lnTo>
                  <a:cubicBezTo>
                    <a:pt x="4759" y="5997"/>
                    <a:pt x="4812" y="5934"/>
                    <a:pt x="4833" y="5870"/>
                  </a:cubicBezTo>
                  <a:cubicBezTo>
                    <a:pt x="4865" y="5807"/>
                    <a:pt x="4865" y="5722"/>
                    <a:pt x="4833" y="5648"/>
                  </a:cubicBezTo>
                  <a:lnTo>
                    <a:pt x="4632" y="5183"/>
                  </a:lnTo>
                  <a:cubicBezTo>
                    <a:pt x="4632" y="5162"/>
                    <a:pt x="4621" y="5151"/>
                    <a:pt x="4611" y="5130"/>
                  </a:cubicBezTo>
                  <a:cubicBezTo>
                    <a:pt x="4833" y="4972"/>
                    <a:pt x="5034" y="4771"/>
                    <a:pt x="5192" y="4538"/>
                  </a:cubicBezTo>
                  <a:cubicBezTo>
                    <a:pt x="5214" y="4549"/>
                    <a:pt x="5224" y="4559"/>
                    <a:pt x="5245" y="4559"/>
                  </a:cubicBezTo>
                  <a:lnTo>
                    <a:pt x="5711" y="4760"/>
                  </a:lnTo>
                  <a:cubicBezTo>
                    <a:pt x="5745" y="4773"/>
                    <a:pt x="5781" y="4779"/>
                    <a:pt x="5817" y="4779"/>
                  </a:cubicBezTo>
                  <a:cubicBezTo>
                    <a:pt x="5932" y="4779"/>
                    <a:pt x="6043" y="4715"/>
                    <a:pt x="6091" y="4602"/>
                  </a:cubicBezTo>
                  <a:lnTo>
                    <a:pt x="6282" y="4126"/>
                  </a:lnTo>
                  <a:cubicBezTo>
                    <a:pt x="6345" y="3978"/>
                    <a:pt x="6271" y="3809"/>
                    <a:pt x="6123" y="3745"/>
                  </a:cubicBezTo>
                  <a:lnTo>
                    <a:pt x="5647" y="3555"/>
                  </a:lnTo>
                  <a:cubicBezTo>
                    <a:pt x="5637" y="3544"/>
                    <a:pt x="5615" y="3544"/>
                    <a:pt x="5605" y="3544"/>
                  </a:cubicBezTo>
                  <a:cubicBezTo>
                    <a:pt x="5658" y="3248"/>
                    <a:pt x="5647" y="2963"/>
                    <a:pt x="5594" y="2688"/>
                  </a:cubicBezTo>
                  <a:cubicBezTo>
                    <a:pt x="5615" y="2677"/>
                    <a:pt x="5626" y="2677"/>
                    <a:pt x="5647" y="2666"/>
                  </a:cubicBezTo>
                  <a:lnTo>
                    <a:pt x="6112" y="2466"/>
                  </a:lnTo>
                  <a:cubicBezTo>
                    <a:pt x="6186" y="2434"/>
                    <a:pt x="6239" y="2381"/>
                    <a:pt x="6271" y="2307"/>
                  </a:cubicBezTo>
                  <a:cubicBezTo>
                    <a:pt x="6303" y="2244"/>
                    <a:pt x="6303" y="2159"/>
                    <a:pt x="6271" y="2085"/>
                  </a:cubicBezTo>
                  <a:lnTo>
                    <a:pt x="6070" y="1620"/>
                  </a:lnTo>
                  <a:cubicBezTo>
                    <a:pt x="6023" y="1510"/>
                    <a:pt x="5919" y="1447"/>
                    <a:pt x="5808" y="1447"/>
                  </a:cubicBezTo>
                  <a:cubicBezTo>
                    <a:pt x="5768" y="1447"/>
                    <a:pt x="5728" y="1455"/>
                    <a:pt x="5689" y="1472"/>
                  </a:cubicBezTo>
                  <a:lnTo>
                    <a:pt x="5224" y="1672"/>
                  </a:lnTo>
                  <a:cubicBezTo>
                    <a:pt x="5203" y="1672"/>
                    <a:pt x="5192" y="1683"/>
                    <a:pt x="5171" y="1694"/>
                  </a:cubicBezTo>
                  <a:cubicBezTo>
                    <a:pt x="5013" y="1472"/>
                    <a:pt x="4812" y="1271"/>
                    <a:pt x="4579" y="1101"/>
                  </a:cubicBezTo>
                  <a:cubicBezTo>
                    <a:pt x="4590" y="1091"/>
                    <a:pt x="4600" y="1080"/>
                    <a:pt x="4600" y="1059"/>
                  </a:cubicBezTo>
                  <a:lnTo>
                    <a:pt x="4801" y="583"/>
                  </a:lnTo>
                  <a:cubicBezTo>
                    <a:pt x="4854" y="446"/>
                    <a:pt x="4791" y="277"/>
                    <a:pt x="4643" y="213"/>
                  </a:cubicBezTo>
                  <a:lnTo>
                    <a:pt x="4167" y="23"/>
                  </a:lnTo>
                  <a:cubicBezTo>
                    <a:pt x="4130" y="7"/>
                    <a:pt x="4093" y="0"/>
                    <a:pt x="4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2157303" y="2022614"/>
              <a:ext cx="281108" cy="281096"/>
            </a:xfrm>
            <a:custGeom>
              <a:avLst/>
              <a:gdLst/>
              <a:ahLst/>
              <a:cxnLst/>
              <a:rect l="l" t="t" r="r" b="b"/>
              <a:pathLst>
                <a:path w="4569" h="4569" fill="none" extrusionOk="0">
                  <a:moveTo>
                    <a:pt x="3479" y="530"/>
                  </a:moveTo>
                  <a:lnTo>
                    <a:pt x="3225" y="783"/>
                  </a:lnTo>
                  <a:cubicBezTo>
                    <a:pt x="3215" y="794"/>
                    <a:pt x="3204" y="805"/>
                    <a:pt x="3204" y="815"/>
                  </a:cubicBezTo>
                  <a:cubicBezTo>
                    <a:pt x="3024" y="709"/>
                    <a:pt x="2845" y="635"/>
                    <a:pt x="2644" y="593"/>
                  </a:cubicBezTo>
                  <a:cubicBezTo>
                    <a:pt x="2644" y="582"/>
                    <a:pt x="2644" y="572"/>
                    <a:pt x="2644" y="561"/>
                  </a:cubicBezTo>
                  <a:lnTo>
                    <a:pt x="2644" y="202"/>
                  </a:lnTo>
                  <a:cubicBezTo>
                    <a:pt x="2644" y="85"/>
                    <a:pt x="2548" y="1"/>
                    <a:pt x="2443" y="1"/>
                  </a:cubicBezTo>
                  <a:lnTo>
                    <a:pt x="2083" y="1"/>
                  </a:lnTo>
                  <a:cubicBezTo>
                    <a:pt x="1967" y="1"/>
                    <a:pt x="1882" y="96"/>
                    <a:pt x="1882" y="202"/>
                  </a:cubicBezTo>
                  <a:lnTo>
                    <a:pt x="1882" y="561"/>
                  </a:lnTo>
                  <a:cubicBezTo>
                    <a:pt x="1882" y="572"/>
                    <a:pt x="1882" y="593"/>
                    <a:pt x="1893" y="604"/>
                  </a:cubicBezTo>
                  <a:cubicBezTo>
                    <a:pt x="1703" y="646"/>
                    <a:pt x="1523" y="720"/>
                    <a:pt x="1354" y="826"/>
                  </a:cubicBezTo>
                  <a:cubicBezTo>
                    <a:pt x="1343" y="815"/>
                    <a:pt x="1332" y="805"/>
                    <a:pt x="1332" y="805"/>
                  </a:cubicBezTo>
                  <a:lnTo>
                    <a:pt x="1079" y="551"/>
                  </a:lnTo>
                  <a:cubicBezTo>
                    <a:pt x="994" y="477"/>
                    <a:pt x="867" y="477"/>
                    <a:pt x="793" y="551"/>
                  </a:cubicBezTo>
                  <a:lnTo>
                    <a:pt x="539" y="805"/>
                  </a:lnTo>
                  <a:cubicBezTo>
                    <a:pt x="455" y="889"/>
                    <a:pt x="455" y="1016"/>
                    <a:pt x="539" y="1090"/>
                  </a:cubicBezTo>
                  <a:lnTo>
                    <a:pt x="793" y="1344"/>
                  </a:lnTo>
                  <a:cubicBezTo>
                    <a:pt x="804" y="1354"/>
                    <a:pt x="814" y="1354"/>
                    <a:pt x="825" y="1365"/>
                  </a:cubicBezTo>
                  <a:cubicBezTo>
                    <a:pt x="709" y="1534"/>
                    <a:pt x="635" y="1724"/>
                    <a:pt x="592" y="1925"/>
                  </a:cubicBezTo>
                  <a:cubicBezTo>
                    <a:pt x="582" y="1925"/>
                    <a:pt x="571" y="1915"/>
                    <a:pt x="560" y="1915"/>
                  </a:cubicBezTo>
                  <a:lnTo>
                    <a:pt x="201" y="1925"/>
                  </a:lnTo>
                  <a:cubicBezTo>
                    <a:pt x="148" y="1925"/>
                    <a:pt x="95" y="1947"/>
                    <a:pt x="63" y="1978"/>
                  </a:cubicBezTo>
                  <a:lnTo>
                    <a:pt x="63" y="1978"/>
                  </a:lnTo>
                  <a:cubicBezTo>
                    <a:pt x="21" y="2021"/>
                    <a:pt x="0" y="2073"/>
                    <a:pt x="0" y="2126"/>
                  </a:cubicBezTo>
                  <a:lnTo>
                    <a:pt x="11" y="2486"/>
                  </a:lnTo>
                  <a:lnTo>
                    <a:pt x="11" y="2486"/>
                  </a:lnTo>
                  <a:cubicBezTo>
                    <a:pt x="11" y="2592"/>
                    <a:pt x="95" y="2687"/>
                    <a:pt x="212" y="2687"/>
                  </a:cubicBezTo>
                  <a:lnTo>
                    <a:pt x="571" y="2676"/>
                  </a:lnTo>
                  <a:cubicBezTo>
                    <a:pt x="582" y="2676"/>
                    <a:pt x="592" y="2676"/>
                    <a:pt x="603" y="2676"/>
                  </a:cubicBezTo>
                  <a:cubicBezTo>
                    <a:pt x="645" y="2867"/>
                    <a:pt x="730" y="3046"/>
                    <a:pt x="835" y="3215"/>
                  </a:cubicBezTo>
                  <a:cubicBezTo>
                    <a:pt x="825" y="3226"/>
                    <a:pt x="814" y="3226"/>
                    <a:pt x="804" y="3237"/>
                  </a:cubicBezTo>
                  <a:lnTo>
                    <a:pt x="560" y="3490"/>
                  </a:lnTo>
                  <a:cubicBezTo>
                    <a:pt x="476" y="3575"/>
                    <a:pt x="476" y="3702"/>
                    <a:pt x="560" y="3776"/>
                  </a:cubicBezTo>
                  <a:lnTo>
                    <a:pt x="814" y="4030"/>
                  </a:lnTo>
                  <a:cubicBezTo>
                    <a:pt x="888" y="4104"/>
                    <a:pt x="1015" y="4104"/>
                    <a:pt x="1100" y="4030"/>
                  </a:cubicBezTo>
                  <a:lnTo>
                    <a:pt x="1354" y="3776"/>
                  </a:lnTo>
                  <a:cubicBezTo>
                    <a:pt x="1354" y="3765"/>
                    <a:pt x="1364" y="3755"/>
                    <a:pt x="1375" y="3744"/>
                  </a:cubicBezTo>
                  <a:cubicBezTo>
                    <a:pt x="1544" y="3850"/>
                    <a:pt x="1734" y="3924"/>
                    <a:pt x="1925" y="3966"/>
                  </a:cubicBezTo>
                  <a:cubicBezTo>
                    <a:pt x="1925" y="3977"/>
                    <a:pt x="1925" y="3998"/>
                    <a:pt x="1925" y="4009"/>
                  </a:cubicBezTo>
                  <a:lnTo>
                    <a:pt x="1925" y="4368"/>
                  </a:lnTo>
                  <a:cubicBezTo>
                    <a:pt x="1925" y="4421"/>
                    <a:pt x="1956" y="4463"/>
                    <a:pt x="1988" y="4506"/>
                  </a:cubicBezTo>
                  <a:cubicBezTo>
                    <a:pt x="2030" y="4548"/>
                    <a:pt x="2083" y="4569"/>
                    <a:pt x="2136" y="4569"/>
                  </a:cubicBezTo>
                  <a:lnTo>
                    <a:pt x="2496" y="4558"/>
                  </a:lnTo>
                  <a:lnTo>
                    <a:pt x="2496" y="4558"/>
                  </a:lnTo>
                  <a:cubicBezTo>
                    <a:pt x="2548" y="4558"/>
                    <a:pt x="2601" y="4537"/>
                    <a:pt x="2633" y="4506"/>
                  </a:cubicBezTo>
                  <a:cubicBezTo>
                    <a:pt x="2675" y="4463"/>
                    <a:pt x="2696" y="4410"/>
                    <a:pt x="2696" y="4357"/>
                  </a:cubicBezTo>
                  <a:lnTo>
                    <a:pt x="2686" y="3998"/>
                  </a:lnTo>
                  <a:cubicBezTo>
                    <a:pt x="2686" y="3987"/>
                    <a:pt x="2686" y="3977"/>
                    <a:pt x="2686" y="3966"/>
                  </a:cubicBezTo>
                  <a:cubicBezTo>
                    <a:pt x="2876" y="3913"/>
                    <a:pt x="3056" y="3839"/>
                    <a:pt x="3225" y="3734"/>
                  </a:cubicBezTo>
                  <a:cubicBezTo>
                    <a:pt x="3225" y="3744"/>
                    <a:pt x="3236" y="3755"/>
                    <a:pt x="3246" y="3765"/>
                  </a:cubicBezTo>
                  <a:lnTo>
                    <a:pt x="3500" y="4009"/>
                  </a:lnTo>
                  <a:cubicBezTo>
                    <a:pt x="3574" y="4093"/>
                    <a:pt x="3712" y="4093"/>
                    <a:pt x="3786" y="4009"/>
                  </a:cubicBezTo>
                  <a:lnTo>
                    <a:pt x="4039" y="3755"/>
                  </a:lnTo>
                  <a:cubicBezTo>
                    <a:pt x="4113" y="3681"/>
                    <a:pt x="4113" y="3543"/>
                    <a:pt x="4039" y="3469"/>
                  </a:cubicBezTo>
                  <a:lnTo>
                    <a:pt x="3775" y="3215"/>
                  </a:lnTo>
                  <a:cubicBezTo>
                    <a:pt x="3775" y="3215"/>
                    <a:pt x="3765" y="3205"/>
                    <a:pt x="3754" y="3194"/>
                  </a:cubicBezTo>
                  <a:cubicBezTo>
                    <a:pt x="3860" y="3025"/>
                    <a:pt x="3934" y="2835"/>
                    <a:pt x="3976" y="2644"/>
                  </a:cubicBezTo>
                  <a:cubicBezTo>
                    <a:pt x="3987" y="2644"/>
                    <a:pt x="3997" y="2644"/>
                    <a:pt x="4008" y="2644"/>
                  </a:cubicBezTo>
                  <a:lnTo>
                    <a:pt x="4367" y="2644"/>
                  </a:lnTo>
                  <a:cubicBezTo>
                    <a:pt x="4420" y="2644"/>
                    <a:pt x="4473" y="2613"/>
                    <a:pt x="4515" y="2581"/>
                  </a:cubicBezTo>
                  <a:cubicBezTo>
                    <a:pt x="4547" y="2539"/>
                    <a:pt x="4568" y="2486"/>
                    <a:pt x="4568" y="2433"/>
                  </a:cubicBezTo>
                  <a:lnTo>
                    <a:pt x="4568" y="2073"/>
                  </a:lnTo>
                  <a:cubicBezTo>
                    <a:pt x="4568" y="1968"/>
                    <a:pt x="4473" y="1873"/>
                    <a:pt x="4357" y="1873"/>
                  </a:cubicBezTo>
                  <a:lnTo>
                    <a:pt x="3997" y="1883"/>
                  </a:lnTo>
                  <a:cubicBezTo>
                    <a:pt x="3987" y="1883"/>
                    <a:pt x="3976" y="1883"/>
                    <a:pt x="3965" y="1883"/>
                  </a:cubicBezTo>
                  <a:cubicBezTo>
                    <a:pt x="3923" y="1693"/>
                    <a:pt x="3849" y="1513"/>
                    <a:pt x="3733" y="1344"/>
                  </a:cubicBezTo>
                  <a:cubicBezTo>
                    <a:pt x="3743" y="1344"/>
                    <a:pt x="3754" y="1333"/>
                    <a:pt x="3765" y="1323"/>
                  </a:cubicBezTo>
                  <a:lnTo>
                    <a:pt x="4018" y="1069"/>
                  </a:lnTo>
                  <a:cubicBezTo>
                    <a:pt x="4092" y="984"/>
                    <a:pt x="4092" y="857"/>
                    <a:pt x="4018" y="783"/>
                  </a:cubicBezTo>
                  <a:lnTo>
                    <a:pt x="3754" y="530"/>
                  </a:lnTo>
                  <a:cubicBezTo>
                    <a:pt x="3680" y="456"/>
                    <a:pt x="3553" y="456"/>
                    <a:pt x="3468" y="530"/>
                  </a:cubicBezTo>
                  <a:close/>
                  <a:moveTo>
                    <a:pt x="2961" y="2951"/>
                  </a:moveTo>
                  <a:cubicBezTo>
                    <a:pt x="2591" y="3321"/>
                    <a:pt x="1988" y="3321"/>
                    <a:pt x="1618" y="2962"/>
                  </a:cubicBezTo>
                  <a:cubicBezTo>
                    <a:pt x="1248" y="2592"/>
                    <a:pt x="1248" y="1989"/>
                    <a:pt x="1607" y="1619"/>
                  </a:cubicBezTo>
                  <a:cubicBezTo>
                    <a:pt x="1977" y="1238"/>
                    <a:pt x="2580" y="1238"/>
                    <a:pt x="2950" y="1608"/>
                  </a:cubicBezTo>
                  <a:cubicBezTo>
                    <a:pt x="3331" y="1968"/>
                    <a:pt x="3331" y="2570"/>
                    <a:pt x="2961" y="2951"/>
                  </a:cubicBezTo>
                  <a:close/>
                </a:path>
              </a:pathLst>
            </a:custGeom>
            <a:noFill/>
            <a:ln w="9525" cap="flat" cmpd="sng">
              <a:solidFill>
                <a:schemeClr val="lt2"/>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35130" y="1127097"/>
              <a:ext cx="516010" cy="511744"/>
            </a:xfrm>
            <a:custGeom>
              <a:avLst/>
              <a:gdLst/>
              <a:ahLst/>
              <a:cxnLst/>
              <a:rect l="l" t="t" r="r" b="b"/>
              <a:pathLst>
                <a:path w="8387" h="8318" extrusionOk="0">
                  <a:moveTo>
                    <a:pt x="4193" y="2423"/>
                  </a:moveTo>
                  <a:cubicBezTo>
                    <a:pt x="4997" y="2423"/>
                    <a:pt x="5716" y="2984"/>
                    <a:pt x="5891" y="3794"/>
                  </a:cubicBezTo>
                  <a:cubicBezTo>
                    <a:pt x="6091" y="4735"/>
                    <a:pt x="5499" y="5655"/>
                    <a:pt x="4558" y="5856"/>
                  </a:cubicBezTo>
                  <a:cubicBezTo>
                    <a:pt x="4434" y="5882"/>
                    <a:pt x="4311" y="5895"/>
                    <a:pt x="4190" y="5895"/>
                  </a:cubicBezTo>
                  <a:cubicBezTo>
                    <a:pt x="3388" y="5895"/>
                    <a:pt x="2671" y="5341"/>
                    <a:pt x="2496" y="4524"/>
                  </a:cubicBezTo>
                  <a:cubicBezTo>
                    <a:pt x="2295" y="3582"/>
                    <a:pt x="2898" y="2662"/>
                    <a:pt x="3829" y="2462"/>
                  </a:cubicBezTo>
                  <a:cubicBezTo>
                    <a:pt x="3951" y="2435"/>
                    <a:pt x="4073" y="2423"/>
                    <a:pt x="4193" y="2423"/>
                  </a:cubicBezTo>
                  <a:close/>
                  <a:moveTo>
                    <a:pt x="3716" y="0"/>
                  </a:moveTo>
                  <a:cubicBezTo>
                    <a:pt x="3690" y="0"/>
                    <a:pt x="3664" y="3"/>
                    <a:pt x="3638" y="8"/>
                  </a:cubicBezTo>
                  <a:lnTo>
                    <a:pt x="3004" y="146"/>
                  </a:lnTo>
                  <a:cubicBezTo>
                    <a:pt x="2803" y="188"/>
                    <a:pt x="2676" y="378"/>
                    <a:pt x="2718" y="579"/>
                  </a:cubicBezTo>
                  <a:lnTo>
                    <a:pt x="2856" y="1224"/>
                  </a:lnTo>
                  <a:cubicBezTo>
                    <a:pt x="2856" y="1246"/>
                    <a:pt x="2866" y="1267"/>
                    <a:pt x="2877" y="1288"/>
                  </a:cubicBezTo>
                  <a:cubicBezTo>
                    <a:pt x="2528" y="1446"/>
                    <a:pt x="2232" y="1658"/>
                    <a:pt x="1967" y="1912"/>
                  </a:cubicBezTo>
                  <a:cubicBezTo>
                    <a:pt x="1957" y="1901"/>
                    <a:pt x="1936" y="1880"/>
                    <a:pt x="1915" y="1869"/>
                  </a:cubicBezTo>
                  <a:lnTo>
                    <a:pt x="1365" y="1520"/>
                  </a:lnTo>
                  <a:cubicBezTo>
                    <a:pt x="1302" y="1481"/>
                    <a:pt x="1233" y="1459"/>
                    <a:pt x="1163" y="1459"/>
                  </a:cubicBezTo>
                  <a:cubicBezTo>
                    <a:pt x="1139" y="1459"/>
                    <a:pt x="1114" y="1462"/>
                    <a:pt x="1090" y="1468"/>
                  </a:cubicBezTo>
                  <a:cubicBezTo>
                    <a:pt x="995" y="1489"/>
                    <a:pt x="910" y="1542"/>
                    <a:pt x="857" y="1626"/>
                  </a:cubicBezTo>
                  <a:lnTo>
                    <a:pt x="498" y="2176"/>
                  </a:lnTo>
                  <a:cubicBezTo>
                    <a:pt x="392" y="2356"/>
                    <a:pt x="445" y="2578"/>
                    <a:pt x="614" y="2694"/>
                  </a:cubicBezTo>
                  <a:lnTo>
                    <a:pt x="1164" y="3043"/>
                  </a:lnTo>
                  <a:cubicBezTo>
                    <a:pt x="1185" y="3054"/>
                    <a:pt x="1206" y="3064"/>
                    <a:pt x="1227" y="3075"/>
                  </a:cubicBezTo>
                  <a:cubicBezTo>
                    <a:pt x="1100" y="3403"/>
                    <a:pt x="1037" y="3762"/>
                    <a:pt x="1037" y="4132"/>
                  </a:cubicBezTo>
                  <a:lnTo>
                    <a:pt x="973" y="4132"/>
                  </a:lnTo>
                  <a:lnTo>
                    <a:pt x="328" y="4270"/>
                  </a:lnTo>
                  <a:cubicBezTo>
                    <a:pt x="128" y="4312"/>
                    <a:pt x="1" y="4513"/>
                    <a:pt x="43" y="4714"/>
                  </a:cubicBezTo>
                  <a:lnTo>
                    <a:pt x="180" y="5348"/>
                  </a:lnTo>
                  <a:cubicBezTo>
                    <a:pt x="217" y="5523"/>
                    <a:pt x="374" y="5642"/>
                    <a:pt x="547" y="5642"/>
                  </a:cubicBezTo>
                  <a:cubicBezTo>
                    <a:pt x="572" y="5642"/>
                    <a:pt x="598" y="5639"/>
                    <a:pt x="625" y="5634"/>
                  </a:cubicBezTo>
                  <a:lnTo>
                    <a:pt x="1259" y="5496"/>
                  </a:lnTo>
                  <a:cubicBezTo>
                    <a:pt x="1280" y="5496"/>
                    <a:pt x="1301" y="5486"/>
                    <a:pt x="1322" y="5486"/>
                  </a:cubicBezTo>
                  <a:cubicBezTo>
                    <a:pt x="1481" y="5824"/>
                    <a:pt x="1693" y="6120"/>
                    <a:pt x="1946" y="6385"/>
                  </a:cubicBezTo>
                  <a:cubicBezTo>
                    <a:pt x="1936" y="6395"/>
                    <a:pt x="1915" y="6416"/>
                    <a:pt x="1904" y="6437"/>
                  </a:cubicBezTo>
                  <a:lnTo>
                    <a:pt x="1555" y="6987"/>
                  </a:lnTo>
                  <a:cubicBezTo>
                    <a:pt x="1502" y="7072"/>
                    <a:pt x="1481" y="7167"/>
                    <a:pt x="1502" y="7262"/>
                  </a:cubicBezTo>
                  <a:cubicBezTo>
                    <a:pt x="1523" y="7357"/>
                    <a:pt x="1587" y="7442"/>
                    <a:pt x="1661" y="7495"/>
                  </a:cubicBezTo>
                  <a:lnTo>
                    <a:pt x="2221" y="7854"/>
                  </a:lnTo>
                  <a:cubicBezTo>
                    <a:pt x="2287" y="7895"/>
                    <a:pt x="2359" y="7911"/>
                    <a:pt x="2432" y="7911"/>
                  </a:cubicBezTo>
                  <a:cubicBezTo>
                    <a:pt x="2453" y="7911"/>
                    <a:pt x="2475" y="7910"/>
                    <a:pt x="2496" y="7907"/>
                  </a:cubicBezTo>
                  <a:cubicBezTo>
                    <a:pt x="2591" y="7886"/>
                    <a:pt x="2676" y="7823"/>
                    <a:pt x="2729" y="7738"/>
                  </a:cubicBezTo>
                  <a:lnTo>
                    <a:pt x="3088" y="7188"/>
                  </a:lnTo>
                  <a:cubicBezTo>
                    <a:pt x="3099" y="7167"/>
                    <a:pt x="3109" y="7146"/>
                    <a:pt x="3109" y="7125"/>
                  </a:cubicBezTo>
                  <a:cubicBezTo>
                    <a:pt x="3448" y="7252"/>
                    <a:pt x="3797" y="7315"/>
                    <a:pt x="4167" y="7326"/>
                  </a:cubicBezTo>
                  <a:cubicBezTo>
                    <a:pt x="4167" y="7347"/>
                    <a:pt x="4167" y="7368"/>
                    <a:pt x="4177" y="7389"/>
                  </a:cubicBezTo>
                  <a:lnTo>
                    <a:pt x="4315" y="8024"/>
                  </a:lnTo>
                  <a:cubicBezTo>
                    <a:pt x="4352" y="8198"/>
                    <a:pt x="4501" y="8317"/>
                    <a:pt x="4671" y="8317"/>
                  </a:cubicBezTo>
                  <a:cubicBezTo>
                    <a:pt x="4697" y="8317"/>
                    <a:pt x="4722" y="8315"/>
                    <a:pt x="4748" y="8309"/>
                  </a:cubicBezTo>
                  <a:lnTo>
                    <a:pt x="5394" y="8172"/>
                  </a:lnTo>
                  <a:cubicBezTo>
                    <a:pt x="5594" y="8129"/>
                    <a:pt x="5721" y="7928"/>
                    <a:pt x="5679" y="7738"/>
                  </a:cubicBezTo>
                  <a:lnTo>
                    <a:pt x="5542" y="7093"/>
                  </a:lnTo>
                  <a:cubicBezTo>
                    <a:pt x="5531" y="7072"/>
                    <a:pt x="5520" y="7051"/>
                    <a:pt x="5520" y="7030"/>
                  </a:cubicBezTo>
                  <a:cubicBezTo>
                    <a:pt x="5859" y="6871"/>
                    <a:pt x="6165" y="6660"/>
                    <a:pt x="6419" y="6406"/>
                  </a:cubicBezTo>
                  <a:cubicBezTo>
                    <a:pt x="6440" y="6416"/>
                    <a:pt x="6451" y="6437"/>
                    <a:pt x="6472" y="6448"/>
                  </a:cubicBezTo>
                  <a:lnTo>
                    <a:pt x="7022" y="6797"/>
                  </a:lnTo>
                  <a:cubicBezTo>
                    <a:pt x="7085" y="6836"/>
                    <a:pt x="7159" y="6858"/>
                    <a:pt x="7228" y="6858"/>
                  </a:cubicBezTo>
                  <a:cubicBezTo>
                    <a:pt x="7252" y="6858"/>
                    <a:pt x="7275" y="6855"/>
                    <a:pt x="7297" y="6850"/>
                  </a:cubicBezTo>
                  <a:cubicBezTo>
                    <a:pt x="7392" y="6829"/>
                    <a:pt x="7477" y="6776"/>
                    <a:pt x="7540" y="6691"/>
                  </a:cubicBezTo>
                  <a:lnTo>
                    <a:pt x="7889" y="6131"/>
                  </a:lnTo>
                  <a:cubicBezTo>
                    <a:pt x="7995" y="5962"/>
                    <a:pt x="7953" y="5729"/>
                    <a:pt x="7773" y="5623"/>
                  </a:cubicBezTo>
                  <a:lnTo>
                    <a:pt x="7223" y="5274"/>
                  </a:lnTo>
                  <a:cubicBezTo>
                    <a:pt x="7202" y="5253"/>
                    <a:pt x="7191" y="5253"/>
                    <a:pt x="7170" y="5243"/>
                  </a:cubicBezTo>
                  <a:cubicBezTo>
                    <a:pt x="7286" y="4904"/>
                    <a:pt x="7350" y="4555"/>
                    <a:pt x="7360" y="4185"/>
                  </a:cubicBezTo>
                  <a:lnTo>
                    <a:pt x="7424" y="4185"/>
                  </a:lnTo>
                  <a:lnTo>
                    <a:pt x="8058" y="4048"/>
                  </a:lnTo>
                  <a:cubicBezTo>
                    <a:pt x="8259" y="4005"/>
                    <a:pt x="8386" y="3804"/>
                    <a:pt x="8344" y="3604"/>
                  </a:cubicBezTo>
                  <a:lnTo>
                    <a:pt x="8206" y="2969"/>
                  </a:lnTo>
                  <a:cubicBezTo>
                    <a:pt x="8169" y="2794"/>
                    <a:pt x="8021" y="2675"/>
                    <a:pt x="7850" y="2675"/>
                  </a:cubicBezTo>
                  <a:cubicBezTo>
                    <a:pt x="7825" y="2675"/>
                    <a:pt x="7799" y="2678"/>
                    <a:pt x="7773" y="2684"/>
                  </a:cubicBezTo>
                  <a:lnTo>
                    <a:pt x="7128" y="2821"/>
                  </a:lnTo>
                  <a:cubicBezTo>
                    <a:pt x="7107" y="2821"/>
                    <a:pt x="7085" y="2832"/>
                    <a:pt x="7064" y="2832"/>
                  </a:cubicBezTo>
                  <a:cubicBezTo>
                    <a:pt x="6916" y="2493"/>
                    <a:pt x="6694" y="2197"/>
                    <a:pt x="6440" y="1933"/>
                  </a:cubicBezTo>
                  <a:cubicBezTo>
                    <a:pt x="6462" y="1922"/>
                    <a:pt x="6472" y="1901"/>
                    <a:pt x="6483" y="1880"/>
                  </a:cubicBezTo>
                  <a:lnTo>
                    <a:pt x="6842" y="1330"/>
                  </a:lnTo>
                  <a:cubicBezTo>
                    <a:pt x="6948" y="1161"/>
                    <a:pt x="6895" y="928"/>
                    <a:pt x="6726" y="823"/>
                  </a:cubicBezTo>
                  <a:lnTo>
                    <a:pt x="6176" y="463"/>
                  </a:lnTo>
                  <a:cubicBezTo>
                    <a:pt x="6113" y="426"/>
                    <a:pt x="6045" y="408"/>
                    <a:pt x="5978" y="408"/>
                  </a:cubicBezTo>
                  <a:cubicBezTo>
                    <a:pt x="5854" y="408"/>
                    <a:pt x="5734" y="469"/>
                    <a:pt x="5658" y="579"/>
                  </a:cubicBezTo>
                  <a:lnTo>
                    <a:pt x="5309" y="1129"/>
                  </a:lnTo>
                  <a:cubicBezTo>
                    <a:pt x="5298" y="1150"/>
                    <a:pt x="5288" y="1172"/>
                    <a:pt x="5277" y="1193"/>
                  </a:cubicBezTo>
                  <a:cubicBezTo>
                    <a:pt x="4949" y="1066"/>
                    <a:pt x="4590" y="1002"/>
                    <a:pt x="4230" y="992"/>
                  </a:cubicBezTo>
                  <a:cubicBezTo>
                    <a:pt x="4230" y="971"/>
                    <a:pt x="4220" y="949"/>
                    <a:pt x="4220" y="928"/>
                  </a:cubicBezTo>
                  <a:lnTo>
                    <a:pt x="4082" y="294"/>
                  </a:lnTo>
                  <a:cubicBezTo>
                    <a:pt x="4045" y="119"/>
                    <a:pt x="3889" y="0"/>
                    <a:pt x="3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9"/>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1127" y="4822651"/>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1272658"/>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355599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566302"/>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8547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2405262"/>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368214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4282830"/>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478321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6117726"/>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2411008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7983102"/>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317764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9836286"/>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163696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3169875" y="-20117435"/>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grpSp>
        <p:nvGrpSpPr>
          <p:cNvPr id="19" name="Group 18">
            <a:extLst>
              <a:ext uri="{FF2B5EF4-FFF2-40B4-BE49-F238E27FC236}">
                <a16:creationId xmlns:a16="http://schemas.microsoft.com/office/drawing/2014/main" id="{DDEA6C52-1206-4947-B675-F547EAB91118}"/>
              </a:ext>
            </a:extLst>
          </p:cNvPr>
          <p:cNvGrpSpPr/>
          <p:nvPr/>
        </p:nvGrpSpPr>
        <p:grpSpPr>
          <a:xfrm>
            <a:off x="4274820" y="-12778236"/>
            <a:ext cx="2292350" cy="12694416"/>
            <a:chOff x="4387850" y="373884"/>
            <a:chExt cx="2292350" cy="12694416"/>
          </a:xfrm>
        </p:grpSpPr>
        <p:sp>
          <p:nvSpPr>
            <p:cNvPr id="20" name="Rectangle: Rounded Corners 19">
              <a:extLst>
                <a:ext uri="{FF2B5EF4-FFF2-40B4-BE49-F238E27FC236}">
                  <a16:creationId xmlns:a16="http://schemas.microsoft.com/office/drawing/2014/main" id="{6B91B0FF-4159-4391-9589-CAA1F1787189}"/>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21" name="Rectangle: Rounded Corners 20">
              <a:extLst>
                <a:ext uri="{FF2B5EF4-FFF2-40B4-BE49-F238E27FC236}">
                  <a16:creationId xmlns:a16="http://schemas.microsoft.com/office/drawing/2014/main" id="{06266EAB-7E78-4CB8-931D-01BF71F58172}"/>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22" name="Rectangle: Rounded Corners 21">
              <a:extLst>
                <a:ext uri="{FF2B5EF4-FFF2-40B4-BE49-F238E27FC236}">
                  <a16:creationId xmlns:a16="http://schemas.microsoft.com/office/drawing/2014/main" id="{D42216A3-F1B0-4F0C-A45F-319D44DF94AD}"/>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23" name="Rectangle: Rounded Corners 22">
              <a:extLst>
                <a:ext uri="{FF2B5EF4-FFF2-40B4-BE49-F238E27FC236}">
                  <a16:creationId xmlns:a16="http://schemas.microsoft.com/office/drawing/2014/main" id="{596850D7-F8D0-485E-8819-E2B867308148}"/>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24" name="Rectangle: Rounded Corners 23">
              <a:extLst>
                <a:ext uri="{FF2B5EF4-FFF2-40B4-BE49-F238E27FC236}">
                  <a16:creationId xmlns:a16="http://schemas.microsoft.com/office/drawing/2014/main" id="{D436C424-C60C-4719-97DB-51D4127FE09A}"/>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25" name="Rectangle: Rounded Corners 24">
              <a:extLst>
                <a:ext uri="{FF2B5EF4-FFF2-40B4-BE49-F238E27FC236}">
                  <a16:creationId xmlns:a16="http://schemas.microsoft.com/office/drawing/2014/main" id="{B2B188DB-99ED-4BED-AB1C-83EAF54E163E}"/>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27" name="Rectangle: Rounded Corners 26">
              <a:extLst>
                <a:ext uri="{FF2B5EF4-FFF2-40B4-BE49-F238E27FC236}">
                  <a16:creationId xmlns:a16="http://schemas.microsoft.com/office/drawing/2014/main" id="{4BCB2554-6455-44D4-AC88-D259AA7E1E50}"/>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extLst>
      <p:ext uri="{BB962C8B-B14F-4D97-AF65-F5344CB8AC3E}">
        <p14:creationId xmlns:p14="http://schemas.microsoft.com/office/powerpoint/2010/main" val="2672079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2" name="Group 1">
            <a:extLst>
              <a:ext uri="{FF2B5EF4-FFF2-40B4-BE49-F238E27FC236}">
                <a16:creationId xmlns:a16="http://schemas.microsoft.com/office/drawing/2014/main" id="{D3193E17-F33B-4261-8DD8-428A75C3A72B}"/>
              </a:ext>
            </a:extLst>
          </p:cNvPr>
          <p:cNvGrpSpPr/>
          <p:nvPr/>
        </p:nvGrpSpPr>
        <p:grpSpPr>
          <a:xfrm>
            <a:off x="4193540" y="-13218543"/>
            <a:ext cx="2292350" cy="12694416"/>
            <a:chOff x="4368800" y="1028700"/>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68800" y="1028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rPr>
                <a:t>Login/signup features.</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68800" y="2882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68800" y="47371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68800" y="65913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68800" y="84455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68800" y="10299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68800" y="12153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7147605" y="-15027275"/>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374317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2" name="Group 1">
            <a:extLst>
              <a:ext uri="{FF2B5EF4-FFF2-40B4-BE49-F238E27FC236}">
                <a16:creationId xmlns:a16="http://schemas.microsoft.com/office/drawing/2014/main" id="{D3193E17-F33B-4261-8DD8-428A75C3A72B}"/>
              </a:ext>
            </a:extLst>
          </p:cNvPr>
          <p:cNvGrpSpPr/>
          <p:nvPr/>
        </p:nvGrpSpPr>
        <p:grpSpPr>
          <a:xfrm>
            <a:off x="4193540" y="-13218543"/>
            <a:ext cx="2292350" cy="12694416"/>
            <a:chOff x="4368800" y="1028700"/>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68800" y="1028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rPr>
                <a:t>Login/signup features.</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68800" y="2882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68800" y="47371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68800" y="65913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68800" y="84455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68800" y="10299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68800" y="12153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15003825" y="-10772775"/>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961170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5" name="Google Shape;378;p32">
            <a:extLst>
              <a:ext uri="{FF2B5EF4-FFF2-40B4-BE49-F238E27FC236}">
                <a16:creationId xmlns:a16="http://schemas.microsoft.com/office/drawing/2014/main" id="{0378740C-6D03-4387-BE7E-739A4CAEADF2}"/>
              </a:ext>
            </a:extLst>
          </p:cNvPr>
          <p:cNvSpPr/>
          <p:nvPr/>
        </p:nvSpPr>
        <p:spPr>
          <a:xfrm rot="1811641">
            <a:off x="7198303" y="2496937"/>
            <a:ext cx="2818500" cy="3359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77EF7023-E78E-4632-8C4C-278215199504}"/>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54249CEF-E4AD-41F9-A222-797A55DC6D1B}"/>
              </a:ext>
            </a:extLst>
          </p:cNvPr>
          <p:cNvSpPr txBox="1"/>
          <p:nvPr/>
        </p:nvSpPr>
        <p:spPr>
          <a:xfrm>
            <a:off x="517398" y="1633728"/>
            <a:ext cx="7461504" cy="270843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MeroGaadi is a  software based on C programming language.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built with the motive of improving public transportation system.</a:t>
            </a:r>
          </a:p>
          <a:p>
            <a:pPr marL="0" indent="0">
              <a:buNone/>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MeroGaadi is a multipurpose software used by three different types of users:</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2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Bus Company</a:t>
            </a:r>
            <a:endParaRPr lang="en-AE" sz="120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2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Bus Driver</a:t>
            </a:r>
            <a:endParaRPr lang="en-AE" sz="120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2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Passenger</a:t>
            </a:r>
            <a:endParaRPr lang="en-AE" sz="120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542F8EE-B016-4F51-A8BF-195039E2097B}"/>
              </a:ext>
            </a:extLst>
          </p:cNvPr>
          <p:cNvSpPr/>
          <p:nvPr/>
        </p:nvSpPr>
        <p:spPr>
          <a:xfrm rot="18045382">
            <a:off x="7358093" y="2858694"/>
            <a:ext cx="3940097" cy="3480628"/>
          </a:xfrm>
          <a:prstGeom prst="rect">
            <a:avLst/>
          </a:prstGeom>
          <a:solidFill>
            <a:schemeClr val="bg1"/>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500"/>
                                        <p:tgtEl>
                                          <p:spTgt spid="4">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500"/>
                                        <p:tgtEl>
                                          <p:spTgt spid="4">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2" name="Group 1">
            <a:extLst>
              <a:ext uri="{FF2B5EF4-FFF2-40B4-BE49-F238E27FC236}">
                <a16:creationId xmlns:a16="http://schemas.microsoft.com/office/drawing/2014/main" id="{D3193E17-F33B-4261-8DD8-428A75C3A72B}"/>
              </a:ext>
            </a:extLst>
          </p:cNvPr>
          <p:cNvGrpSpPr/>
          <p:nvPr/>
        </p:nvGrpSpPr>
        <p:grpSpPr>
          <a:xfrm>
            <a:off x="4193540" y="-13218543"/>
            <a:ext cx="2292350" cy="12694416"/>
            <a:chOff x="4368800" y="1028700"/>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68800" y="1028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rPr>
                <a:t>Login/signup features.</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68800" y="2882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68800" y="47371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68800" y="65913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68800" y="84455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68800" y="10299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68800" y="12153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22021845" y="-6665343"/>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3635516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2" name="Group 1">
            <a:extLst>
              <a:ext uri="{FF2B5EF4-FFF2-40B4-BE49-F238E27FC236}">
                <a16:creationId xmlns:a16="http://schemas.microsoft.com/office/drawing/2014/main" id="{D3193E17-F33B-4261-8DD8-428A75C3A72B}"/>
              </a:ext>
            </a:extLst>
          </p:cNvPr>
          <p:cNvGrpSpPr/>
          <p:nvPr/>
        </p:nvGrpSpPr>
        <p:grpSpPr>
          <a:xfrm>
            <a:off x="4193540" y="-13218543"/>
            <a:ext cx="2292350" cy="12694416"/>
            <a:chOff x="4368800" y="1028700"/>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68800" y="1028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rPr>
                <a:t>Login/signup features.</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68800" y="2882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68800" y="47371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68800" y="65913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68800" y="84455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68800" y="10299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68800" y="12153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28636005" y="-3289683"/>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2057832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2" name="Group 1">
            <a:extLst>
              <a:ext uri="{FF2B5EF4-FFF2-40B4-BE49-F238E27FC236}">
                <a16:creationId xmlns:a16="http://schemas.microsoft.com/office/drawing/2014/main" id="{D3193E17-F33B-4261-8DD8-428A75C3A72B}"/>
              </a:ext>
            </a:extLst>
          </p:cNvPr>
          <p:cNvGrpSpPr/>
          <p:nvPr/>
        </p:nvGrpSpPr>
        <p:grpSpPr>
          <a:xfrm>
            <a:off x="4193540" y="-13218543"/>
            <a:ext cx="2292350" cy="12694416"/>
            <a:chOff x="4368800" y="1028700"/>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68800" y="1028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rPr>
                <a:t>Login/signup features.</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68800" y="2882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68800" y="47371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68800" y="65913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68800" y="84455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68800" y="102997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68800" y="12153900"/>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
        <p:nvSpPr>
          <p:cNvPr id="5" name="TextBox 4">
            <a:extLst>
              <a:ext uri="{FF2B5EF4-FFF2-40B4-BE49-F238E27FC236}">
                <a16:creationId xmlns:a16="http://schemas.microsoft.com/office/drawing/2014/main" id="{CA60796C-BFD7-4FA7-A595-1E37B3702748}"/>
              </a:ext>
            </a:extLst>
          </p:cNvPr>
          <p:cNvSpPr txBox="1"/>
          <p:nvPr/>
        </p:nvSpPr>
        <p:spPr>
          <a:xfrm>
            <a:off x="312420" y="403860"/>
            <a:ext cx="33832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ADVANTAGES: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EC603F3E-59A9-4115-9898-55E0D4DBE7AC}"/>
              </a:ext>
            </a:extLst>
          </p:cNvPr>
          <p:cNvGrpSpPr/>
          <p:nvPr/>
        </p:nvGrpSpPr>
        <p:grpSpPr>
          <a:xfrm>
            <a:off x="-35250165" y="1200149"/>
            <a:ext cx="41218206" cy="24060785"/>
            <a:chOff x="2407875" y="-20155535"/>
            <a:chExt cx="41218206" cy="24060785"/>
          </a:xfrm>
        </p:grpSpPr>
        <p:sp>
          <p:nvSpPr>
            <p:cNvPr id="3" name="Oval 2">
              <a:extLst>
                <a:ext uri="{FF2B5EF4-FFF2-40B4-BE49-F238E27FC236}">
                  <a16:creationId xmlns:a16="http://schemas.microsoft.com/office/drawing/2014/main" id="{74D41202-3B88-427F-A672-2352A7DA390C}"/>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D8556A-AAF8-47C5-92A2-7E2E3129C277}"/>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15" name="Oval 14">
              <a:extLst>
                <a:ext uri="{FF2B5EF4-FFF2-40B4-BE49-F238E27FC236}">
                  <a16:creationId xmlns:a16="http://schemas.microsoft.com/office/drawing/2014/main" id="{5A728930-B29E-492C-AFB9-E337820C1383}"/>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16" name="Oval 15">
              <a:extLst>
                <a:ext uri="{FF2B5EF4-FFF2-40B4-BE49-F238E27FC236}">
                  <a16:creationId xmlns:a16="http://schemas.microsoft.com/office/drawing/2014/main" id="{714FA100-8CEE-4D1E-9EEC-2D118C1455B7}"/>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17" name="Oval 16">
              <a:extLst>
                <a:ext uri="{FF2B5EF4-FFF2-40B4-BE49-F238E27FC236}">
                  <a16:creationId xmlns:a16="http://schemas.microsoft.com/office/drawing/2014/main" id="{025E2417-08B1-47E3-8C50-DB34E651834D}"/>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18" name="Oval 17">
              <a:extLst>
                <a:ext uri="{FF2B5EF4-FFF2-40B4-BE49-F238E27FC236}">
                  <a16:creationId xmlns:a16="http://schemas.microsoft.com/office/drawing/2014/main" id="{E4731B8E-A50F-4DB2-ACC8-BEF900A4591C}"/>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3901453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FUTURE PROSPECTS: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68A243D-1CE8-4439-9339-DB735BAF1E65}"/>
              </a:ext>
            </a:extLst>
          </p:cNvPr>
          <p:cNvSpPr/>
          <p:nvPr/>
        </p:nvSpPr>
        <p:spPr>
          <a:xfrm>
            <a:off x="9144000" y="1193532"/>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9400882" y="1193534"/>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9657764" y="1193534"/>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10003723" y="1193533"/>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
        <p:nvSpPr>
          <p:cNvPr id="49" name="Rectangle: Rounded Corners 48">
            <a:extLst>
              <a:ext uri="{FF2B5EF4-FFF2-40B4-BE49-F238E27FC236}">
                <a16:creationId xmlns:a16="http://schemas.microsoft.com/office/drawing/2014/main" id="{2E01EE38-AB19-48A3-BD58-203910FB4A8A}"/>
              </a:ext>
            </a:extLst>
          </p:cNvPr>
          <p:cNvSpPr/>
          <p:nvPr/>
        </p:nvSpPr>
        <p:spPr>
          <a:xfrm>
            <a:off x="10349682" y="1193532"/>
            <a:ext cx="4172755" cy="27564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grpSp>
        <p:nvGrpSpPr>
          <p:cNvPr id="29" name="Group 28">
            <a:extLst>
              <a:ext uri="{FF2B5EF4-FFF2-40B4-BE49-F238E27FC236}">
                <a16:creationId xmlns:a16="http://schemas.microsoft.com/office/drawing/2014/main" id="{C938730D-C308-45BD-AFE5-77156D110D76}"/>
              </a:ext>
            </a:extLst>
          </p:cNvPr>
          <p:cNvGrpSpPr/>
          <p:nvPr/>
        </p:nvGrpSpPr>
        <p:grpSpPr>
          <a:xfrm>
            <a:off x="-42199605" y="5711189"/>
            <a:ext cx="41218206" cy="24060785"/>
            <a:chOff x="2407875" y="-20155535"/>
            <a:chExt cx="41218206" cy="24060785"/>
          </a:xfrm>
        </p:grpSpPr>
        <p:sp>
          <p:nvSpPr>
            <p:cNvPr id="30" name="Oval 29">
              <a:extLst>
                <a:ext uri="{FF2B5EF4-FFF2-40B4-BE49-F238E27FC236}">
                  <a16:creationId xmlns:a16="http://schemas.microsoft.com/office/drawing/2014/main" id="{1EC87C26-3944-46FD-A7D6-401CE56474C0}"/>
                </a:ext>
              </a:extLst>
            </p:cNvPr>
            <p:cNvSpPr/>
            <p:nvPr/>
          </p:nvSpPr>
          <p:spPr>
            <a:xfrm>
              <a:off x="2407875" y="1162050"/>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Centralized Operations:</a:t>
              </a:r>
              <a:endParaRPr lang="en-AE"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Unified system for managing bus companies, drivers, and passengers.</a:t>
              </a:r>
              <a:endParaRPr lang="en-AE" dirty="0">
                <a:effectLst/>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E4E16E2A-AE7A-4FA7-8546-9E63C725B9B4}"/>
                </a:ext>
              </a:extLst>
            </p:cNvPr>
            <p:cNvSpPr/>
            <p:nvPr/>
          </p:nvSpPr>
          <p:spPr>
            <a:xfrm>
              <a:off x="12740550" y="-39475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endPar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2. User-Friendly Navigation: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Intuitive menu-driven interface for easy access to features.</a:t>
              </a:r>
              <a:endParaRPr lang="en-AE" dirty="0">
                <a:solidFill>
                  <a:schemeClr val="bg1"/>
                </a:solidFill>
                <a:effectLst/>
              </a:endParaRPr>
            </a:p>
            <a:p>
              <a:pPr algn="ctr"/>
              <a:endParaRPr lang="en-AE" dirty="0">
                <a:solidFill>
                  <a:schemeClr val="bg1"/>
                </a:solidFill>
                <a:effectLst/>
              </a:endParaRPr>
            </a:p>
          </p:txBody>
        </p:sp>
        <p:sp>
          <p:nvSpPr>
            <p:cNvPr id="51" name="Oval 50">
              <a:extLst>
                <a:ext uri="{FF2B5EF4-FFF2-40B4-BE49-F238E27FC236}">
                  <a16:creationId xmlns:a16="http://schemas.microsoft.com/office/drawing/2014/main" id="{25F24C06-6599-4255-815C-72FC4B7D98F7}"/>
                </a:ext>
              </a:extLst>
            </p:cNvPr>
            <p:cNvSpPr/>
            <p:nvPr/>
          </p:nvSpPr>
          <p:spPr>
            <a:xfrm>
              <a:off x="20607504" y="-8172286"/>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 Automated Fare Calculation:</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Simplifies fare computation and discount application.</a:t>
              </a:r>
              <a:endParaRPr lang="en-AE" dirty="0">
                <a:solidFill>
                  <a:schemeClr val="bg1"/>
                </a:solidFill>
                <a:effectLst/>
              </a:endParaRPr>
            </a:p>
            <a:p>
              <a:pPr algn="ctr"/>
              <a:endParaRPr lang="en-AE" dirty="0">
                <a:solidFill>
                  <a:schemeClr val="bg1"/>
                </a:solidFill>
                <a:effectLst/>
              </a:endParaRPr>
            </a:p>
          </p:txBody>
        </p:sp>
        <p:sp>
          <p:nvSpPr>
            <p:cNvPr id="52" name="Oval 51">
              <a:extLst>
                <a:ext uri="{FF2B5EF4-FFF2-40B4-BE49-F238E27FC236}">
                  <a16:creationId xmlns:a16="http://schemas.microsoft.com/office/drawing/2014/main" id="{AE114B95-4CAB-4A38-9EE5-0F3737D40AE9}"/>
                </a:ext>
              </a:extLst>
            </p:cNvPr>
            <p:cNvSpPr/>
            <p:nvPr/>
          </p:nvSpPr>
          <p:spPr>
            <a:xfrm>
              <a:off x="27621099" y="-12291443"/>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 Efficient Reporting System:</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Streamlines the submission and review of reports.</a:t>
              </a:r>
              <a:endParaRPr lang="en-AE" dirty="0">
                <a:solidFill>
                  <a:schemeClr val="bg1"/>
                </a:solidFill>
                <a:effectLst/>
              </a:endParaRPr>
            </a:p>
            <a:p>
              <a:pPr algn="ctr"/>
              <a:endParaRPr lang="en-AE" dirty="0">
                <a:solidFill>
                  <a:schemeClr val="bg1"/>
                </a:solidFill>
                <a:effectLst/>
              </a:endParaRPr>
            </a:p>
          </p:txBody>
        </p:sp>
        <p:sp>
          <p:nvSpPr>
            <p:cNvPr id="53" name="Oval 52">
              <a:extLst>
                <a:ext uri="{FF2B5EF4-FFF2-40B4-BE49-F238E27FC236}">
                  <a16:creationId xmlns:a16="http://schemas.microsoft.com/office/drawing/2014/main" id="{3EFF2E9C-8D82-427C-A3B2-B57A0EFFD604}"/>
                </a:ext>
              </a:extLst>
            </p:cNvPr>
            <p:cNvSpPr/>
            <p:nvPr/>
          </p:nvSpPr>
          <p:spPr>
            <a:xfrm>
              <a:off x="34249003" y="-156851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5. Customizable User Settings:</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Allows for easy updates to personal and company information.</a:t>
              </a:r>
              <a:endParaRPr lang="en-AE" dirty="0">
                <a:solidFill>
                  <a:schemeClr val="bg1"/>
                </a:solidFill>
                <a:effectLst/>
              </a:endParaRPr>
            </a:p>
            <a:p>
              <a:pPr algn="ctr"/>
              <a:endParaRPr lang="en-AE" dirty="0">
                <a:solidFill>
                  <a:schemeClr val="bg1"/>
                </a:solidFill>
                <a:effectLst/>
              </a:endParaRPr>
            </a:p>
          </p:txBody>
        </p:sp>
        <p:sp>
          <p:nvSpPr>
            <p:cNvPr id="54" name="Oval 53">
              <a:extLst>
                <a:ext uri="{FF2B5EF4-FFF2-40B4-BE49-F238E27FC236}">
                  <a16:creationId xmlns:a16="http://schemas.microsoft.com/office/drawing/2014/main" id="{9BD66AA2-B2C4-40C7-AC60-48C498511022}"/>
                </a:ext>
              </a:extLst>
            </p:cNvPr>
            <p:cNvSpPr/>
            <p:nvPr/>
          </p:nvSpPr>
          <p:spPr>
            <a:xfrm>
              <a:off x="40821831" y="-20155535"/>
              <a:ext cx="28042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6. Robust Error Handling:</a:t>
              </a:r>
              <a:endParaRPr lang="en-AE" dirty="0">
                <a:solidFill>
                  <a:schemeClr val="bg1"/>
                </a:solidFill>
                <a:effectLst/>
              </a:endParaRPr>
            </a:p>
            <a:p>
              <a:pPr marR="0" algn="ctr" rtl="0">
                <a:spcBef>
                  <a:spcPts val="0"/>
                </a:spcBef>
                <a:spcAft>
                  <a:spcPts val="0"/>
                </a:spcAft>
              </a:pPr>
              <a:r>
                <a:rPr lang="en-US" b="0" i="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Provides clear feedback and handles invalid options effectively.</a:t>
              </a:r>
              <a:endParaRPr lang="en-AE" dirty="0">
                <a:solidFill>
                  <a:schemeClr val="bg1"/>
                </a:solidFill>
                <a:effectLst/>
              </a:endParaRPr>
            </a:p>
            <a:p>
              <a:pPr algn="ctr"/>
              <a:endParaRPr lang="en-AE" dirty="0">
                <a:solidFill>
                  <a:schemeClr val="bg1"/>
                </a:solidFill>
                <a:effectLst/>
              </a:endParaRPr>
            </a:p>
          </p:txBody>
        </p:sp>
      </p:grpSp>
    </p:spTree>
    <p:extLst>
      <p:ext uri="{BB962C8B-B14F-4D97-AF65-F5344CB8AC3E}">
        <p14:creationId xmlns:p14="http://schemas.microsoft.com/office/powerpoint/2010/main" val="362809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FUTURE PROSPECTS: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2CF132B4-071F-4ADF-B607-4FE027894339}"/>
              </a:ext>
            </a:extLst>
          </p:cNvPr>
          <p:cNvGrpSpPr/>
          <p:nvPr/>
        </p:nvGrpSpPr>
        <p:grpSpPr>
          <a:xfrm>
            <a:off x="-36117986" y="988635"/>
            <a:ext cx="33588897" cy="7714981"/>
            <a:chOff x="1983346" y="1571223"/>
            <a:chExt cx="33588897" cy="7714981"/>
          </a:xfrm>
        </p:grpSpPr>
        <p:grpSp>
          <p:nvGrpSpPr>
            <p:cNvPr id="45" name="Group 44">
              <a:extLst>
                <a:ext uri="{FF2B5EF4-FFF2-40B4-BE49-F238E27FC236}">
                  <a16:creationId xmlns:a16="http://schemas.microsoft.com/office/drawing/2014/main" id="{00DB38F0-142E-4FB1-880B-754A9F23A8CF}"/>
                </a:ext>
              </a:extLst>
            </p:cNvPr>
            <p:cNvGrpSpPr/>
            <p:nvPr/>
          </p:nvGrpSpPr>
          <p:grpSpPr>
            <a:xfrm>
              <a:off x="1983346" y="1571223"/>
              <a:ext cx="27507772" cy="2466304"/>
              <a:chOff x="1983346" y="1571223"/>
              <a:chExt cx="27507772" cy="2466304"/>
            </a:xfrm>
          </p:grpSpPr>
          <p:sp>
            <p:nvSpPr>
              <p:cNvPr id="6" name="Hexagon 5">
                <a:extLst>
                  <a:ext uri="{FF2B5EF4-FFF2-40B4-BE49-F238E27FC236}">
                    <a16:creationId xmlns:a16="http://schemas.microsoft.com/office/drawing/2014/main" id="{4B1E9F71-635C-4A7A-B6BA-AFB308936EAA}"/>
                  </a:ext>
                </a:extLst>
              </p:cNvPr>
              <p:cNvSpPr/>
              <p:nvPr/>
            </p:nvSpPr>
            <p:spPr>
              <a:xfrm>
                <a:off x="1983346" y="157122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r>
                  <a:rPr lang="en-US" b="0" i="0" dirty="0">
                    <a:solidFill>
                      <a:schemeClr val="bg1"/>
                    </a:solidFill>
                    <a:effectLst/>
                    <a:latin typeface="DM Sans"/>
                    <a:ea typeface="DM Sans"/>
                    <a:cs typeface="DM Sans"/>
                  </a:rPr>
                  <a:t>1) Limited Scalability:</a:t>
                </a:r>
                <a:endParaRPr lang="en-AE" dirty="0">
                  <a:solidFill>
                    <a:schemeClr val="bg1"/>
                  </a:solidFill>
                </a:endParaRPr>
              </a:p>
              <a:p>
                <a:pPr marL="155448" marR="0" algn="ctr" rtl="0">
                  <a:spcBef>
                    <a:spcPts val="0"/>
                  </a:spcBef>
                  <a:spcAft>
                    <a:spcPts val="0"/>
                  </a:spcAft>
                </a:pPr>
                <a:r>
                  <a:rPr lang="en-US" b="0" i="0" dirty="0">
                    <a:solidFill>
                      <a:schemeClr val="bg1"/>
                    </a:solidFill>
                    <a:effectLst/>
                    <a:latin typeface="DM Sans"/>
                    <a:ea typeface="DM Sans"/>
                    <a:cs typeface="DM Sans"/>
                  </a:rPr>
                  <a:t>May struggle to handle a large number of users or data entries.</a:t>
                </a:r>
                <a:endParaRPr lang="en-AE" dirty="0">
                  <a:solidFill>
                    <a:schemeClr val="bg1"/>
                  </a:solidFill>
                  <a:effectLst/>
                </a:endParaRPr>
              </a:p>
            </p:txBody>
          </p:sp>
          <p:grpSp>
            <p:nvGrpSpPr>
              <p:cNvPr id="33" name="Group 32">
                <a:extLst>
                  <a:ext uri="{FF2B5EF4-FFF2-40B4-BE49-F238E27FC236}">
                    <a16:creationId xmlns:a16="http://schemas.microsoft.com/office/drawing/2014/main" id="{C52EB061-462A-4B4C-B86E-25567CE811E2}"/>
                  </a:ext>
                </a:extLst>
              </p:cNvPr>
              <p:cNvGrpSpPr/>
              <p:nvPr/>
            </p:nvGrpSpPr>
            <p:grpSpPr>
              <a:xfrm>
                <a:off x="14234911" y="1571223"/>
                <a:ext cx="2917066" cy="2466304"/>
                <a:chOff x="5702120" y="1670283"/>
                <a:chExt cx="2917066" cy="2466304"/>
              </a:xfrm>
            </p:grpSpPr>
            <p:sp>
              <p:nvSpPr>
                <p:cNvPr id="34" name="Hexagon 33">
                  <a:extLst>
                    <a:ext uri="{FF2B5EF4-FFF2-40B4-BE49-F238E27FC236}">
                      <a16:creationId xmlns:a16="http://schemas.microsoft.com/office/drawing/2014/main" id="{E9656FCA-3B5D-4A7F-BC3C-755D9185EBB5}"/>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5" name="TextBox 34">
                  <a:extLst>
                    <a:ext uri="{FF2B5EF4-FFF2-40B4-BE49-F238E27FC236}">
                      <a16:creationId xmlns:a16="http://schemas.microsoft.com/office/drawing/2014/main" id="{5AADA255-6613-4524-8A07-2CC35B7A75AA}"/>
                    </a:ext>
                  </a:extLst>
                </p:cNvPr>
                <p:cNvSpPr txBox="1"/>
                <p:nvPr/>
              </p:nvSpPr>
              <p:spPr>
                <a:xfrm>
                  <a:off x="5702120" y="248549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3) Dependency on Accurate Data:</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Requires precise input for fare calculations and reporting.</a:t>
                  </a:r>
                  <a:endParaRPr lang="en-AE" dirty="0">
                    <a:solidFill>
                      <a:schemeClr val="bg1"/>
                    </a:solidFill>
                    <a:effectLst/>
                  </a:endParaRPr>
                </a:p>
                <a:p>
                  <a:pPr algn="ctr"/>
                  <a:endParaRPr lang="en-AE" dirty="0">
                    <a:solidFill>
                      <a:schemeClr val="bg1"/>
                    </a:solidFill>
                  </a:endParaRPr>
                </a:p>
              </p:txBody>
            </p:sp>
          </p:grpSp>
          <p:grpSp>
            <p:nvGrpSpPr>
              <p:cNvPr id="39" name="Group 38">
                <a:extLst>
                  <a:ext uri="{FF2B5EF4-FFF2-40B4-BE49-F238E27FC236}">
                    <a16:creationId xmlns:a16="http://schemas.microsoft.com/office/drawing/2014/main" id="{4AE4B5D2-6400-4311-8CAD-6316678B40DB}"/>
                  </a:ext>
                </a:extLst>
              </p:cNvPr>
              <p:cNvGrpSpPr/>
              <p:nvPr/>
            </p:nvGrpSpPr>
            <p:grpSpPr>
              <a:xfrm>
                <a:off x="26486477" y="1571223"/>
                <a:ext cx="3004641" cy="2466304"/>
                <a:chOff x="5614545" y="1670283"/>
                <a:chExt cx="3004641" cy="2466304"/>
              </a:xfrm>
            </p:grpSpPr>
            <p:sp>
              <p:nvSpPr>
                <p:cNvPr id="40" name="Hexagon 39">
                  <a:extLst>
                    <a:ext uri="{FF2B5EF4-FFF2-40B4-BE49-F238E27FC236}">
                      <a16:creationId xmlns:a16="http://schemas.microsoft.com/office/drawing/2014/main" id="{4E5CD930-3912-4F04-8060-9BF72ECFD9E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1" name="TextBox 40">
                  <a:extLst>
                    <a:ext uri="{FF2B5EF4-FFF2-40B4-BE49-F238E27FC236}">
                      <a16:creationId xmlns:a16="http://schemas.microsoft.com/office/drawing/2014/main" id="{30085164-78B3-44E9-B111-CC1C9E82F3D0}"/>
                    </a:ext>
                  </a:extLst>
                </p:cNvPr>
                <p:cNvSpPr txBox="1"/>
                <p:nvPr/>
              </p:nvSpPr>
              <p:spPr>
                <a:xfrm>
                  <a:off x="5614545" y="2426381"/>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5. Security Concerns: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Needs robust measures to protect sensitive user and company information.</a:t>
                  </a:r>
                  <a:endParaRPr lang="en-AE" dirty="0">
                    <a:solidFill>
                      <a:schemeClr val="bg1"/>
                    </a:solidFill>
                    <a:effectLst/>
                  </a:endParaRPr>
                </a:p>
              </p:txBody>
            </p:sp>
          </p:grpSp>
        </p:grpSp>
        <p:grpSp>
          <p:nvGrpSpPr>
            <p:cNvPr id="46" name="Group 45">
              <a:extLst>
                <a:ext uri="{FF2B5EF4-FFF2-40B4-BE49-F238E27FC236}">
                  <a16:creationId xmlns:a16="http://schemas.microsoft.com/office/drawing/2014/main" id="{B4DECDA8-9846-4A96-B720-DA8C0E140F20}"/>
                </a:ext>
              </a:extLst>
            </p:cNvPr>
            <p:cNvGrpSpPr/>
            <p:nvPr/>
          </p:nvGrpSpPr>
          <p:grpSpPr>
            <a:xfrm>
              <a:off x="7351690" y="6819899"/>
              <a:ext cx="28220553" cy="2466305"/>
              <a:chOff x="8532790" y="5143499"/>
              <a:chExt cx="28220553" cy="2466305"/>
            </a:xfrm>
          </p:grpSpPr>
          <p:grpSp>
            <p:nvGrpSpPr>
              <p:cNvPr id="28" name="Group 27">
                <a:extLst>
                  <a:ext uri="{FF2B5EF4-FFF2-40B4-BE49-F238E27FC236}">
                    <a16:creationId xmlns:a16="http://schemas.microsoft.com/office/drawing/2014/main" id="{B22805C8-AA58-441D-B720-6A18D581A3A7}"/>
                  </a:ext>
                </a:extLst>
              </p:cNvPr>
              <p:cNvGrpSpPr/>
              <p:nvPr/>
            </p:nvGrpSpPr>
            <p:grpSpPr>
              <a:xfrm>
                <a:off x="8532790" y="5143500"/>
                <a:ext cx="2917065" cy="2466304"/>
                <a:chOff x="5702121" y="1670283"/>
                <a:chExt cx="2917065" cy="2466304"/>
              </a:xfrm>
            </p:grpSpPr>
            <p:sp>
              <p:nvSpPr>
                <p:cNvPr id="27" name="Hexagon 26">
                  <a:extLst>
                    <a:ext uri="{FF2B5EF4-FFF2-40B4-BE49-F238E27FC236}">
                      <a16:creationId xmlns:a16="http://schemas.microsoft.com/office/drawing/2014/main" id="{3172C3DE-CBA6-4535-A764-B87DFA7E3F5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25" name="TextBox 24">
                  <a:extLst>
                    <a:ext uri="{FF2B5EF4-FFF2-40B4-BE49-F238E27FC236}">
                      <a16:creationId xmlns:a16="http://schemas.microsoft.com/office/drawing/2014/main" id="{0BCC2571-9EAB-42A3-BFE9-DF1D29A29AEF}"/>
                    </a:ext>
                  </a:extLst>
                </p:cNvPr>
                <p:cNvSpPr txBox="1"/>
                <p:nvPr/>
              </p:nvSpPr>
              <p:spPr>
                <a:xfrm>
                  <a:off x="5891781" y="2318659"/>
                  <a:ext cx="2537743" cy="1169551"/>
                </a:xfrm>
                <a:prstGeom prst="rect">
                  <a:avLst/>
                </a:prstGeom>
                <a:noFill/>
              </p:spPr>
              <p:txBody>
                <a:bodyPr wrap="square" rtlCol="0">
                  <a:spAutoFit/>
                </a:bodyPr>
                <a:lstStyle/>
                <a:p>
                  <a:pPr marL="457200" marR="0" indent="-301752" algn="ctr" rtl="0">
                    <a:spcBef>
                      <a:spcPts val="0"/>
                    </a:spcBef>
                    <a:spcAft>
                      <a:spcPts val="0"/>
                    </a:spcAft>
                  </a:pPr>
                  <a:r>
                    <a:rPr lang="en-US" dirty="0">
                      <a:solidFill>
                        <a:schemeClr val="bg1"/>
                      </a:solidFill>
                      <a:latin typeface="DM Sans"/>
                      <a:ea typeface="DM Sans"/>
                      <a:cs typeface="DM Sans"/>
                    </a:rPr>
                    <a:t>2) Basic</a:t>
                  </a:r>
                  <a:r>
                    <a:rPr lang="en-US" b="0" i="0" dirty="0">
                      <a:solidFill>
                        <a:schemeClr val="bg1"/>
                      </a:solidFill>
                      <a:effectLst/>
                      <a:latin typeface="DM Sans"/>
                      <a:ea typeface="DM Sans"/>
                      <a:cs typeface="DM Sans"/>
                    </a:rPr>
                    <a:t> User Interface:</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Potentially lacks advanced design features or</a:t>
                  </a:r>
                </a:p>
                <a:p>
                  <a:pPr marL="457200" marR="0" indent="-301752" algn="ctr" rtl="0">
                    <a:spcBef>
                      <a:spcPts val="0"/>
                    </a:spcBef>
                    <a:spcAft>
                      <a:spcPts val="0"/>
                    </a:spcAft>
                  </a:pPr>
                  <a:r>
                    <a:rPr lang="en-US" b="0" i="0" dirty="0">
                      <a:solidFill>
                        <a:schemeClr val="bg1"/>
                      </a:solidFill>
                      <a:effectLst/>
                      <a:latin typeface="DM Sans"/>
                      <a:ea typeface="DM Sans"/>
                      <a:cs typeface="DM Sans"/>
                    </a:rPr>
                    <a:t>modern UI elements.</a:t>
                  </a:r>
                  <a:endParaRPr lang="en-AE" dirty="0">
                    <a:solidFill>
                      <a:schemeClr val="bg1"/>
                    </a:solidFill>
                    <a:effectLst/>
                  </a:endParaRPr>
                </a:p>
                <a:p>
                  <a:pPr algn="ctr"/>
                  <a:endParaRPr lang="en-AE" dirty="0">
                    <a:solidFill>
                      <a:schemeClr val="bg1"/>
                    </a:solidFill>
                  </a:endParaRPr>
                </a:p>
              </p:txBody>
            </p:sp>
          </p:grpSp>
          <p:grpSp>
            <p:nvGrpSpPr>
              <p:cNvPr id="36" name="Group 35">
                <a:extLst>
                  <a:ext uri="{FF2B5EF4-FFF2-40B4-BE49-F238E27FC236}">
                    <a16:creationId xmlns:a16="http://schemas.microsoft.com/office/drawing/2014/main" id="{4F088B92-F079-4248-BA24-87140540903B}"/>
                  </a:ext>
                </a:extLst>
              </p:cNvPr>
              <p:cNvGrpSpPr/>
              <p:nvPr/>
            </p:nvGrpSpPr>
            <p:grpSpPr>
              <a:xfrm>
                <a:off x="21142678" y="5143500"/>
                <a:ext cx="2958921" cy="2466304"/>
                <a:chOff x="5660265" y="1670283"/>
                <a:chExt cx="2958921" cy="2466304"/>
              </a:xfrm>
            </p:grpSpPr>
            <p:sp>
              <p:nvSpPr>
                <p:cNvPr id="37" name="Hexagon 36">
                  <a:extLst>
                    <a:ext uri="{FF2B5EF4-FFF2-40B4-BE49-F238E27FC236}">
                      <a16:creationId xmlns:a16="http://schemas.microsoft.com/office/drawing/2014/main" id="{8B3A8C53-54EA-4699-BD5E-AC3A0B195AF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8" name="TextBox 37">
                  <a:extLst>
                    <a:ext uri="{FF2B5EF4-FFF2-40B4-BE49-F238E27FC236}">
                      <a16:creationId xmlns:a16="http://schemas.microsoft.com/office/drawing/2014/main" id="{532B8CD6-DF2F-4B76-BC6F-EDA872FA5CCA}"/>
                    </a:ext>
                  </a:extLst>
                </p:cNvPr>
                <p:cNvSpPr txBox="1"/>
                <p:nvPr/>
              </p:nvSpPr>
              <p:spPr>
                <a:xfrm>
                  <a:off x="5660265" y="251885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4. No Real-Time Updates: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Lacks real-time tracking for buses and dynamic fare adjustments.</a:t>
                  </a:r>
                  <a:endParaRPr lang="en-AE" dirty="0">
                    <a:solidFill>
                      <a:schemeClr val="bg1"/>
                    </a:solidFill>
                    <a:effectLst/>
                  </a:endParaRPr>
                </a:p>
              </p:txBody>
            </p:sp>
          </p:grpSp>
          <p:grpSp>
            <p:nvGrpSpPr>
              <p:cNvPr id="42" name="Group 41">
                <a:extLst>
                  <a:ext uri="{FF2B5EF4-FFF2-40B4-BE49-F238E27FC236}">
                    <a16:creationId xmlns:a16="http://schemas.microsoft.com/office/drawing/2014/main" id="{8FBE0073-7B6A-40A4-9D4B-F014407CC721}"/>
                  </a:ext>
                </a:extLst>
              </p:cNvPr>
              <p:cNvGrpSpPr/>
              <p:nvPr/>
            </p:nvGrpSpPr>
            <p:grpSpPr>
              <a:xfrm>
                <a:off x="33836278" y="5143499"/>
                <a:ext cx="2917065" cy="2466304"/>
                <a:chOff x="5702121" y="1670283"/>
                <a:chExt cx="2917065" cy="2466304"/>
              </a:xfrm>
            </p:grpSpPr>
            <p:sp>
              <p:nvSpPr>
                <p:cNvPr id="43" name="Hexagon 42">
                  <a:extLst>
                    <a:ext uri="{FF2B5EF4-FFF2-40B4-BE49-F238E27FC236}">
                      <a16:creationId xmlns:a16="http://schemas.microsoft.com/office/drawing/2014/main" id="{E0473177-D263-4300-8F63-B996158CCA1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4" name="TextBox 43">
                  <a:extLst>
                    <a:ext uri="{FF2B5EF4-FFF2-40B4-BE49-F238E27FC236}">
                      <a16:creationId xmlns:a16="http://schemas.microsoft.com/office/drawing/2014/main" id="{A574FE23-1C0F-4B5B-A7EE-308BDCF46938}"/>
                    </a:ext>
                  </a:extLst>
                </p:cNvPr>
                <p:cNvSpPr txBox="1"/>
                <p:nvPr/>
              </p:nvSpPr>
              <p:spPr>
                <a:xfrm>
                  <a:off x="5702121" y="2464983"/>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6. Limited Integration:</a:t>
                  </a:r>
                  <a:endParaRPr lang="en-AE" dirty="0">
                    <a:solidFill>
                      <a:schemeClr val="bg1"/>
                    </a:solidFill>
                    <a:effectLst/>
                    <a:latin typeface="Times New Roman" panose="02020603050405020304" pitchFamily="18" charset="0"/>
                    <a:cs typeface="Times New Roman" panose="02020603050405020304" pitchFamily="18" charset="0"/>
                  </a:endParaRPr>
                </a:p>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May not integrate seamlessly with external systems or third-party services.</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grpSp>
      <p:sp>
        <p:nvSpPr>
          <p:cNvPr id="4" name="Rectangle: Rounded Corners 3">
            <a:extLst>
              <a:ext uri="{FF2B5EF4-FFF2-40B4-BE49-F238E27FC236}">
                <a16:creationId xmlns:a16="http://schemas.microsoft.com/office/drawing/2014/main" id="{968A243D-1CE8-4439-9339-DB735BAF1E65}"/>
              </a:ext>
            </a:extLst>
          </p:cNvPr>
          <p:cNvSpPr/>
          <p:nvPr/>
        </p:nvSpPr>
        <p:spPr>
          <a:xfrm>
            <a:off x="355832" y="1193531"/>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9400882" y="1193534"/>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9657764" y="1193534"/>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10003723" y="1193533"/>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
        <p:nvSpPr>
          <p:cNvPr id="49" name="Rectangle: Rounded Corners 48">
            <a:extLst>
              <a:ext uri="{FF2B5EF4-FFF2-40B4-BE49-F238E27FC236}">
                <a16:creationId xmlns:a16="http://schemas.microsoft.com/office/drawing/2014/main" id="{2E01EE38-AB19-48A3-BD58-203910FB4A8A}"/>
              </a:ext>
            </a:extLst>
          </p:cNvPr>
          <p:cNvSpPr/>
          <p:nvPr/>
        </p:nvSpPr>
        <p:spPr>
          <a:xfrm>
            <a:off x="10349682" y="1193532"/>
            <a:ext cx="4172755" cy="27564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Tree>
    <p:extLst>
      <p:ext uri="{BB962C8B-B14F-4D97-AF65-F5344CB8AC3E}">
        <p14:creationId xmlns:p14="http://schemas.microsoft.com/office/powerpoint/2010/main" val="2869026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FUTURE PROSPECTS: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2CF132B4-071F-4ADF-B607-4FE027894339}"/>
              </a:ext>
            </a:extLst>
          </p:cNvPr>
          <p:cNvGrpSpPr/>
          <p:nvPr/>
        </p:nvGrpSpPr>
        <p:grpSpPr>
          <a:xfrm>
            <a:off x="-36117986" y="988635"/>
            <a:ext cx="33588897" cy="7714981"/>
            <a:chOff x="1983346" y="1571223"/>
            <a:chExt cx="33588897" cy="7714981"/>
          </a:xfrm>
        </p:grpSpPr>
        <p:grpSp>
          <p:nvGrpSpPr>
            <p:cNvPr id="45" name="Group 44">
              <a:extLst>
                <a:ext uri="{FF2B5EF4-FFF2-40B4-BE49-F238E27FC236}">
                  <a16:creationId xmlns:a16="http://schemas.microsoft.com/office/drawing/2014/main" id="{00DB38F0-142E-4FB1-880B-754A9F23A8CF}"/>
                </a:ext>
              </a:extLst>
            </p:cNvPr>
            <p:cNvGrpSpPr/>
            <p:nvPr/>
          </p:nvGrpSpPr>
          <p:grpSpPr>
            <a:xfrm>
              <a:off x="1983346" y="1571223"/>
              <a:ext cx="27507772" cy="2466304"/>
              <a:chOff x="1983346" y="1571223"/>
              <a:chExt cx="27507772" cy="2466304"/>
            </a:xfrm>
          </p:grpSpPr>
          <p:sp>
            <p:nvSpPr>
              <p:cNvPr id="6" name="Hexagon 5">
                <a:extLst>
                  <a:ext uri="{FF2B5EF4-FFF2-40B4-BE49-F238E27FC236}">
                    <a16:creationId xmlns:a16="http://schemas.microsoft.com/office/drawing/2014/main" id="{4B1E9F71-635C-4A7A-B6BA-AFB308936EAA}"/>
                  </a:ext>
                </a:extLst>
              </p:cNvPr>
              <p:cNvSpPr/>
              <p:nvPr/>
            </p:nvSpPr>
            <p:spPr>
              <a:xfrm>
                <a:off x="1983346" y="157122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r>
                  <a:rPr lang="en-US" b="0" i="0" dirty="0">
                    <a:solidFill>
                      <a:schemeClr val="bg1"/>
                    </a:solidFill>
                    <a:effectLst/>
                    <a:latin typeface="DM Sans"/>
                    <a:ea typeface="DM Sans"/>
                    <a:cs typeface="DM Sans"/>
                  </a:rPr>
                  <a:t>1) Limited Scalability:</a:t>
                </a:r>
                <a:endParaRPr lang="en-AE" dirty="0">
                  <a:solidFill>
                    <a:schemeClr val="bg1"/>
                  </a:solidFill>
                </a:endParaRPr>
              </a:p>
              <a:p>
                <a:pPr marL="155448" marR="0" algn="ctr" rtl="0">
                  <a:spcBef>
                    <a:spcPts val="0"/>
                  </a:spcBef>
                  <a:spcAft>
                    <a:spcPts val="0"/>
                  </a:spcAft>
                </a:pPr>
                <a:r>
                  <a:rPr lang="en-US" b="0" i="0" dirty="0">
                    <a:solidFill>
                      <a:schemeClr val="bg1"/>
                    </a:solidFill>
                    <a:effectLst/>
                    <a:latin typeface="DM Sans"/>
                    <a:ea typeface="DM Sans"/>
                    <a:cs typeface="DM Sans"/>
                  </a:rPr>
                  <a:t>May struggle to handle a large number of users or data entries.</a:t>
                </a:r>
                <a:endParaRPr lang="en-AE" dirty="0">
                  <a:solidFill>
                    <a:schemeClr val="bg1"/>
                  </a:solidFill>
                  <a:effectLst/>
                </a:endParaRPr>
              </a:p>
            </p:txBody>
          </p:sp>
          <p:grpSp>
            <p:nvGrpSpPr>
              <p:cNvPr id="33" name="Group 32">
                <a:extLst>
                  <a:ext uri="{FF2B5EF4-FFF2-40B4-BE49-F238E27FC236}">
                    <a16:creationId xmlns:a16="http://schemas.microsoft.com/office/drawing/2014/main" id="{C52EB061-462A-4B4C-B86E-25567CE811E2}"/>
                  </a:ext>
                </a:extLst>
              </p:cNvPr>
              <p:cNvGrpSpPr/>
              <p:nvPr/>
            </p:nvGrpSpPr>
            <p:grpSpPr>
              <a:xfrm>
                <a:off x="14234911" y="1571223"/>
                <a:ext cx="2917066" cy="2466304"/>
                <a:chOff x="5702120" y="1670283"/>
                <a:chExt cx="2917066" cy="2466304"/>
              </a:xfrm>
            </p:grpSpPr>
            <p:sp>
              <p:nvSpPr>
                <p:cNvPr id="34" name="Hexagon 33">
                  <a:extLst>
                    <a:ext uri="{FF2B5EF4-FFF2-40B4-BE49-F238E27FC236}">
                      <a16:creationId xmlns:a16="http://schemas.microsoft.com/office/drawing/2014/main" id="{E9656FCA-3B5D-4A7F-BC3C-755D9185EBB5}"/>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5" name="TextBox 34">
                  <a:extLst>
                    <a:ext uri="{FF2B5EF4-FFF2-40B4-BE49-F238E27FC236}">
                      <a16:creationId xmlns:a16="http://schemas.microsoft.com/office/drawing/2014/main" id="{5AADA255-6613-4524-8A07-2CC35B7A75AA}"/>
                    </a:ext>
                  </a:extLst>
                </p:cNvPr>
                <p:cNvSpPr txBox="1"/>
                <p:nvPr/>
              </p:nvSpPr>
              <p:spPr>
                <a:xfrm>
                  <a:off x="5702120" y="248549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3) Dependency on Accurate Data:</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Requires precise input for fare calculations and reporting.</a:t>
                  </a:r>
                  <a:endParaRPr lang="en-AE" dirty="0">
                    <a:solidFill>
                      <a:schemeClr val="bg1"/>
                    </a:solidFill>
                    <a:effectLst/>
                  </a:endParaRPr>
                </a:p>
                <a:p>
                  <a:pPr algn="ctr"/>
                  <a:endParaRPr lang="en-AE" dirty="0">
                    <a:solidFill>
                      <a:schemeClr val="bg1"/>
                    </a:solidFill>
                  </a:endParaRPr>
                </a:p>
              </p:txBody>
            </p:sp>
          </p:grpSp>
          <p:grpSp>
            <p:nvGrpSpPr>
              <p:cNvPr id="39" name="Group 38">
                <a:extLst>
                  <a:ext uri="{FF2B5EF4-FFF2-40B4-BE49-F238E27FC236}">
                    <a16:creationId xmlns:a16="http://schemas.microsoft.com/office/drawing/2014/main" id="{4AE4B5D2-6400-4311-8CAD-6316678B40DB}"/>
                  </a:ext>
                </a:extLst>
              </p:cNvPr>
              <p:cNvGrpSpPr/>
              <p:nvPr/>
            </p:nvGrpSpPr>
            <p:grpSpPr>
              <a:xfrm>
                <a:off x="26486477" y="1571223"/>
                <a:ext cx="3004641" cy="2466304"/>
                <a:chOff x="5614545" y="1670283"/>
                <a:chExt cx="3004641" cy="2466304"/>
              </a:xfrm>
            </p:grpSpPr>
            <p:sp>
              <p:nvSpPr>
                <p:cNvPr id="40" name="Hexagon 39">
                  <a:extLst>
                    <a:ext uri="{FF2B5EF4-FFF2-40B4-BE49-F238E27FC236}">
                      <a16:creationId xmlns:a16="http://schemas.microsoft.com/office/drawing/2014/main" id="{4E5CD930-3912-4F04-8060-9BF72ECFD9E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1" name="TextBox 40">
                  <a:extLst>
                    <a:ext uri="{FF2B5EF4-FFF2-40B4-BE49-F238E27FC236}">
                      <a16:creationId xmlns:a16="http://schemas.microsoft.com/office/drawing/2014/main" id="{30085164-78B3-44E9-B111-CC1C9E82F3D0}"/>
                    </a:ext>
                  </a:extLst>
                </p:cNvPr>
                <p:cNvSpPr txBox="1"/>
                <p:nvPr/>
              </p:nvSpPr>
              <p:spPr>
                <a:xfrm>
                  <a:off x="5614545" y="2426381"/>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5. Security Concerns: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Needs robust measures to protect sensitive user and company information.</a:t>
                  </a:r>
                  <a:endParaRPr lang="en-AE" dirty="0">
                    <a:solidFill>
                      <a:schemeClr val="bg1"/>
                    </a:solidFill>
                    <a:effectLst/>
                  </a:endParaRPr>
                </a:p>
              </p:txBody>
            </p:sp>
          </p:grpSp>
        </p:grpSp>
        <p:grpSp>
          <p:nvGrpSpPr>
            <p:cNvPr id="46" name="Group 45">
              <a:extLst>
                <a:ext uri="{FF2B5EF4-FFF2-40B4-BE49-F238E27FC236}">
                  <a16:creationId xmlns:a16="http://schemas.microsoft.com/office/drawing/2014/main" id="{B4DECDA8-9846-4A96-B720-DA8C0E140F20}"/>
                </a:ext>
              </a:extLst>
            </p:cNvPr>
            <p:cNvGrpSpPr/>
            <p:nvPr/>
          </p:nvGrpSpPr>
          <p:grpSpPr>
            <a:xfrm>
              <a:off x="7351690" y="6819899"/>
              <a:ext cx="28220553" cy="2466305"/>
              <a:chOff x="8532790" y="5143499"/>
              <a:chExt cx="28220553" cy="2466305"/>
            </a:xfrm>
          </p:grpSpPr>
          <p:grpSp>
            <p:nvGrpSpPr>
              <p:cNvPr id="28" name="Group 27">
                <a:extLst>
                  <a:ext uri="{FF2B5EF4-FFF2-40B4-BE49-F238E27FC236}">
                    <a16:creationId xmlns:a16="http://schemas.microsoft.com/office/drawing/2014/main" id="{B22805C8-AA58-441D-B720-6A18D581A3A7}"/>
                  </a:ext>
                </a:extLst>
              </p:cNvPr>
              <p:cNvGrpSpPr/>
              <p:nvPr/>
            </p:nvGrpSpPr>
            <p:grpSpPr>
              <a:xfrm>
                <a:off x="8532790" y="5143500"/>
                <a:ext cx="2917065" cy="2466304"/>
                <a:chOff x="5702121" y="1670283"/>
                <a:chExt cx="2917065" cy="2466304"/>
              </a:xfrm>
            </p:grpSpPr>
            <p:sp>
              <p:nvSpPr>
                <p:cNvPr id="27" name="Hexagon 26">
                  <a:extLst>
                    <a:ext uri="{FF2B5EF4-FFF2-40B4-BE49-F238E27FC236}">
                      <a16:creationId xmlns:a16="http://schemas.microsoft.com/office/drawing/2014/main" id="{3172C3DE-CBA6-4535-A764-B87DFA7E3F5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25" name="TextBox 24">
                  <a:extLst>
                    <a:ext uri="{FF2B5EF4-FFF2-40B4-BE49-F238E27FC236}">
                      <a16:creationId xmlns:a16="http://schemas.microsoft.com/office/drawing/2014/main" id="{0BCC2571-9EAB-42A3-BFE9-DF1D29A29AEF}"/>
                    </a:ext>
                  </a:extLst>
                </p:cNvPr>
                <p:cNvSpPr txBox="1"/>
                <p:nvPr/>
              </p:nvSpPr>
              <p:spPr>
                <a:xfrm>
                  <a:off x="5891781" y="2318659"/>
                  <a:ext cx="2537743" cy="1169551"/>
                </a:xfrm>
                <a:prstGeom prst="rect">
                  <a:avLst/>
                </a:prstGeom>
                <a:noFill/>
              </p:spPr>
              <p:txBody>
                <a:bodyPr wrap="square" rtlCol="0">
                  <a:spAutoFit/>
                </a:bodyPr>
                <a:lstStyle/>
                <a:p>
                  <a:pPr marL="457200" marR="0" indent="-301752" algn="ctr" rtl="0">
                    <a:spcBef>
                      <a:spcPts val="0"/>
                    </a:spcBef>
                    <a:spcAft>
                      <a:spcPts val="0"/>
                    </a:spcAft>
                  </a:pPr>
                  <a:r>
                    <a:rPr lang="en-US" dirty="0">
                      <a:solidFill>
                        <a:schemeClr val="bg1"/>
                      </a:solidFill>
                      <a:latin typeface="DM Sans"/>
                      <a:ea typeface="DM Sans"/>
                      <a:cs typeface="DM Sans"/>
                    </a:rPr>
                    <a:t>2) Basic</a:t>
                  </a:r>
                  <a:r>
                    <a:rPr lang="en-US" b="0" i="0" dirty="0">
                      <a:solidFill>
                        <a:schemeClr val="bg1"/>
                      </a:solidFill>
                      <a:effectLst/>
                      <a:latin typeface="DM Sans"/>
                      <a:ea typeface="DM Sans"/>
                      <a:cs typeface="DM Sans"/>
                    </a:rPr>
                    <a:t> User Interface:</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Potentially lacks advanced design features or</a:t>
                  </a:r>
                </a:p>
                <a:p>
                  <a:pPr marL="457200" marR="0" indent="-301752" algn="ctr" rtl="0">
                    <a:spcBef>
                      <a:spcPts val="0"/>
                    </a:spcBef>
                    <a:spcAft>
                      <a:spcPts val="0"/>
                    </a:spcAft>
                  </a:pPr>
                  <a:r>
                    <a:rPr lang="en-US" b="0" i="0" dirty="0">
                      <a:solidFill>
                        <a:schemeClr val="bg1"/>
                      </a:solidFill>
                      <a:effectLst/>
                      <a:latin typeface="DM Sans"/>
                      <a:ea typeface="DM Sans"/>
                      <a:cs typeface="DM Sans"/>
                    </a:rPr>
                    <a:t>modern UI elements.</a:t>
                  </a:r>
                  <a:endParaRPr lang="en-AE" dirty="0">
                    <a:solidFill>
                      <a:schemeClr val="bg1"/>
                    </a:solidFill>
                    <a:effectLst/>
                  </a:endParaRPr>
                </a:p>
                <a:p>
                  <a:pPr algn="ctr"/>
                  <a:endParaRPr lang="en-AE" dirty="0">
                    <a:solidFill>
                      <a:schemeClr val="bg1"/>
                    </a:solidFill>
                  </a:endParaRPr>
                </a:p>
              </p:txBody>
            </p:sp>
          </p:grpSp>
          <p:grpSp>
            <p:nvGrpSpPr>
              <p:cNvPr id="36" name="Group 35">
                <a:extLst>
                  <a:ext uri="{FF2B5EF4-FFF2-40B4-BE49-F238E27FC236}">
                    <a16:creationId xmlns:a16="http://schemas.microsoft.com/office/drawing/2014/main" id="{4F088B92-F079-4248-BA24-87140540903B}"/>
                  </a:ext>
                </a:extLst>
              </p:cNvPr>
              <p:cNvGrpSpPr/>
              <p:nvPr/>
            </p:nvGrpSpPr>
            <p:grpSpPr>
              <a:xfrm>
                <a:off x="21142678" y="5143500"/>
                <a:ext cx="2958921" cy="2466304"/>
                <a:chOff x="5660265" y="1670283"/>
                <a:chExt cx="2958921" cy="2466304"/>
              </a:xfrm>
            </p:grpSpPr>
            <p:sp>
              <p:nvSpPr>
                <p:cNvPr id="37" name="Hexagon 36">
                  <a:extLst>
                    <a:ext uri="{FF2B5EF4-FFF2-40B4-BE49-F238E27FC236}">
                      <a16:creationId xmlns:a16="http://schemas.microsoft.com/office/drawing/2014/main" id="{8B3A8C53-54EA-4699-BD5E-AC3A0B195AF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8" name="TextBox 37">
                  <a:extLst>
                    <a:ext uri="{FF2B5EF4-FFF2-40B4-BE49-F238E27FC236}">
                      <a16:creationId xmlns:a16="http://schemas.microsoft.com/office/drawing/2014/main" id="{532B8CD6-DF2F-4B76-BC6F-EDA872FA5CCA}"/>
                    </a:ext>
                  </a:extLst>
                </p:cNvPr>
                <p:cNvSpPr txBox="1"/>
                <p:nvPr/>
              </p:nvSpPr>
              <p:spPr>
                <a:xfrm>
                  <a:off x="5660265" y="251885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4. No Real-Time Updates: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Lacks real-time tracking for buses and dynamic fare adjustments.</a:t>
                  </a:r>
                  <a:endParaRPr lang="en-AE" dirty="0">
                    <a:solidFill>
                      <a:schemeClr val="bg1"/>
                    </a:solidFill>
                    <a:effectLst/>
                  </a:endParaRPr>
                </a:p>
              </p:txBody>
            </p:sp>
          </p:grpSp>
          <p:grpSp>
            <p:nvGrpSpPr>
              <p:cNvPr id="42" name="Group 41">
                <a:extLst>
                  <a:ext uri="{FF2B5EF4-FFF2-40B4-BE49-F238E27FC236}">
                    <a16:creationId xmlns:a16="http://schemas.microsoft.com/office/drawing/2014/main" id="{8FBE0073-7B6A-40A4-9D4B-F014407CC721}"/>
                  </a:ext>
                </a:extLst>
              </p:cNvPr>
              <p:cNvGrpSpPr/>
              <p:nvPr/>
            </p:nvGrpSpPr>
            <p:grpSpPr>
              <a:xfrm>
                <a:off x="33836278" y="5143499"/>
                <a:ext cx="2917065" cy="2466304"/>
                <a:chOff x="5702121" y="1670283"/>
                <a:chExt cx="2917065" cy="2466304"/>
              </a:xfrm>
            </p:grpSpPr>
            <p:sp>
              <p:nvSpPr>
                <p:cNvPr id="43" name="Hexagon 42">
                  <a:extLst>
                    <a:ext uri="{FF2B5EF4-FFF2-40B4-BE49-F238E27FC236}">
                      <a16:creationId xmlns:a16="http://schemas.microsoft.com/office/drawing/2014/main" id="{E0473177-D263-4300-8F63-B996158CCA1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4" name="TextBox 43">
                  <a:extLst>
                    <a:ext uri="{FF2B5EF4-FFF2-40B4-BE49-F238E27FC236}">
                      <a16:creationId xmlns:a16="http://schemas.microsoft.com/office/drawing/2014/main" id="{A574FE23-1C0F-4B5B-A7EE-308BDCF46938}"/>
                    </a:ext>
                  </a:extLst>
                </p:cNvPr>
                <p:cNvSpPr txBox="1"/>
                <p:nvPr/>
              </p:nvSpPr>
              <p:spPr>
                <a:xfrm>
                  <a:off x="5702121" y="2464983"/>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6. Limited Integration:</a:t>
                  </a:r>
                  <a:endParaRPr lang="en-AE" dirty="0">
                    <a:solidFill>
                      <a:schemeClr val="bg1"/>
                    </a:solidFill>
                    <a:effectLst/>
                    <a:latin typeface="Times New Roman" panose="02020603050405020304" pitchFamily="18" charset="0"/>
                    <a:cs typeface="Times New Roman" panose="02020603050405020304" pitchFamily="18" charset="0"/>
                  </a:endParaRPr>
                </a:p>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May not integrate seamlessly with external systems or third-party services.</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grpSp>
      <p:sp>
        <p:nvSpPr>
          <p:cNvPr id="4" name="Rectangle: Rounded Corners 3">
            <a:extLst>
              <a:ext uri="{FF2B5EF4-FFF2-40B4-BE49-F238E27FC236}">
                <a16:creationId xmlns:a16="http://schemas.microsoft.com/office/drawing/2014/main" id="{968A243D-1CE8-4439-9339-DB735BAF1E65}"/>
              </a:ext>
            </a:extLst>
          </p:cNvPr>
          <p:cNvSpPr/>
          <p:nvPr/>
        </p:nvSpPr>
        <p:spPr>
          <a:xfrm>
            <a:off x="355832" y="1193531"/>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661064" y="1193530"/>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9657764" y="1193534"/>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10003723" y="1193533"/>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
        <p:nvSpPr>
          <p:cNvPr id="49" name="Rectangle: Rounded Corners 48">
            <a:extLst>
              <a:ext uri="{FF2B5EF4-FFF2-40B4-BE49-F238E27FC236}">
                <a16:creationId xmlns:a16="http://schemas.microsoft.com/office/drawing/2014/main" id="{2E01EE38-AB19-48A3-BD58-203910FB4A8A}"/>
              </a:ext>
            </a:extLst>
          </p:cNvPr>
          <p:cNvSpPr/>
          <p:nvPr/>
        </p:nvSpPr>
        <p:spPr>
          <a:xfrm>
            <a:off x="10349682" y="1193532"/>
            <a:ext cx="4172755" cy="27564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Tree>
    <p:extLst>
      <p:ext uri="{BB962C8B-B14F-4D97-AF65-F5344CB8AC3E}">
        <p14:creationId xmlns:p14="http://schemas.microsoft.com/office/powerpoint/2010/main" val="2043535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FUTURE PROSPECTS: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2CF132B4-071F-4ADF-B607-4FE027894339}"/>
              </a:ext>
            </a:extLst>
          </p:cNvPr>
          <p:cNvGrpSpPr/>
          <p:nvPr/>
        </p:nvGrpSpPr>
        <p:grpSpPr>
          <a:xfrm>
            <a:off x="-36117986" y="988635"/>
            <a:ext cx="33588897" cy="7714981"/>
            <a:chOff x="1983346" y="1571223"/>
            <a:chExt cx="33588897" cy="7714981"/>
          </a:xfrm>
        </p:grpSpPr>
        <p:grpSp>
          <p:nvGrpSpPr>
            <p:cNvPr id="45" name="Group 44">
              <a:extLst>
                <a:ext uri="{FF2B5EF4-FFF2-40B4-BE49-F238E27FC236}">
                  <a16:creationId xmlns:a16="http://schemas.microsoft.com/office/drawing/2014/main" id="{00DB38F0-142E-4FB1-880B-754A9F23A8CF}"/>
                </a:ext>
              </a:extLst>
            </p:cNvPr>
            <p:cNvGrpSpPr/>
            <p:nvPr/>
          </p:nvGrpSpPr>
          <p:grpSpPr>
            <a:xfrm>
              <a:off x="1983346" y="1571223"/>
              <a:ext cx="27507772" cy="2466304"/>
              <a:chOff x="1983346" y="1571223"/>
              <a:chExt cx="27507772" cy="2466304"/>
            </a:xfrm>
          </p:grpSpPr>
          <p:sp>
            <p:nvSpPr>
              <p:cNvPr id="6" name="Hexagon 5">
                <a:extLst>
                  <a:ext uri="{FF2B5EF4-FFF2-40B4-BE49-F238E27FC236}">
                    <a16:creationId xmlns:a16="http://schemas.microsoft.com/office/drawing/2014/main" id="{4B1E9F71-635C-4A7A-B6BA-AFB308936EAA}"/>
                  </a:ext>
                </a:extLst>
              </p:cNvPr>
              <p:cNvSpPr/>
              <p:nvPr/>
            </p:nvSpPr>
            <p:spPr>
              <a:xfrm>
                <a:off x="1983346" y="157122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r>
                  <a:rPr lang="en-US" b="0" i="0" dirty="0">
                    <a:solidFill>
                      <a:schemeClr val="bg1"/>
                    </a:solidFill>
                    <a:effectLst/>
                    <a:latin typeface="DM Sans"/>
                    <a:ea typeface="DM Sans"/>
                    <a:cs typeface="DM Sans"/>
                  </a:rPr>
                  <a:t>1) Limited Scalability:</a:t>
                </a:r>
                <a:endParaRPr lang="en-AE" dirty="0">
                  <a:solidFill>
                    <a:schemeClr val="bg1"/>
                  </a:solidFill>
                </a:endParaRPr>
              </a:p>
              <a:p>
                <a:pPr marL="155448" marR="0" algn="ctr" rtl="0">
                  <a:spcBef>
                    <a:spcPts val="0"/>
                  </a:spcBef>
                  <a:spcAft>
                    <a:spcPts val="0"/>
                  </a:spcAft>
                </a:pPr>
                <a:r>
                  <a:rPr lang="en-US" b="0" i="0" dirty="0">
                    <a:solidFill>
                      <a:schemeClr val="bg1"/>
                    </a:solidFill>
                    <a:effectLst/>
                    <a:latin typeface="DM Sans"/>
                    <a:ea typeface="DM Sans"/>
                    <a:cs typeface="DM Sans"/>
                  </a:rPr>
                  <a:t>May struggle to handle a large number of users or data entries.</a:t>
                </a:r>
                <a:endParaRPr lang="en-AE" dirty="0">
                  <a:solidFill>
                    <a:schemeClr val="bg1"/>
                  </a:solidFill>
                  <a:effectLst/>
                </a:endParaRPr>
              </a:p>
            </p:txBody>
          </p:sp>
          <p:grpSp>
            <p:nvGrpSpPr>
              <p:cNvPr id="33" name="Group 32">
                <a:extLst>
                  <a:ext uri="{FF2B5EF4-FFF2-40B4-BE49-F238E27FC236}">
                    <a16:creationId xmlns:a16="http://schemas.microsoft.com/office/drawing/2014/main" id="{C52EB061-462A-4B4C-B86E-25567CE811E2}"/>
                  </a:ext>
                </a:extLst>
              </p:cNvPr>
              <p:cNvGrpSpPr/>
              <p:nvPr/>
            </p:nvGrpSpPr>
            <p:grpSpPr>
              <a:xfrm>
                <a:off x="14234911" y="1571223"/>
                <a:ext cx="2917066" cy="2466304"/>
                <a:chOff x="5702120" y="1670283"/>
                <a:chExt cx="2917066" cy="2466304"/>
              </a:xfrm>
            </p:grpSpPr>
            <p:sp>
              <p:nvSpPr>
                <p:cNvPr id="34" name="Hexagon 33">
                  <a:extLst>
                    <a:ext uri="{FF2B5EF4-FFF2-40B4-BE49-F238E27FC236}">
                      <a16:creationId xmlns:a16="http://schemas.microsoft.com/office/drawing/2014/main" id="{E9656FCA-3B5D-4A7F-BC3C-755D9185EBB5}"/>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5" name="TextBox 34">
                  <a:extLst>
                    <a:ext uri="{FF2B5EF4-FFF2-40B4-BE49-F238E27FC236}">
                      <a16:creationId xmlns:a16="http://schemas.microsoft.com/office/drawing/2014/main" id="{5AADA255-6613-4524-8A07-2CC35B7A75AA}"/>
                    </a:ext>
                  </a:extLst>
                </p:cNvPr>
                <p:cNvSpPr txBox="1"/>
                <p:nvPr/>
              </p:nvSpPr>
              <p:spPr>
                <a:xfrm>
                  <a:off x="5702120" y="248549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3) Dependency on Accurate Data:</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Requires precise input for fare calculations and reporting.</a:t>
                  </a:r>
                  <a:endParaRPr lang="en-AE" dirty="0">
                    <a:solidFill>
                      <a:schemeClr val="bg1"/>
                    </a:solidFill>
                    <a:effectLst/>
                  </a:endParaRPr>
                </a:p>
                <a:p>
                  <a:pPr algn="ctr"/>
                  <a:endParaRPr lang="en-AE" dirty="0">
                    <a:solidFill>
                      <a:schemeClr val="bg1"/>
                    </a:solidFill>
                  </a:endParaRPr>
                </a:p>
              </p:txBody>
            </p:sp>
          </p:grpSp>
          <p:grpSp>
            <p:nvGrpSpPr>
              <p:cNvPr id="39" name="Group 38">
                <a:extLst>
                  <a:ext uri="{FF2B5EF4-FFF2-40B4-BE49-F238E27FC236}">
                    <a16:creationId xmlns:a16="http://schemas.microsoft.com/office/drawing/2014/main" id="{4AE4B5D2-6400-4311-8CAD-6316678B40DB}"/>
                  </a:ext>
                </a:extLst>
              </p:cNvPr>
              <p:cNvGrpSpPr/>
              <p:nvPr/>
            </p:nvGrpSpPr>
            <p:grpSpPr>
              <a:xfrm>
                <a:off x="26486477" y="1571223"/>
                <a:ext cx="3004641" cy="2466304"/>
                <a:chOff x="5614545" y="1670283"/>
                <a:chExt cx="3004641" cy="2466304"/>
              </a:xfrm>
            </p:grpSpPr>
            <p:sp>
              <p:nvSpPr>
                <p:cNvPr id="40" name="Hexagon 39">
                  <a:extLst>
                    <a:ext uri="{FF2B5EF4-FFF2-40B4-BE49-F238E27FC236}">
                      <a16:creationId xmlns:a16="http://schemas.microsoft.com/office/drawing/2014/main" id="{4E5CD930-3912-4F04-8060-9BF72ECFD9E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1" name="TextBox 40">
                  <a:extLst>
                    <a:ext uri="{FF2B5EF4-FFF2-40B4-BE49-F238E27FC236}">
                      <a16:creationId xmlns:a16="http://schemas.microsoft.com/office/drawing/2014/main" id="{30085164-78B3-44E9-B111-CC1C9E82F3D0}"/>
                    </a:ext>
                  </a:extLst>
                </p:cNvPr>
                <p:cNvSpPr txBox="1"/>
                <p:nvPr/>
              </p:nvSpPr>
              <p:spPr>
                <a:xfrm>
                  <a:off x="5614545" y="2426381"/>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5. Security Concerns: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Needs robust measures to protect sensitive user and company information.</a:t>
                  </a:r>
                  <a:endParaRPr lang="en-AE" dirty="0">
                    <a:solidFill>
                      <a:schemeClr val="bg1"/>
                    </a:solidFill>
                    <a:effectLst/>
                  </a:endParaRPr>
                </a:p>
              </p:txBody>
            </p:sp>
          </p:grpSp>
        </p:grpSp>
        <p:grpSp>
          <p:nvGrpSpPr>
            <p:cNvPr id="46" name="Group 45">
              <a:extLst>
                <a:ext uri="{FF2B5EF4-FFF2-40B4-BE49-F238E27FC236}">
                  <a16:creationId xmlns:a16="http://schemas.microsoft.com/office/drawing/2014/main" id="{B4DECDA8-9846-4A96-B720-DA8C0E140F20}"/>
                </a:ext>
              </a:extLst>
            </p:cNvPr>
            <p:cNvGrpSpPr/>
            <p:nvPr/>
          </p:nvGrpSpPr>
          <p:grpSpPr>
            <a:xfrm>
              <a:off x="7351690" y="6819899"/>
              <a:ext cx="28220553" cy="2466305"/>
              <a:chOff x="8532790" y="5143499"/>
              <a:chExt cx="28220553" cy="2466305"/>
            </a:xfrm>
          </p:grpSpPr>
          <p:grpSp>
            <p:nvGrpSpPr>
              <p:cNvPr id="28" name="Group 27">
                <a:extLst>
                  <a:ext uri="{FF2B5EF4-FFF2-40B4-BE49-F238E27FC236}">
                    <a16:creationId xmlns:a16="http://schemas.microsoft.com/office/drawing/2014/main" id="{B22805C8-AA58-441D-B720-6A18D581A3A7}"/>
                  </a:ext>
                </a:extLst>
              </p:cNvPr>
              <p:cNvGrpSpPr/>
              <p:nvPr/>
            </p:nvGrpSpPr>
            <p:grpSpPr>
              <a:xfrm>
                <a:off x="8532790" y="5143500"/>
                <a:ext cx="2917065" cy="2466304"/>
                <a:chOff x="5702121" y="1670283"/>
                <a:chExt cx="2917065" cy="2466304"/>
              </a:xfrm>
            </p:grpSpPr>
            <p:sp>
              <p:nvSpPr>
                <p:cNvPr id="27" name="Hexagon 26">
                  <a:extLst>
                    <a:ext uri="{FF2B5EF4-FFF2-40B4-BE49-F238E27FC236}">
                      <a16:creationId xmlns:a16="http://schemas.microsoft.com/office/drawing/2014/main" id="{3172C3DE-CBA6-4535-A764-B87DFA7E3F5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25" name="TextBox 24">
                  <a:extLst>
                    <a:ext uri="{FF2B5EF4-FFF2-40B4-BE49-F238E27FC236}">
                      <a16:creationId xmlns:a16="http://schemas.microsoft.com/office/drawing/2014/main" id="{0BCC2571-9EAB-42A3-BFE9-DF1D29A29AEF}"/>
                    </a:ext>
                  </a:extLst>
                </p:cNvPr>
                <p:cNvSpPr txBox="1"/>
                <p:nvPr/>
              </p:nvSpPr>
              <p:spPr>
                <a:xfrm>
                  <a:off x="5891781" y="2318659"/>
                  <a:ext cx="2537743" cy="1169551"/>
                </a:xfrm>
                <a:prstGeom prst="rect">
                  <a:avLst/>
                </a:prstGeom>
                <a:noFill/>
              </p:spPr>
              <p:txBody>
                <a:bodyPr wrap="square" rtlCol="0">
                  <a:spAutoFit/>
                </a:bodyPr>
                <a:lstStyle/>
                <a:p>
                  <a:pPr marL="457200" marR="0" indent="-301752" algn="ctr" rtl="0">
                    <a:spcBef>
                      <a:spcPts val="0"/>
                    </a:spcBef>
                    <a:spcAft>
                      <a:spcPts val="0"/>
                    </a:spcAft>
                  </a:pPr>
                  <a:r>
                    <a:rPr lang="en-US" dirty="0">
                      <a:solidFill>
                        <a:schemeClr val="bg1"/>
                      </a:solidFill>
                      <a:latin typeface="DM Sans"/>
                      <a:ea typeface="DM Sans"/>
                      <a:cs typeface="DM Sans"/>
                    </a:rPr>
                    <a:t>2) Basic</a:t>
                  </a:r>
                  <a:r>
                    <a:rPr lang="en-US" b="0" i="0" dirty="0">
                      <a:solidFill>
                        <a:schemeClr val="bg1"/>
                      </a:solidFill>
                      <a:effectLst/>
                      <a:latin typeface="DM Sans"/>
                      <a:ea typeface="DM Sans"/>
                      <a:cs typeface="DM Sans"/>
                    </a:rPr>
                    <a:t> User Interface:</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Potentially lacks advanced design features or</a:t>
                  </a:r>
                </a:p>
                <a:p>
                  <a:pPr marL="457200" marR="0" indent="-301752" algn="ctr" rtl="0">
                    <a:spcBef>
                      <a:spcPts val="0"/>
                    </a:spcBef>
                    <a:spcAft>
                      <a:spcPts val="0"/>
                    </a:spcAft>
                  </a:pPr>
                  <a:r>
                    <a:rPr lang="en-US" b="0" i="0" dirty="0">
                      <a:solidFill>
                        <a:schemeClr val="bg1"/>
                      </a:solidFill>
                      <a:effectLst/>
                      <a:latin typeface="DM Sans"/>
                      <a:ea typeface="DM Sans"/>
                      <a:cs typeface="DM Sans"/>
                    </a:rPr>
                    <a:t>modern UI elements.</a:t>
                  </a:r>
                  <a:endParaRPr lang="en-AE" dirty="0">
                    <a:solidFill>
                      <a:schemeClr val="bg1"/>
                    </a:solidFill>
                    <a:effectLst/>
                  </a:endParaRPr>
                </a:p>
                <a:p>
                  <a:pPr algn="ctr"/>
                  <a:endParaRPr lang="en-AE" dirty="0">
                    <a:solidFill>
                      <a:schemeClr val="bg1"/>
                    </a:solidFill>
                  </a:endParaRPr>
                </a:p>
              </p:txBody>
            </p:sp>
          </p:grpSp>
          <p:grpSp>
            <p:nvGrpSpPr>
              <p:cNvPr id="36" name="Group 35">
                <a:extLst>
                  <a:ext uri="{FF2B5EF4-FFF2-40B4-BE49-F238E27FC236}">
                    <a16:creationId xmlns:a16="http://schemas.microsoft.com/office/drawing/2014/main" id="{4F088B92-F079-4248-BA24-87140540903B}"/>
                  </a:ext>
                </a:extLst>
              </p:cNvPr>
              <p:cNvGrpSpPr/>
              <p:nvPr/>
            </p:nvGrpSpPr>
            <p:grpSpPr>
              <a:xfrm>
                <a:off x="21142678" y="5143500"/>
                <a:ext cx="2958921" cy="2466304"/>
                <a:chOff x="5660265" y="1670283"/>
                <a:chExt cx="2958921" cy="2466304"/>
              </a:xfrm>
            </p:grpSpPr>
            <p:sp>
              <p:nvSpPr>
                <p:cNvPr id="37" name="Hexagon 36">
                  <a:extLst>
                    <a:ext uri="{FF2B5EF4-FFF2-40B4-BE49-F238E27FC236}">
                      <a16:creationId xmlns:a16="http://schemas.microsoft.com/office/drawing/2014/main" id="{8B3A8C53-54EA-4699-BD5E-AC3A0B195AF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8" name="TextBox 37">
                  <a:extLst>
                    <a:ext uri="{FF2B5EF4-FFF2-40B4-BE49-F238E27FC236}">
                      <a16:creationId xmlns:a16="http://schemas.microsoft.com/office/drawing/2014/main" id="{532B8CD6-DF2F-4B76-BC6F-EDA872FA5CCA}"/>
                    </a:ext>
                  </a:extLst>
                </p:cNvPr>
                <p:cNvSpPr txBox="1"/>
                <p:nvPr/>
              </p:nvSpPr>
              <p:spPr>
                <a:xfrm>
                  <a:off x="5660265" y="251885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4. No Real-Time Updates: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Lacks real-time tracking for buses and dynamic fare adjustments.</a:t>
                  </a:r>
                  <a:endParaRPr lang="en-AE" dirty="0">
                    <a:solidFill>
                      <a:schemeClr val="bg1"/>
                    </a:solidFill>
                    <a:effectLst/>
                  </a:endParaRPr>
                </a:p>
              </p:txBody>
            </p:sp>
          </p:grpSp>
          <p:grpSp>
            <p:nvGrpSpPr>
              <p:cNvPr id="42" name="Group 41">
                <a:extLst>
                  <a:ext uri="{FF2B5EF4-FFF2-40B4-BE49-F238E27FC236}">
                    <a16:creationId xmlns:a16="http://schemas.microsoft.com/office/drawing/2014/main" id="{8FBE0073-7B6A-40A4-9D4B-F014407CC721}"/>
                  </a:ext>
                </a:extLst>
              </p:cNvPr>
              <p:cNvGrpSpPr/>
              <p:nvPr/>
            </p:nvGrpSpPr>
            <p:grpSpPr>
              <a:xfrm>
                <a:off x="33836278" y="5143499"/>
                <a:ext cx="2917065" cy="2466304"/>
                <a:chOff x="5702121" y="1670283"/>
                <a:chExt cx="2917065" cy="2466304"/>
              </a:xfrm>
            </p:grpSpPr>
            <p:sp>
              <p:nvSpPr>
                <p:cNvPr id="43" name="Hexagon 42">
                  <a:extLst>
                    <a:ext uri="{FF2B5EF4-FFF2-40B4-BE49-F238E27FC236}">
                      <a16:creationId xmlns:a16="http://schemas.microsoft.com/office/drawing/2014/main" id="{E0473177-D263-4300-8F63-B996158CCA1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4" name="TextBox 43">
                  <a:extLst>
                    <a:ext uri="{FF2B5EF4-FFF2-40B4-BE49-F238E27FC236}">
                      <a16:creationId xmlns:a16="http://schemas.microsoft.com/office/drawing/2014/main" id="{A574FE23-1C0F-4B5B-A7EE-308BDCF46938}"/>
                    </a:ext>
                  </a:extLst>
                </p:cNvPr>
                <p:cNvSpPr txBox="1"/>
                <p:nvPr/>
              </p:nvSpPr>
              <p:spPr>
                <a:xfrm>
                  <a:off x="5702121" y="2464983"/>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6. Limited Integration:</a:t>
                  </a:r>
                  <a:endParaRPr lang="en-AE" dirty="0">
                    <a:solidFill>
                      <a:schemeClr val="bg1"/>
                    </a:solidFill>
                    <a:effectLst/>
                    <a:latin typeface="Times New Roman" panose="02020603050405020304" pitchFamily="18" charset="0"/>
                    <a:cs typeface="Times New Roman" panose="02020603050405020304" pitchFamily="18" charset="0"/>
                  </a:endParaRPr>
                </a:p>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May not integrate seamlessly with external systems or third-party services.</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grpSp>
      <p:sp>
        <p:nvSpPr>
          <p:cNvPr id="4" name="Rectangle: Rounded Corners 3">
            <a:extLst>
              <a:ext uri="{FF2B5EF4-FFF2-40B4-BE49-F238E27FC236}">
                <a16:creationId xmlns:a16="http://schemas.microsoft.com/office/drawing/2014/main" id="{968A243D-1CE8-4439-9339-DB735BAF1E65}"/>
              </a:ext>
            </a:extLst>
          </p:cNvPr>
          <p:cNvSpPr/>
          <p:nvPr/>
        </p:nvSpPr>
        <p:spPr>
          <a:xfrm>
            <a:off x="355832" y="1193531"/>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701791" y="1193530"/>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1047750" y="1193529"/>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10003723" y="1193533"/>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
        <p:nvSpPr>
          <p:cNvPr id="49" name="Rectangle: Rounded Corners 48">
            <a:extLst>
              <a:ext uri="{FF2B5EF4-FFF2-40B4-BE49-F238E27FC236}">
                <a16:creationId xmlns:a16="http://schemas.microsoft.com/office/drawing/2014/main" id="{2E01EE38-AB19-48A3-BD58-203910FB4A8A}"/>
              </a:ext>
            </a:extLst>
          </p:cNvPr>
          <p:cNvSpPr/>
          <p:nvPr/>
        </p:nvSpPr>
        <p:spPr>
          <a:xfrm>
            <a:off x="10349682" y="1193532"/>
            <a:ext cx="4172755" cy="27564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Tree>
    <p:extLst>
      <p:ext uri="{BB962C8B-B14F-4D97-AF65-F5344CB8AC3E}">
        <p14:creationId xmlns:p14="http://schemas.microsoft.com/office/powerpoint/2010/main" val="8136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FUTURE PROSPECTS:</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2CF132B4-071F-4ADF-B607-4FE027894339}"/>
              </a:ext>
            </a:extLst>
          </p:cNvPr>
          <p:cNvGrpSpPr/>
          <p:nvPr/>
        </p:nvGrpSpPr>
        <p:grpSpPr>
          <a:xfrm>
            <a:off x="-36117986" y="988635"/>
            <a:ext cx="33588897" cy="7714981"/>
            <a:chOff x="1983346" y="1571223"/>
            <a:chExt cx="33588897" cy="7714981"/>
          </a:xfrm>
        </p:grpSpPr>
        <p:grpSp>
          <p:nvGrpSpPr>
            <p:cNvPr id="45" name="Group 44">
              <a:extLst>
                <a:ext uri="{FF2B5EF4-FFF2-40B4-BE49-F238E27FC236}">
                  <a16:creationId xmlns:a16="http://schemas.microsoft.com/office/drawing/2014/main" id="{00DB38F0-142E-4FB1-880B-754A9F23A8CF}"/>
                </a:ext>
              </a:extLst>
            </p:cNvPr>
            <p:cNvGrpSpPr/>
            <p:nvPr/>
          </p:nvGrpSpPr>
          <p:grpSpPr>
            <a:xfrm>
              <a:off x="1983346" y="1571223"/>
              <a:ext cx="27507772" cy="2466304"/>
              <a:chOff x="1983346" y="1571223"/>
              <a:chExt cx="27507772" cy="2466304"/>
            </a:xfrm>
          </p:grpSpPr>
          <p:sp>
            <p:nvSpPr>
              <p:cNvPr id="6" name="Hexagon 5">
                <a:extLst>
                  <a:ext uri="{FF2B5EF4-FFF2-40B4-BE49-F238E27FC236}">
                    <a16:creationId xmlns:a16="http://schemas.microsoft.com/office/drawing/2014/main" id="{4B1E9F71-635C-4A7A-B6BA-AFB308936EAA}"/>
                  </a:ext>
                </a:extLst>
              </p:cNvPr>
              <p:cNvSpPr/>
              <p:nvPr/>
            </p:nvSpPr>
            <p:spPr>
              <a:xfrm>
                <a:off x="1983346" y="157122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r>
                  <a:rPr lang="en-US" b="0" i="0" dirty="0">
                    <a:solidFill>
                      <a:schemeClr val="bg1"/>
                    </a:solidFill>
                    <a:effectLst/>
                    <a:latin typeface="DM Sans"/>
                    <a:ea typeface="DM Sans"/>
                    <a:cs typeface="DM Sans"/>
                  </a:rPr>
                  <a:t>1) Limited Scalability:</a:t>
                </a:r>
                <a:endParaRPr lang="en-AE" dirty="0">
                  <a:solidFill>
                    <a:schemeClr val="bg1"/>
                  </a:solidFill>
                </a:endParaRPr>
              </a:p>
              <a:p>
                <a:pPr marL="155448" marR="0" algn="ctr" rtl="0">
                  <a:spcBef>
                    <a:spcPts val="0"/>
                  </a:spcBef>
                  <a:spcAft>
                    <a:spcPts val="0"/>
                  </a:spcAft>
                </a:pPr>
                <a:r>
                  <a:rPr lang="en-US" b="0" i="0" dirty="0">
                    <a:solidFill>
                      <a:schemeClr val="bg1"/>
                    </a:solidFill>
                    <a:effectLst/>
                    <a:latin typeface="DM Sans"/>
                    <a:ea typeface="DM Sans"/>
                    <a:cs typeface="DM Sans"/>
                  </a:rPr>
                  <a:t>May struggle to handle a large number of users or data entries.</a:t>
                </a:r>
                <a:endParaRPr lang="en-AE" dirty="0">
                  <a:solidFill>
                    <a:schemeClr val="bg1"/>
                  </a:solidFill>
                  <a:effectLst/>
                </a:endParaRPr>
              </a:p>
            </p:txBody>
          </p:sp>
          <p:grpSp>
            <p:nvGrpSpPr>
              <p:cNvPr id="33" name="Group 32">
                <a:extLst>
                  <a:ext uri="{FF2B5EF4-FFF2-40B4-BE49-F238E27FC236}">
                    <a16:creationId xmlns:a16="http://schemas.microsoft.com/office/drawing/2014/main" id="{C52EB061-462A-4B4C-B86E-25567CE811E2}"/>
                  </a:ext>
                </a:extLst>
              </p:cNvPr>
              <p:cNvGrpSpPr/>
              <p:nvPr/>
            </p:nvGrpSpPr>
            <p:grpSpPr>
              <a:xfrm>
                <a:off x="14234911" y="1571223"/>
                <a:ext cx="2917066" cy="2466304"/>
                <a:chOff x="5702120" y="1670283"/>
                <a:chExt cx="2917066" cy="2466304"/>
              </a:xfrm>
            </p:grpSpPr>
            <p:sp>
              <p:nvSpPr>
                <p:cNvPr id="34" name="Hexagon 33">
                  <a:extLst>
                    <a:ext uri="{FF2B5EF4-FFF2-40B4-BE49-F238E27FC236}">
                      <a16:creationId xmlns:a16="http://schemas.microsoft.com/office/drawing/2014/main" id="{E9656FCA-3B5D-4A7F-BC3C-755D9185EBB5}"/>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5" name="TextBox 34">
                  <a:extLst>
                    <a:ext uri="{FF2B5EF4-FFF2-40B4-BE49-F238E27FC236}">
                      <a16:creationId xmlns:a16="http://schemas.microsoft.com/office/drawing/2014/main" id="{5AADA255-6613-4524-8A07-2CC35B7A75AA}"/>
                    </a:ext>
                  </a:extLst>
                </p:cNvPr>
                <p:cNvSpPr txBox="1"/>
                <p:nvPr/>
              </p:nvSpPr>
              <p:spPr>
                <a:xfrm>
                  <a:off x="5702120" y="248549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3) Dependency on Accurate Data:</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Requires precise input for fare calculations and reporting.</a:t>
                  </a:r>
                  <a:endParaRPr lang="en-AE" dirty="0">
                    <a:solidFill>
                      <a:schemeClr val="bg1"/>
                    </a:solidFill>
                    <a:effectLst/>
                  </a:endParaRPr>
                </a:p>
                <a:p>
                  <a:pPr algn="ctr"/>
                  <a:endParaRPr lang="en-AE" dirty="0">
                    <a:solidFill>
                      <a:schemeClr val="bg1"/>
                    </a:solidFill>
                  </a:endParaRPr>
                </a:p>
              </p:txBody>
            </p:sp>
          </p:grpSp>
          <p:grpSp>
            <p:nvGrpSpPr>
              <p:cNvPr id="39" name="Group 38">
                <a:extLst>
                  <a:ext uri="{FF2B5EF4-FFF2-40B4-BE49-F238E27FC236}">
                    <a16:creationId xmlns:a16="http://schemas.microsoft.com/office/drawing/2014/main" id="{4AE4B5D2-6400-4311-8CAD-6316678B40DB}"/>
                  </a:ext>
                </a:extLst>
              </p:cNvPr>
              <p:cNvGrpSpPr/>
              <p:nvPr/>
            </p:nvGrpSpPr>
            <p:grpSpPr>
              <a:xfrm>
                <a:off x="26486477" y="1571223"/>
                <a:ext cx="3004641" cy="2466304"/>
                <a:chOff x="5614545" y="1670283"/>
                <a:chExt cx="3004641" cy="2466304"/>
              </a:xfrm>
            </p:grpSpPr>
            <p:sp>
              <p:nvSpPr>
                <p:cNvPr id="40" name="Hexagon 39">
                  <a:extLst>
                    <a:ext uri="{FF2B5EF4-FFF2-40B4-BE49-F238E27FC236}">
                      <a16:creationId xmlns:a16="http://schemas.microsoft.com/office/drawing/2014/main" id="{4E5CD930-3912-4F04-8060-9BF72ECFD9E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1" name="TextBox 40">
                  <a:extLst>
                    <a:ext uri="{FF2B5EF4-FFF2-40B4-BE49-F238E27FC236}">
                      <a16:creationId xmlns:a16="http://schemas.microsoft.com/office/drawing/2014/main" id="{30085164-78B3-44E9-B111-CC1C9E82F3D0}"/>
                    </a:ext>
                  </a:extLst>
                </p:cNvPr>
                <p:cNvSpPr txBox="1"/>
                <p:nvPr/>
              </p:nvSpPr>
              <p:spPr>
                <a:xfrm>
                  <a:off x="5614545" y="2426381"/>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5. Security Concerns: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Needs robust measures to protect sensitive user and company information.</a:t>
                  </a:r>
                  <a:endParaRPr lang="en-AE" dirty="0">
                    <a:solidFill>
                      <a:schemeClr val="bg1"/>
                    </a:solidFill>
                    <a:effectLst/>
                  </a:endParaRPr>
                </a:p>
              </p:txBody>
            </p:sp>
          </p:grpSp>
        </p:grpSp>
        <p:grpSp>
          <p:nvGrpSpPr>
            <p:cNvPr id="46" name="Group 45">
              <a:extLst>
                <a:ext uri="{FF2B5EF4-FFF2-40B4-BE49-F238E27FC236}">
                  <a16:creationId xmlns:a16="http://schemas.microsoft.com/office/drawing/2014/main" id="{B4DECDA8-9846-4A96-B720-DA8C0E140F20}"/>
                </a:ext>
              </a:extLst>
            </p:cNvPr>
            <p:cNvGrpSpPr/>
            <p:nvPr/>
          </p:nvGrpSpPr>
          <p:grpSpPr>
            <a:xfrm>
              <a:off x="7351690" y="6819899"/>
              <a:ext cx="28220553" cy="2466305"/>
              <a:chOff x="8532790" y="5143499"/>
              <a:chExt cx="28220553" cy="2466305"/>
            </a:xfrm>
          </p:grpSpPr>
          <p:grpSp>
            <p:nvGrpSpPr>
              <p:cNvPr id="28" name="Group 27">
                <a:extLst>
                  <a:ext uri="{FF2B5EF4-FFF2-40B4-BE49-F238E27FC236}">
                    <a16:creationId xmlns:a16="http://schemas.microsoft.com/office/drawing/2014/main" id="{B22805C8-AA58-441D-B720-6A18D581A3A7}"/>
                  </a:ext>
                </a:extLst>
              </p:cNvPr>
              <p:cNvGrpSpPr/>
              <p:nvPr/>
            </p:nvGrpSpPr>
            <p:grpSpPr>
              <a:xfrm>
                <a:off x="8532790" y="5143500"/>
                <a:ext cx="2917065" cy="2466304"/>
                <a:chOff x="5702121" y="1670283"/>
                <a:chExt cx="2917065" cy="2466304"/>
              </a:xfrm>
            </p:grpSpPr>
            <p:sp>
              <p:nvSpPr>
                <p:cNvPr id="27" name="Hexagon 26">
                  <a:extLst>
                    <a:ext uri="{FF2B5EF4-FFF2-40B4-BE49-F238E27FC236}">
                      <a16:creationId xmlns:a16="http://schemas.microsoft.com/office/drawing/2014/main" id="{3172C3DE-CBA6-4535-A764-B87DFA7E3F5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25" name="TextBox 24">
                  <a:extLst>
                    <a:ext uri="{FF2B5EF4-FFF2-40B4-BE49-F238E27FC236}">
                      <a16:creationId xmlns:a16="http://schemas.microsoft.com/office/drawing/2014/main" id="{0BCC2571-9EAB-42A3-BFE9-DF1D29A29AEF}"/>
                    </a:ext>
                  </a:extLst>
                </p:cNvPr>
                <p:cNvSpPr txBox="1"/>
                <p:nvPr/>
              </p:nvSpPr>
              <p:spPr>
                <a:xfrm>
                  <a:off x="5891781" y="2318659"/>
                  <a:ext cx="2537743" cy="1169551"/>
                </a:xfrm>
                <a:prstGeom prst="rect">
                  <a:avLst/>
                </a:prstGeom>
                <a:noFill/>
              </p:spPr>
              <p:txBody>
                <a:bodyPr wrap="square" rtlCol="0">
                  <a:spAutoFit/>
                </a:bodyPr>
                <a:lstStyle/>
                <a:p>
                  <a:pPr marL="457200" marR="0" indent="-301752" algn="ctr" rtl="0">
                    <a:spcBef>
                      <a:spcPts val="0"/>
                    </a:spcBef>
                    <a:spcAft>
                      <a:spcPts val="0"/>
                    </a:spcAft>
                  </a:pPr>
                  <a:r>
                    <a:rPr lang="en-US" dirty="0">
                      <a:solidFill>
                        <a:schemeClr val="bg1"/>
                      </a:solidFill>
                      <a:latin typeface="DM Sans"/>
                      <a:ea typeface="DM Sans"/>
                      <a:cs typeface="DM Sans"/>
                    </a:rPr>
                    <a:t>2) Basic</a:t>
                  </a:r>
                  <a:r>
                    <a:rPr lang="en-US" b="0" i="0" dirty="0">
                      <a:solidFill>
                        <a:schemeClr val="bg1"/>
                      </a:solidFill>
                      <a:effectLst/>
                      <a:latin typeface="DM Sans"/>
                      <a:ea typeface="DM Sans"/>
                      <a:cs typeface="DM Sans"/>
                    </a:rPr>
                    <a:t> User Interface:</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Potentially lacks advanced design features or</a:t>
                  </a:r>
                </a:p>
                <a:p>
                  <a:pPr marL="457200" marR="0" indent="-301752" algn="ctr" rtl="0">
                    <a:spcBef>
                      <a:spcPts val="0"/>
                    </a:spcBef>
                    <a:spcAft>
                      <a:spcPts val="0"/>
                    </a:spcAft>
                  </a:pPr>
                  <a:r>
                    <a:rPr lang="en-US" b="0" i="0" dirty="0">
                      <a:solidFill>
                        <a:schemeClr val="bg1"/>
                      </a:solidFill>
                      <a:effectLst/>
                      <a:latin typeface="DM Sans"/>
                      <a:ea typeface="DM Sans"/>
                      <a:cs typeface="DM Sans"/>
                    </a:rPr>
                    <a:t>modern UI elements.</a:t>
                  </a:r>
                  <a:endParaRPr lang="en-AE" dirty="0">
                    <a:solidFill>
                      <a:schemeClr val="bg1"/>
                    </a:solidFill>
                    <a:effectLst/>
                  </a:endParaRPr>
                </a:p>
                <a:p>
                  <a:pPr algn="ctr"/>
                  <a:endParaRPr lang="en-AE" dirty="0">
                    <a:solidFill>
                      <a:schemeClr val="bg1"/>
                    </a:solidFill>
                  </a:endParaRPr>
                </a:p>
              </p:txBody>
            </p:sp>
          </p:grpSp>
          <p:grpSp>
            <p:nvGrpSpPr>
              <p:cNvPr id="36" name="Group 35">
                <a:extLst>
                  <a:ext uri="{FF2B5EF4-FFF2-40B4-BE49-F238E27FC236}">
                    <a16:creationId xmlns:a16="http://schemas.microsoft.com/office/drawing/2014/main" id="{4F088B92-F079-4248-BA24-87140540903B}"/>
                  </a:ext>
                </a:extLst>
              </p:cNvPr>
              <p:cNvGrpSpPr/>
              <p:nvPr/>
            </p:nvGrpSpPr>
            <p:grpSpPr>
              <a:xfrm>
                <a:off x="21142678" y="5143500"/>
                <a:ext cx="2958921" cy="2466304"/>
                <a:chOff x="5660265" y="1670283"/>
                <a:chExt cx="2958921" cy="2466304"/>
              </a:xfrm>
            </p:grpSpPr>
            <p:sp>
              <p:nvSpPr>
                <p:cNvPr id="37" name="Hexagon 36">
                  <a:extLst>
                    <a:ext uri="{FF2B5EF4-FFF2-40B4-BE49-F238E27FC236}">
                      <a16:creationId xmlns:a16="http://schemas.microsoft.com/office/drawing/2014/main" id="{8B3A8C53-54EA-4699-BD5E-AC3A0B195AF2}"/>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38" name="TextBox 37">
                  <a:extLst>
                    <a:ext uri="{FF2B5EF4-FFF2-40B4-BE49-F238E27FC236}">
                      <a16:creationId xmlns:a16="http://schemas.microsoft.com/office/drawing/2014/main" id="{532B8CD6-DF2F-4B76-BC6F-EDA872FA5CCA}"/>
                    </a:ext>
                  </a:extLst>
                </p:cNvPr>
                <p:cNvSpPr txBox="1"/>
                <p:nvPr/>
              </p:nvSpPr>
              <p:spPr>
                <a:xfrm>
                  <a:off x="5660265" y="2518857"/>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DM Sans"/>
                      <a:ea typeface="DM Sans"/>
                      <a:cs typeface="DM Sans"/>
                    </a:rPr>
                    <a:t>4. No Real-Time Updates:</a:t>
                  </a:r>
                  <a:endParaRPr lang="en-AE" dirty="0">
                    <a:solidFill>
                      <a:schemeClr val="bg1"/>
                    </a:solidFill>
                    <a:effectLst/>
                  </a:endParaRPr>
                </a:p>
                <a:p>
                  <a:pPr marL="457200" marR="0" indent="-301752" algn="ctr" rtl="0">
                    <a:spcBef>
                      <a:spcPts val="0"/>
                    </a:spcBef>
                    <a:spcAft>
                      <a:spcPts val="0"/>
                    </a:spcAft>
                  </a:pPr>
                  <a:r>
                    <a:rPr lang="en-US" b="0" i="0" dirty="0">
                      <a:solidFill>
                        <a:schemeClr val="bg1"/>
                      </a:solidFill>
                      <a:effectLst/>
                      <a:latin typeface="DM Sans"/>
                      <a:ea typeface="DM Sans"/>
                      <a:cs typeface="DM Sans"/>
                    </a:rPr>
                    <a:t>   Lacks real-time tracking for buses and dynamic fare adjustments.</a:t>
                  </a:r>
                  <a:endParaRPr lang="en-AE" dirty="0">
                    <a:solidFill>
                      <a:schemeClr val="bg1"/>
                    </a:solidFill>
                    <a:effectLst/>
                  </a:endParaRPr>
                </a:p>
              </p:txBody>
            </p:sp>
          </p:grpSp>
          <p:grpSp>
            <p:nvGrpSpPr>
              <p:cNvPr id="42" name="Group 41">
                <a:extLst>
                  <a:ext uri="{FF2B5EF4-FFF2-40B4-BE49-F238E27FC236}">
                    <a16:creationId xmlns:a16="http://schemas.microsoft.com/office/drawing/2014/main" id="{8FBE0073-7B6A-40A4-9D4B-F014407CC721}"/>
                  </a:ext>
                </a:extLst>
              </p:cNvPr>
              <p:cNvGrpSpPr/>
              <p:nvPr/>
            </p:nvGrpSpPr>
            <p:grpSpPr>
              <a:xfrm>
                <a:off x="33836278" y="5143499"/>
                <a:ext cx="2917065" cy="2466304"/>
                <a:chOff x="5702121" y="1670283"/>
                <a:chExt cx="2917065" cy="2466304"/>
              </a:xfrm>
            </p:grpSpPr>
            <p:sp>
              <p:nvSpPr>
                <p:cNvPr id="43" name="Hexagon 42">
                  <a:extLst>
                    <a:ext uri="{FF2B5EF4-FFF2-40B4-BE49-F238E27FC236}">
                      <a16:creationId xmlns:a16="http://schemas.microsoft.com/office/drawing/2014/main" id="{E0473177-D263-4300-8F63-B996158CCA1F}"/>
                    </a:ext>
                  </a:extLst>
                </p:cNvPr>
                <p:cNvSpPr/>
                <p:nvPr/>
              </p:nvSpPr>
              <p:spPr>
                <a:xfrm>
                  <a:off x="5702121" y="1670283"/>
                  <a:ext cx="2917065" cy="24663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5448" marR="0" algn="ctr" rtl="0">
                    <a:spcBef>
                      <a:spcPts val="0"/>
                    </a:spcBef>
                    <a:spcAft>
                      <a:spcPts val="0"/>
                    </a:spcAft>
                  </a:pPr>
                  <a:endParaRPr lang="en-AE" dirty="0">
                    <a:solidFill>
                      <a:schemeClr val="bg1"/>
                    </a:solidFill>
                    <a:effectLst/>
                  </a:endParaRPr>
                </a:p>
              </p:txBody>
            </p:sp>
            <p:sp>
              <p:nvSpPr>
                <p:cNvPr id="44" name="TextBox 43">
                  <a:extLst>
                    <a:ext uri="{FF2B5EF4-FFF2-40B4-BE49-F238E27FC236}">
                      <a16:creationId xmlns:a16="http://schemas.microsoft.com/office/drawing/2014/main" id="{A574FE23-1C0F-4B5B-A7EE-308BDCF46938}"/>
                    </a:ext>
                  </a:extLst>
                </p:cNvPr>
                <p:cNvSpPr txBox="1"/>
                <p:nvPr/>
              </p:nvSpPr>
              <p:spPr>
                <a:xfrm>
                  <a:off x="5702121" y="2464983"/>
                  <a:ext cx="2819918" cy="954107"/>
                </a:xfrm>
                <a:prstGeom prst="rect">
                  <a:avLst/>
                </a:prstGeom>
                <a:noFill/>
              </p:spPr>
              <p:txBody>
                <a:bodyPr wrap="square" rtlCol="0">
                  <a:spAutoFit/>
                </a:bodyPr>
                <a:lstStyle/>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6. Limited Integration:</a:t>
                  </a:r>
                  <a:endParaRPr lang="en-AE" dirty="0">
                    <a:solidFill>
                      <a:schemeClr val="bg1"/>
                    </a:solidFill>
                    <a:effectLst/>
                    <a:latin typeface="Times New Roman" panose="02020603050405020304" pitchFamily="18" charset="0"/>
                    <a:cs typeface="Times New Roman" panose="02020603050405020304" pitchFamily="18" charset="0"/>
                  </a:endParaRPr>
                </a:p>
                <a:p>
                  <a:pPr marL="457200" marR="0" indent="-301752" algn="ctr" rtl="0">
                    <a:spcBef>
                      <a:spcPts val="0"/>
                    </a:spcBef>
                    <a:spcAft>
                      <a:spcPts val="0"/>
                    </a:spcAft>
                  </a:pPr>
                  <a:r>
                    <a:rPr lang="en-US" b="0" i="0" dirty="0">
                      <a:solidFill>
                        <a:schemeClr val="bg1"/>
                      </a:solidFill>
                      <a:effectLst/>
                      <a:latin typeface="Times New Roman" panose="02020603050405020304" pitchFamily="18" charset="0"/>
                      <a:ea typeface="DM Sans"/>
                      <a:cs typeface="Times New Roman" panose="02020603050405020304" pitchFamily="18" charset="0"/>
                    </a:rPr>
                    <a:t>May not integrate seamlessly with external systems or third-party services.</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grpSp>
      <p:sp>
        <p:nvSpPr>
          <p:cNvPr id="4" name="Rectangle: Rounded Corners 3">
            <a:extLst>
              <a:ext uri="{FF2B5EF4-FFF2-40B4-BE49-F238E27FC236}">
                <a16:creationId xmlns:a16="http://schemas.microsoft.com/office/drawing/2014/main" id="{968A243D-1CE8-4439-9339-DB735BAF1E65}"/>
              </a:ext>
            </a:extLst>
          </p:cNvPr>
          <p:cNvSpPr/>
          <p:nvPr/>
        </p:nvSpPr>
        <p:spPr>
          <a:xfrm>
            <a:off x="355832" y="1193531"/>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701791" y="1193530"/>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1047750" y="1193529"/>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1393709" y="1214237"/>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Tree>
    <p:extLst>
      <p:ext uri="{BB962C8B-B14F-4D97-AF65-F5344CB8AC3E}">
        <p14:creationId xmlns:p14="http://schemas.microsoft.com/office/powerpoint/2010/main" val="894367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CONCLUSION:</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68A243D-1CE8-4439-9339-DB735BAF1E65}"/>
              </a:ext>
            </a:extLst>
          </p:cNvPr>
          <p:cNvSpPr/>
          <p:nvPr/>
        </p:nvSpPr>
        <p:spPr>
          <a:xfrm>
            <a:off x="-806218" y="5143500"/>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1109837" y="5143498"/>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3218471" y="5143499"/>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5860934" y="5143500"/>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grpSp>
        <p:nvGrpSpPr>
          <p:cNvPr id="8" name="Group 7">
            <a:extLst>
              <a:ext uri="{FF2B5EF4-FFF2-40B4-BE49-F238E27FC236}">
                <a16:creationId xmlns:a16="http://schemas.microsoft.com/office/drawing/2014/main" id="{269B875C-3E59-4ABF-80FC-E34E9B2CB1A9}"/>
              </a:ext>
            </a:extLst>
          </p:cNvPr>
          <p:cNvGrpSpPr/>
          <p:nvPr/>
        </p:nvGrpSpPr>
        <p:grpSpPr>
          <a:xfrm>
            <a:off x="-177339" y="5143500"/>
            <a:ext cx="9582150" cy="4544409"/>
            <a:chOff x="-123825" y="1132490"/>
            <a:chExt cx="9582150" cy="4544409"/>
          </a:xfrm>
        </p:grpSpPr>
        <p:sp>
          <p:nvSpPr>
            <p:cNvPr id="7" name="Rectangle 6">
              <a:extLst>
                <a:ext uri="{FF2B5EF4-FFF2-40B4-BE49-F238E27FC236}">
                  <a16:creationId xmlns:a16="http://schemas.microsoft.com/office/drawing/2014/main" id="{D43CE979-F94E-442C-B14D-917DF3F74F87}"/>
                </a:ext>
              </a:extLst>
            </p:cNvPr>
            <p:cNvSpPr/>
            <p:nvPr/>
          </p:nvSpPr>
          <p:spPr>
            <a:xfrm>
              <a:off x="-123825" y="1132490"/>
              <a:ext cx="9582150" cy="4544409"/>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D87C6A5B-1E9D-4B5D-A54E-DE8F6D4BEB5D}"/>
                </a:ext>
              </a:extLst>
            </p:cNvPr>
            <p:cNvSpPr txBox="1"/>
            <p:nvPr/>
          </p:nvSpPr>
          <p:spPr>
            <a:xfrm>
              <a:off x="800100" y="1967598"/>
              <a:ext cx="7543800" cy="2308324"/>
            </a:xfrm>
            <a:prstGeom prst="rect">
              <a:avLst/>
            </a:prstGeom>
            <a:noFill/>
          </p:spPr>
          <p:txBody>
            <a:bodyPr wrap="square" rtlCol="0">
              <a:spAutoFit/>
            </a:bodyPr>
            <a:lstStyle/>
            <a:p>
              <a:pPr algn="ct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project holds immense potential to enhance bus transportation management by integrating modern technologies like IoT, AI, and mobile platforms. By prioritizing user-centric design, continuous feedback, scalability, security, and strategic partnerships, the system can deliver efficient operations, improved user experiences, and sustainable growth. Emphasizing these aspects will ensure the project meets current needs while adapting to future challenges, establishing itself as a valuable solution in the transportation sector.</a:t>
              </a:r>
              <a:endParaRPr lang="en-AE"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AE" sz="1800" dirty="0">
                <a:solidFill>
                  <a:schemeClr val="bg1"/>
                </a:solidFill>
              </a:endParaRPr>
            </a:p>
          </p:txBody>
        </p:sp>
      </p:grpSp>
    </p:spTree>
    <p:extLst>
      <p:ext uri="{BB962C8B-B14F-4D97-AF65-F5344CB8AC3E}">
        <p14:creationId xmlns:p14="http://schemas.microsoft.com/office/powerpoint/2010/main" val="82106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5" name="TextBox 4">
            <a:extLst>
              <a:ext uri="{FF2B5EF4-FFF2-40B4-BE49-F238E27FC236}">
                <a16:creationId xmlns:a16="http://schemas.microsoft.com/office/drawing/2014/main" id="{CA60796C-BFD7-4FA7-A595-1E37B3702748}"/>
              </a:ext>
            </a:extLst>
          </p:cNvPr>
          <p:cNvSpPr txBox="1"/>
          <p:nvPr/>
        </p:nvSpPr>
        <p:spPr>
          <a:xfrm>
            <a:off x="312420" y="403860"/>
            <a:ext cx="4259580" cy="584775"/>
          </a:xfrm>
          <a:prstGeom prst="rect">
            <a:avLst/>
          </a:prstGeom>
          <a:noFill/>
        </p:spPr>
        <p:txBody>
          <a:bodyPr wrap="square" rtlCol="0">
            <a:spAutoFit/>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CONCLUSION:</a:t>
            </a:r>
            <a:endParaRPr lang="en-AE"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68A243D-1CE8-4439-9339-DB735BAF1E65}"/>
              </a:ext>
            </a:extLst>
          </p:cNvPr>
          <p:cNvSpPr/>
          <p:nvPr/>
        </p:nvSpPr>
        <p:spPr>
          <a:xfrm>
            <a:off x="-806218" y="5143500"/>
            <a:ext cx="4172755" cy="275643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Advanced Features: Add real-time bus tracking, mobile ticketing, and personalized travel suggestions</a:t>
            </a:r>
            <a:endParaRPr lang="en-AE" sz="1800" dirty="0">
              <a:solidFill>
                <a:schemeClr val="bg1"/>
              </a:solidFill>
            </a:endParaRPr>
          </a:p>
        </p:txBody>
      </p:sp>
      <p:sp>
        <p:nvSpPr>
          <p:cNvPr id="31" name="Rectangle: Rounded Corners 30">
            <a:extLst>
              <a:ext uri="{FF2B5EF4-FFF2-40B4-BE49-F238E27FC236}">
                <a16:creationId xmlns:a16="http://schemas.microsoft.com/office/drawing/2014/main" id="{17244C2A-7475-4FEB-947E-3A1CBEE38C69}"/>
              </a:ext>
            </a:extLst>
          </p:cNvPr>
          <p:cNvSpPr/>
          <p:nvPr/>
        </p:nvSpPr>
        <p:spPr>
          <a:xfrm>
            <a:off x="1109837" y="5143498"/>
            <a:ext cx="4172755" cy="275643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Technology: Use IoT for bus monitoring and AI for predicting demand and optimizing routes.</a:t>
            </a:r>
            <a:endParaRPr lang="en-AE" sz="1800" dirty="0">
              <a:solidFill>
                <a:schemeClr val="bg1"/>
              </a:solidFill>
              <a:effectLst/>
            </a:endParaRPr>
          </a:p>
          <a:p>
            <a:pPr algn="ctr"/>
            <a:endParaRPr lang="en-AE" dirty="0">
              <a:solidFill>
                <a:schemeClr val="bg1"/>
              </a:solidFill>
            </a:endParaRPr>
          </a:p>
        </p:txBody>
      </p:sp>
      <p:sp>
        <p:nvSpPr>
          <p:cNvPr id="32" name="Rectangle: Rounded Corners 31">
            <a:extLst>
              <a:ext uri="{FF2B5EF4-FFF2-40B4-BE49-F238E27FC236}">
                <a16:creationId xmlns:a16="http://schemas.microsoft.com/office/drawing/2014/main" id="{6371AF7D-3A90-4AE5-A152-6EEBA241B821}"/>
              </a:ext>
            </a:extLst>
          </p:cNvPr>
          <p:cNvSpPr/>
          <p:nvPr/>
        </p:nvSpPr>
        <p:spPr>
          <a:xfrm>
            <a:off x="3218471" y="5143499"/>
            <a:ext cx="4172755" cy="275643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User Interaction: Include feedback systems, loyalty rewards, and personalized alerts to keep users engaged. </a:t>
            </a:r>
            <a:endParaRPr lang="en-AE" dirty="0">
              <a:solidFill>
                <a:schemeClr val="tx1"/>
              </a:solidFill>
            </a:endParaRPr>
          </a:p>
        </p:txBody>
      </p:sp>
      <p:sp>
        <p:nvSpPr>
          <p:cNvPr id="48" name="Rectangle: Rounded Corners 47">
            <a:extLst>
              <a:ext uri="{FF2B5EF4-FFF2-40B4-BE49-F238E27FC236}">
                <a16:creationId xmlns:a16="http://schemas.microsoft.com/office/drawing/2014/main" id="{93115266-B956-47A4-900E-F977AE349798}"/>
              </a:ext>
            </a:extLst>
          </p:cNvPr>
          <p:cNvSpPr/>
          <p:nvPr/>
        </p:nvSpPr>
        <p:spPr>
          <a:xfrm>
            <a:off x="5860934" y="5143500"/>
            <a:ext cx="4172755" cy="275643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sp>
        <p:nvSpPr>
          <p:cNvPr id="49" name="Rectangle: Rounded Corners 48">
            <a:extLst>
              <a:ext uri="{FF2B5EF4-FFF2-40B4-BE49-F238E27FC236}">
                <a16:creationId xmlns:a16="http://schemas.microsoft.com/office/drawing/2014/main" id="{2E01EE38-AB19-48A3-BD58-203910FB4A8A}"/>
              </a:ext>
            </a:extLst>
          </p:cNvPr>
          <p:cNvSpPr/>
          <p:nvPr/>
        </p:nvSpPr>
        <p:spPr>
          <a:xfrm>
            <a:off x="8921518" y="5143500"/>
            <a:ext cx="4172755" cy="27564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rtl="0">
              <a:lnSpc>
                <a:spcPct val="107000"/>
              </a:lnSpc>
              <a:spcBef>
                <a:spcPts val="0"/>
              </a:spcBef>
              <a:spcAft>
                <a:spcPts val="0"/>
              </a:spcAft>
              <a:buClr>
                <a:schemeClr val="dk1"/>
              </a:buClr>
              <a:buSzPts val="1200"/>
            </a:pPr>
            <a:r>
              <a:rPr lang="en-US" sz="1800" b="0" i="0" dirty="0">
                <a:solidFill>
                  <a:srgbClr val="070E49"/>
                </a:solidFill>
                <a:effectLst/>
                <a:latin typeface="Times New Roman" panose="02020603050405020304" pitchFamily="18" charset="0"/>
                <a:ea typeface="Calibri" panose="020F0502020204030204" pitchFamily="34" charset="0"/>
                <a:cs typeface="Times New Roman" panose="02020603050405020304" pitchFamily="18" charset="0"/>
              </a:rPr>
              <a:t>Partnerships: Collaborate with other travel services for seamless connections between different modes of transportation.</a:t>
            </a:r>
            <a:endParaRPr lang="en-AE" sz="1800" dirty="0">
              <a:effectLst/>
            </a:endParaRPr>
          </a:p>
        </p:txBody>
      </p:sp>
      <p:grpSp>
        <p:nvGrpSpPr>
          <p:cNvPr id="8" name="Group 7">
            <a:extLst>
              <a:ext uri="{FF2B5EF4-FFF2-40B4-BE49-F238E27FC236}">
                <a16:creationId xmlns:a16="http://schemas.microsoft.com/office/drawing/2014/main" id="{269B875C-3E59-4ABF-80FC-E34E9B2CB1A9}"/>
              </a:ext>
            </a:extLst>
          </p:cNvPr>
          <p:cNvGrpSpPr/>
          <p:nvPr/>
        </p:nvGrpSpPr>
        <p:grpSpPr>
          <a:xfrm>
            <a:off x="-219075" y="988635"/>
            <a:ext cx="9582150" cy="4544409"/>
            <a:chOff x="-123825" y="1132490"/>
            <a:chExt cx="9582150" cy="4544409"/>
          </a:xfrm>
        </p:grpSpPr>
        <p:sp>
          <p:nvSpPr>
            <p:cNvPr id="7" name="Rectangle 6">
              <a:extLst>
                <a:ext uri="{FF2B5EF4-FFF2-40B4-BE49-F238E27FC236}">
                  <a16:creationId xmlns:a16="http://schemas.microsoft.com/office/drawing/2014/main" id="{D43CE979-F94E-442C-B14D-917DF3F74F87}"/>
                </a:ext>
              </a:extLst>
            </p:cNvPr>
            <p:cNvSpPr/>
            <p:nvPr/>
          </p:nvSpPr>
          <p:spPr>
            <a:xfrm>
              <a:off x="-123825" y="1132490"/>
              <a:ext cx="9582150" cy="4544409"/>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D87C6A5B-1E9D-4B5D-A54E-DE8F6D4BEB5D}"/>
                </a:ext>
              </a:extLst>
            </p:cNvPr>
            <p:cNvSpPr txBox="1"/>
            <p:nvPr/>
          </p:nvSpPr>
          <p:spPr>
            <a:xfrm>
              <a:off x="800100" y="1967598"/>
              <a:ext cx="7543800" cy="2308324"/>
            </a:xfrm>
            <a:prstGeom prst="rect">
              <a:avLst/>
            </a:prstGeom>
            <a:noFill/>
          </p:spPr>
          <p:txBody>
            <a:bodyPr wrap="square" rtlCol="0">
              <a:spAutoFit/>
            </a:bodyPr>
            <a:lstStyle/>
            <a:p>
              <a:pPr algn="ct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project holds immense potential to enhance bus transportation management by integrating modern technologies like IoT, AI, and mobile platforms. By prioritizing user-centric design, continuous feedback, scalability, security, and strategic partnerships, the system can deliver efficient operations, improved user experiences, and sustainable growth. Emphasizing these aspects will ensure the project meets current needs while adapting to future challenges, establishing itself as a valuable solution in the transportation sector.</a:t>
              </a:r>
              <a:endParaRPr lang="en-AE"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AE" sz="1800" dirty="0">
                <a:solidFill>
                  <a:schemeClr val="bg1"/>
                </a:solidFill>
              </a:endParaRPr>
            </a:p>
          </p:txBody>
        </p:sp>
      </p:grpSp>
    </p:spTree>
    <p:extLst>
      <p:ext uri="{BB962C8B-B14F-4D97-AF65-F5344CB8AC3E}">
        <p14:creationId xmlns:p14="http://schemas.microsoft.com/office/powerpoint/2010/main" val="1532875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32"/>
          <p:cNvGrpSpPr/>
          <p:nvPr/>
        </p:nvGrpSpPr>
        <p:grpSpPr>
          <a:xfrm>
            <a:off x="6655691" y="1028736"/>
            <a:ext cx="2787209" cy="4361514"/>
            <a:chOff x="6655691" y="1028736"/>
            <a:chExt cx="2787209" cy="4361514"/>
          </a:xfrm>
        </p:grpSpPr>
        <p:sp>
          <p:nvSpPr>
            <p:cNvPr id="371" name="Google Shape;371;p32"/>
            <p:cNvSpPr/>
            <p:nvPr/>
          </p:nvSpPr>
          <p:spPr>
            <a:xfrm>
              <a:off x="6712300" y="1088250"/>
              <a:ext cx="2730600" cy="43020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2"/>
            <p:cNvGrpSpPr/>
            <p:nvPr/>
          </p:nvGrpSpPr>
          <p:grpSpPr>
            <a:xfrm>
              <a:off x="8560703" y="1028736"/>
              <a:ext cx="118495" cy="119191"/>
              <a:chOff x="4512753" y="952912"/>
              <a:chExt cx="118495" cy="119191"/>
            </a:xfrm>
          </p:grpSpPr>
          <p:sp>
            <p:nvSpPr>
              <p:cNvPr id="373" name="Google Shape;373;p32"/>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2"/>
            <p:cNvGrpSpPr/>
            <p:nvPr/>
          </p:nvGrpSpPr>
          <p:grpSpPr>
            <a:xfrm>
              <a:off x="6655691" y="4812436"/>
              <a:ext cx="118495" cy="119191"/>
              <a:chOff x="4512753" y="952912"/>
              <a:chExt cx="118495" cy="119191"/>
            </a:xfrm>
          </p:grpSpPr>
          <p:sp>
            <p:nvSpPr>
              <p:cNvPr id="376" name="Google Shape;376;p32"/>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 name="Google Shape;378;p32"/>
          <p:cNvSpPr/>
          <p:nvPr/>
        </p:nvSpPr>
        <p:spPr>
          <a:xfrm>
            <a:off x="6107100" y="1175634"/>
            <a:ext cx="2818500" cy="3359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txBox="1">
            <a:spLocks noGrp="1"/>
          </p:cNvSpPr>
          <p:nvPr>
            <p:ph type="body" idx="1"/>
          </p:nvPr>
        </p:nvSpPr>
        <p:spPr>
          <a:xfrm>
            <a:off x="565749" y="1486543"/>
            <a:ext cx="5238751" cy="2945757"/>
          </a:xfrm>
          <a:prstGeom prst="rect">
            <a:avLst/>
          </a:prstGeom>
        </p:spPr>
        <p:txBody>
          <a:bodyPr spcFirstLastPara="1" wrap="square" lIns="91425" tIns="91425" rIns="91425" bIns="91425" anchor="t" anchorCtr="0">
            <a:noAutofit/>
          </a:bodyPr>
          <a:lstStyle/>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make travelling in Kathmandu stress free for visitors.</a:t>
            </a:r>
          </a:p>
          <a:p>
            <a:pPr marL="152400" indent="0" algn="just" hangingPunct="0">
              <a:buNone/>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make interaction between driver, passenger and bus company more effective.</a:t>
            </a:r>
          </a:p>
          <a:p>
            <a:pPr algn="just"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prevent passenger from being overcharged.</a:t>
            </a:r>
          </a:p>
          <a:p>
            <a:pPr algn="just"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make it easier for driver to get job.</a:t>
            </a:r>
          </a:p>
          <a:p>
            <a:pPr algn="just"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make the hiring of driver easier for bus company.</a:t>
            </a:r>
          </a:p>
          <a:p>
            <a:pPr algn="just"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make multiple bus company accessible through a single platform.</a:t>
            </a:r>
          </a:p>
          <a:p>
            <a:pPr algn="just"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just" hangingPunct="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To enhance overall travelling experience.</a:t>
            </a:r>
          </a:p>
          <a:p>
            <a:pPr marL="152400" indent="0" algn="just" hangingPunct="0">
              <a:buNone/>
            </a:pPr>
            <a:endParaRPr lang="en-US" sz="1000" dirty="0">
              <a:latin typeface="Times New Roman" panose="02020603050405020304" pitchFamily="18" charset="0"/>
              <a:cs typeface="Times New Roman" panose="02020603050405020304" pitchFamily="18" charset="0"/>
            </a:endParaRPr>
          </a:p>
          <a:p>
            <a:pPr marL="152400" indent="0" algn="just" hangingPunct="0">
              <a:buNone/>
            </a:pPr>
            <a:endParaRPr lang="en-US" sz="1000" dirty="0">
              <a:latin typeface="Times New Roman" panose="02020603050405020304" pitchFamily="18" charset="0"/>
              <a:cs typeface="Times New Roman" panose="02020603050405020304" pitchFamily="18" charset="0"/>
            </a:endParaRPr>
          </a:p>
          <a:p>
            <a:pPr lvl="1" hangingPunct="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sz="1000" dirty="0">
              <a:latin typeface="Times New Roman" panose="02020603050405020304" pitchFamily="18" charset="0"/>
              <a:cs typeface="Times New Roman" panose="02020603050405020304" pitchFamily="18" charset="0"/>
            </a:endParaRPr>
          </a:p>
        </p:txBody>
      </p:sp>
      <p:sp>
        <p:nvSpPr>
          <p:cNvPr id="380" name="Google Shape;380;p32"/>
          <p:cNvSpPr txBox="1">
            <a:spLocks noGrp="1"/>
          </p:cNvSpPr>
          <p:nvPr>
            <p:ph type="title"/>
          </p:nvPr>
        </p:nvSpPr>
        <p:spPr>
          <a:xfrm>
            <a:off x="568800" y="367347"/>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OBJECTIVES</a:t>
            </a:r>
            <a:endParaRPr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Effect transition="in" filter="fade">
                                      <p:cBhvr>
                                        <p:cTn id="7" dur="1000"/>
                                        <p:tgtEl>
                                          <p:spTgt spid="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9">
                                            <p:txEl>
                                              <p:pRg st="2" end="2"/>
                                            </p:txEl>
                                          </p:spTgt>
                                        </p:tgtEl>
                                        <p:attrNameLst>
                                          <p:attrName>style.visibility</p:attrName>
                                        </p:attrNameLst>
                                      </p:cBhvr>
                                      <p:to>
                                        <p:strVal val="visible"/>
                                      </p:to>
                                    </p:set>
                                    <p:animEffect transition="in" filter="fade">
                                      <p:cBhvr>
                                        <p:cTn id="12" dur="1000"/>
                                        <p:tgtEl>
                                          <p:spTgt spid="3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9">
                                            <p:txEl>
                                              <p:pRg st="4" end="4"/>
                                            </p:txEl>
                                          </p:spTgt>
                                        </p:tgtEl>
                                        <p:attrNameLst>
                                          <p:attrName>style.visibility</p:attrName>
                                        </p:attrNameLst>
                                      </p:cBhvr>
                                      <p:to>
                                        <p:strVal val="visible"/>
                                      </p:to>
                                    </p:set>
                                    <p:animEffect transition="in" filter="fade">
                                      <p:cBhvr>
                                        <p:cTn id="17" dur="1000"/>
                                        <p:tgtEl>
                                          <p:spTgt spid="3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9">
                                            <p:txEl>
                                              <p:pRg st="6" end="6"/>
                                            </p:txEl>
                                          </p:spTgt>
                                        </p:tgtEl>
                                        <p:attrNameLst>
                                          <p:attrName>style.visibility</p:attrName>
                                        </p:attrNameLst>
                                      </p:cBhvr>
                                      <p:to>
                                        <p:strVal val="visible"/>
                                      </p:to>
                                    </p:set>
                                    <p:animEffect transition="in" filter="fade">
                                      <p:cBhvr>
                                        <p:cTn id="22" dur="1000"/>
                                        <p:tgtEl>
                                          <p:spTgt spid="37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9">
                                            <p:txEl>
                                              <p:pRg st="8" end="8"/>
                                            </p:txEl>
                                          </p:spTgt>
                                        </p:tgtEl>
                                        <p:attrNameLst>
                                          <p:attrName>style.visibility</p:attrName>
                                        </p:attrNameLst>
                                      </p:cBhvr>
                                      <p:to>
                                        <p:strVal val="visible"/>
                                      </p:to>
                                    </p:set>
                                    <p:animEffect transition="in" filter="fade">
                                      <p:cBhvr>
                                        <p:cTn id="27" dur="1000"/>
                                        <p:tgtEl>
                                          <p:spTgt spid="37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9">
                                            <p:txEl>
                                              <p:pRg st="10" end="10"/>
                                            </p:txEl>
                                          </p:spTgt>
                                        </p:tgtEl>
                                        <p:attrNameLst>
                                          <p:attrName>style.visibility</p:attrName>
                                        </p:attrNameLst>
                                      </p:cBhvr>
                                      <p:to>
                                        <p:strVal val="visible"/>
                                      </p:to>
                                    </p:set>
                                    <p:animEffect transition="in" filter="fade">
                                      <p:cBhvr>
                                        <p:cTn id="32" dur="1000"/>
                                        <p:tgtEl>
                                          <p:spTgt spid="37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9">
                                            <p:txEl>
                                              <p:pRg st="12" end="12"/>
                                            </p:txEl>
                                          </p:spTgt>
                                        </p:tgtEl>
                                        <p:attrNameLst>
                                          <p:attrName>style.visibility</p:attrName>
                                        </p:attrNameLst>
                                      </p:cBhvr>
                                      <p:to>
                                        <p:strVal val="visible"/>
                                      </p:to>
                                    </p:set>
                                    <p:animEffect transition="in" filter="fade">
                                      <p:cBhvr>
                                        <p:cTn id="37" dur="1000"/>
                                        <p:tgtEl>
                                          <p:spTgt spid="3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1" name="Subtitle 10">
            <a:extLst>
              <a:ext uri="{FF2B5EF4-FFF2-40B4-BE49-F238E27FC236}">
                <a16:creationId xmlns:a16="http://schemas.microsoft.com/office/drawing/2014/main" id="{2F810B02-0DCA-4C35-BF95-46617D2A3468}"/>
              </a:ext>
            </a:extLst>
          </p:cNvPr>
          <p:cNvSpPr>
            <a:spLocks noGrp="1"/>
          </p:cNvSpPr>
          <p:nvPr>
            <p:ph type="subTitle" idx="4"/>
          </p:nvPr>
        </p:nvSpPr>
        <p:spPr>
          <a:xfrm>
            <a:off x="812292" y="1276350"/>
            <a:ext cx="6115558" cy="508000"/>
          </a:xfrm>
        </p:spPr>
        <p:txBody>
          <a:bodyPr/>
          <a:lstStyle/>
          <a:p>
            <a:pPr marL="0" indent="0" algn="l">
              <a:buNone/>
            </a:pPr>
            <a:r>
              <a:rPr lang="en-US" dirty="0">
                <a:latin typeface="Times New Roman" panose="02020603050405020304" pitchFamily="18" charset="0"/>
                <a:cs typeface="Times New Roman" panose="02020603050405020304" pitchFamily="18" charset="0"/>
              </a:rPr>
              <a:t>We have use following concepts and features of C programming  to develop this program</a:t>
            </a: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sp>
        <p:nvSpPr>
          <p:cNvPr id="15" name="Title 14">
            <a:extLst>
              <a:ext uri="{FF2B5EF4-FFF2-40B4-BE49-F238E27FC236}">
                <a16:creationId xmlns:a16="http://schemas.microsoft.com/office/drawing/2014/main" id="{180EFC03-D7C0-48C6-9574-38ED2CEFC07C}"/>
              </a:ext>
            </a:extLst>
          </p:cNvPr>
          <p:cNvSpPr>
            <a:spLocks noGrp="1"/>
          </p:cNvSpPr>
          <p:nvPr>
            <p:ph type="title"/>
          </p:nvPr>
        </p:nvSpPr>
        <p:spPr>
          <a:xfrm>
            <a:off x="720000" y="404048"/>
            <a:ext cx="7704000" cy="592200"/>
          </a:xfrm>
        </p:spPr>
        <p:txBody>
          <a:bodyPr/>
          <a:lstStyle/>
          <a:p>
            <a:r>
              <a:rPr lang="en-US" sz="3600" dirty="0">
                <a:latin typeface="Times New Roman" panose="02020603050405020304" pitchFamily="18" charset="0"/>
                <a:cs typeface="Times New Roman" panose="02020603050405020304" pitchFamily="18" charset="0"/>
              </a:rPr>
              <a:t>CONCEPTS USED</a:t>
            </a:r>
          </a:p>
        </p:txBody>
      </p:sp>
      <p:grpSp>
        <p:nvGrpSpPr>
          <p:cNvPr id="4" name="Google Shape;1283;p55">
            <a:extLst>
              <a:ext uri="{FF2B5EF4-FFF2-40B4-BE49-F238E27FC236}">
                <a16:creationId xmlns:a16="http://schemas.microsoft.com/office/drawing/2014/main" id="{1BB7047A-4100-4666-81FF-FB0804B9C074}"/>
              </a:ext>
            </a:extLst>
          </p:cNvPr>
          <p:cNvGrpSpPr/>
          <p:nvPr/>
        </p:nvGrpSpPr>
        <p:grpSpPr>
          <a:xfrm>
            <a:off x="7440922" y="-817821"/>
            <a:ext cx="2977478" cy="2443738"/>
            <a:chOff x="3161917" y="2170682"/>
            <a:chExt cx="458870" cy="404737"/>
          </a:xfrm>
        </p:grpSpPr>
        <p:sp>
          <p:nvSpPr>
            <p:cNvPr id="5" name="Google Shape;1284;p55">
              <a:extLst>
                <a:ext uri="{FF2B5EF4-FFF2-40B4-BE49-F238E27FC236}">
                  <a16:creationId xmlns:a16="http://schemas.microsoft.com/office/drawing/2014/main" id="{C9BF8B21-D35B-4450-A741-964F664466C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1285;p55">
              <a:extLst>
                <a:ext uri="{FF2B5EF4-FFF2-40B4-BE49-F238E27FC236}">
                  <a16:creationId xmlns:a16="http://schemas.microsoft.com/office/drawing/2014/main" id="{E71AC3D3-CB7C-4CF5-9744-C4DC0EECD4B0}"/>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1286;p55">
              <a:extLst>
                <a:ext uri="{FF2B5EF4-FFF2-40B4-BE49-F238E27FC236}">
                  <a16:creationId xmlns:a16="http://schemas.microsoft.com/office/drawing/2014/main" id="{AA25D0A4-26F1-4BC9-9CA3-1182A88F9C0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28" name="Group 27">
            <a:extLst>
              <a:ext uri="{FF2B5EF4-FFF2-40B4-BE49-F238E27FC236}">
                <a16:creationId xmlns:a16="http://schemas.microsoft.com/office/drawing/2014/main" id="{ED19E7D1-7867-40B6-BDDE-CBD36D351FF2}"/>
              </a:ext>
            </a:extLst>
          </p:cNvPr>
          <p:cNvGrpSpPr/>
          <p:nvPr/>
        </p:nvGrpSpPr>
        <p:grpSpPr>
          <a:xfrm>
            <a:off x="9144000" y="1877458"/>
            <a:ext cx="14324400" cy="2593047"/>
            <a:chOff x="889000" y="2028319"/>
            <a:chExt cx="9994900" cy="2324100"/>
          </a:xfrm>
        </p:grpSpPr>
        <p:grpSp>
          <p:nvGrpSpPr>
            <p:cNvPr id="26" name="Group 25">
              <a:extLst>
                <a:ext uri="{FF2B5EF4-FFF2-40B4-BE49-F238E27FC236}">
                  <a16:creationId xmlns:a16="http://schemas.microsoft.com/office/drawing/2014/main" id="{FC19E626-5CCA-4F26-B6D5-6299E2946571}"/>
                </a:ext>
              </a:extLst>
            </p:cNvPr>
            <p:cNvGrpSpPr/>
            <p:nvPr/>
          </p:nvGrpSpPr>
          <p:grpSpPr>
            <a:xfrm>
              <a:off x="889000" y="2028319"/>
              <a:ext cx="1739900" cy="2324100"/>
              <a:chOff x="889000" y="2028319"/>
              <a:chExt cx="1739900" cy="2324100"/>
            </a:xfrm>
          </p:grpSpPr>
          <p:sp>
            <p:nvSpPr>
              <p:cNvPr id="8" name="Rectangle: Rounded Corners 7">
                <a:extLst>
                  <a:ext uri="{FF2B5EF4-FFF2-40B4-BE49-F238E27FC236}">
                    <a16:creationId xmlns:a16="http://schemas.microsoft.com/office/drawing/2014/main" id="{08A13B34-9415-4C47-8030-B5D4A67D7A1E}"/>
                  </a:ext>
                </a:extLst>
              </p:cNvPr>
              <p:cNvSpPr/>
              <p:nvPr/>
            </p:nvSpPr>
            <p:spPr>
              <a:xfrm>
                <a:off x="889000"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TextBox 8">
                <a:extLst>
                  <a:ext uri="{FF2B5EF4-FFF2-40B4-BE49-F238E27FC236}">
                    <a16:creationId xmlns:a16="http://schemas.microsoft.com/office/drawing/2014/main" id="{36C7B2C6-CAE0-45B7-A00C-0DE69842B2EB}"/>
                  </a:ext>
                </a:extLst>
              </p:cNvPr>
              <p:cNvSpPr txBox="1"/>
              <p:nvPr/>
            </p:nvSpPr>
            <p:spPr>
              <a:xfrm>
                <a:off x="1089025" y="2479566"/>
                <a:ext cx="1339850" cy="91032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1.</a:t>
                </a: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 Function with argument &amp; recursive functions</a:t>
                </a:r>
                <a:r>
                  <a:rPr lang="en-US" sz="1800"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a:t>
                </a:r>
                <a:endParaRPr lang="en-AE" sz="1800" dirty="0">
                  <a:solidFill>
                    <a:schemeClr val="bg1"/>
                  </a:solidFill>
                  <a:effectLst/>
                  <a:latin typeface="Times New Roman" panose="02020603050405020304" pitchFamily="18" charset="0"/>
                  <a:cs typeface="Times New Roman" panose="02020603050405020304" pitchFamily="18" charset="0"/>
                </a:endParaRPr>
              </a:p>
              <a:p>
                <a:endParaRPr lang="en-AE" dirty="0"/>
              </a:p>
            </p:txBody>
          </p:sp>
        </p:grpSp>
        <p:grpSp>
          <p:nvGrpSpPr>
            <p:cNvPr id="27" name="Group 26">
              <a:extLst>
                <a:ext uri="{FF2B5EF4-FFF2-40B4-BE49-F238E27FC236}">
                  <a16:creationId xmlns:a16="http://schemas.microsoft.com/office/drawing/2014/main" id="{95DD732E-BD76-49E8-8BF0-A510E5548064}"/>
                </a:ext>
              </a:extLst>
            </p:cNvPr>
            <p:cNvGrpSpPr/>
            <p:nvPr/>
          </p:nvGrpSpPr>
          <p:grpSpPr>
            <a:xfrm>
              <a:off x="3000121" y="2028319"/>
              <a:ext cx="1739900" cy="2324100"/>
              <a:chOff x="3000121" y="2028319"/>
              <a:chExt cx="1739900" cy="2324100"/>
            </a:xfrm>
          </p:grpSpPr>
          <p:sp>
            <p:nvSpPr>
              <p:cNvPr id="10" name="Rectangle: Rounded Corners 9">
                <a:extLst>
                  <a:ext uri="{FF2B5EF4-FFF2-40B4-BE49-F238E27FC236}">
                    <a16:creationId xmlns:a16="http://schemas.microsoft.com/office/drawing/2014/main" id="{87F53DCF-7913-4796-8A3C-81F3560B18BD}"/>
                  </a:ext>
                </a:extLst>
              </p:cNvPr>
              <p:cNvSpPr/>
              <p:nvPr/>
            </p:nvSpPr>
            <p:spPr>
              <a:xfrm>
                <a:off x="3000121"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extBox 1">
                <a:extLst>
                  <a:ext uri="{FF2B5EF4-FFF2-40B4-BE49-F238E27FC236}">
                    <a16:creationId xmlns:a16="http://schemas.microsoft.com/office/drawing/2014/main" id="{62EEA80D-6183-4BDB-AF4B-78598E5BCAEB}"/>
                  </a:ext>
                </a:extLst>
              </p:cNvPr>
              <p:cNvSpPr txBox="1"/>
              <p:nvPr/>
            </p:nvSpPr>
            <p:spPr>
              <a:xfrm>
                <a:off x="3253574" y="2512672"/>
                <a:ext cx="1165421" cy="275855"/>
              </a:xfrm>
              <a:prstGeom prst="rect">
                <a:avLst/>
              </a:prstGeom>
              <a:noFill/>
            </p:spPr>
            <p:txBody>
              <a:bodyPr wrap="square" rtlCol="0">
                <a:spAutoFit/>
              </a:bodyPr>
              <a:lstStyle/>
              <a:p>
                <a:pPr marL="155448" marR="0" algn="l" rtl="0">
                  <a:spcBef>
                    <a:spcPts val="0"/>
                  </a:spcBef>
                  <a:spcAft>
                    <a:spcPts val="0"/>
                  </a:spcAft>
                  <a:buClr>
                    <a:schemeClr val="dk1"/>
                  </a:buClr>
                  <a:buSzPts val="1200"/>
                </a:pP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2. Array</a:t>
                </a:r>
                <a:r>
                  <a:rPr lang="en-US" dirty="0">
                    <a:solidFill>
                      <a:schemeClr val="bg1"/>
                    </a:solidFill>
                    <a:latin typeface="Times New Roman" panose="02020603050405020304" pitchFamily="18" charset="0"/>
                    <a:ea typeface="DM Sans" panose="020B0604020202020204"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Concept</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67256DD-742A-4B27-A41C-07DAF7B45560}"/>
                </a:ext>
              </a:extLst>
            </p:cNvPr>
            <p:cNvGrpSpPr/>
            <p:nvPr/>
          </p:nvGrpSpPr>
          <p:grpSpPr>
            <a:xfrm>
              <a:off x="5111242" y="2028319"/>
              <a:ext cx="1739900" cy="2324100"/>
              <a:chOff x="5111242" y="2028319"/>
              <a:chExt cx="1739900" cy="2324100"/>
            </a:xfrm>
          </p:grpSpPr>
          <p:sp>
            <p:nvSpPr>
              <p:cNvPr id="12" name="Rectangle: Rounded Corners 11">
                <a:extLst>
                  <a:ext uri="{FF2B5EF4-FFF2-40B4-BE49-F238E27FC236}">
                    <a16:creationId xmlns:a16="http://schemas.microsoft.com/office/drawing/2014/main" id="{69353B43-C75F-4275-90E5-EE8310E963F2}"/>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E4F460D9-89A7-4229-A453-E383BC7E43D3}"/>
                  </a:ext>
                </a:extLst>
              </p:cNvPr>
              <p:cNvSpPr txBox="1"/>
              <p:nvPr/>
            </p:nvSpPr>
            <p:spPr>
              <a:xfrm>
                <a:off x="5441442" y="2459653"/>
                <a:ext cx="1079500" cy="1048247"/>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3. File handling – Writing, Reading, Append and I/O method. </a:t>
                </a:r>
                <a:endParaRPr lang="en-AE" dirty="0">
                  <a:solidFill>
                    <a:schemeClr val="bg1"/>
                  </a:solidFill>
                  <a:effectLst/>
                </a:endParaRPr>
              </a:p>
              <a:p>
                <a:endParaRPr lang="en-AE" dirty="0"/>
              </a:p>
            </p:txBody>
          </p:sp>
        </p:grpSp>
        <p:grpSp>
          <p:nvGrpSpPr>
            <p:cNvPr id="19" name="Group 18">
              <a:extLst>
                <a:ext uri="{FF2B5EF4-FFF2-40B4-BE49-F238E27FC236}">
                  <a16:creationId xmlns:a16="http://schemas.microsoft.com/office/drawing/2014/main" id="{2EE1BAD8-58F5-4F0D-A3AA-23A706F11FA3}"/>
                </a:ext>
              </a:extLst>
            </p:cNvPr>
            <p:cNvGrpSpPr/>
            <p:nvPr/>
          </p:nvGrpSpPr>
          <p:grpSpPr>
            <a:xfrm>
              <a:off x="7185025" y="2028319"/>
              <a:ext cx="1739900" cy="2324100"/>
              <a:chOff x="5111242" y="2028319"/>
              <a:chExt cx="1739900" cy="2324100"/>
            </a:xfrm>
          </p:grpSpPr>
          <p:sp>
            <p:nvSpPr>
              <p:cNvPr id="20" name="Rectangle: Rounded Corners 19">
                <a:extLst>
                  <a:ext uri="{FF2B5EF4-FFF2-40B4-BE49-F238E27FC236}">
                    <a16:creationId xmlns:a16="http://schemas.microsoft.com/office/drawing/2014/main" id="{17BB0E52-9596-499D-9407-073AB0817DCC}"/>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 name="TextBox 20">
                <a:extLst>
                  <a:ext uri="{FF2B5EF4-FFF2-40B4-BE49-F238E27FC236}">
                    <a16:creationId xmlns:a16="http://schemas.microsoft.com/office/drawing/2014/main" id="{781C628A-1541-4A42-A0A8-AF364662ADF2}"/>
                  </a:ext>
                </a:extLst>
              </p:cNvPr>
              <p:cNvSpPr txBox="1"/>
              <p:nvPr/>
            </p:nvSpPr>
            <p:spPr>
              <a:xfrm>
                <a:off x="5521195" y="2451156"/>
                <a:ext cx="1079500" cy="855148"/>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4.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String Handling Concept.</a:t>
                </a:r>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nvGrpSpPr>
            <p:cNvPr id="22" name="Group 21">
              <a:extLst>
                <a:ext uri="{FF2B5EF4-FFF2-40B4-BE49-F238E27FC236}">
                  <a16:creationId xmlns:a16="http://schemas.microsoft.com/office/drawing/2014/main" id="{783697E2-3796-4363-BBA4-1AC4EB46A8E7}"/>
                </a:ext>
              </a:extLst>
            </p:cNvPr>
            <p:cNvGrpSpPr/>
            <p:nvPr/>
          </p:nvGrpSpPr>
          <p:grpSpPr>
            <a:xfrm>
              <a:off x="9144000" y="2028319"/>
              <a:ext cx="1739900" cy="2324100"/>
              <a:chOff x="5111242" y="2028319"/>
              <a:chExt cx="1739900" cy="2324100"/>
            </a:xfrm>
          </p:grpSpPr>
          <p:sp>
            <p:nvSpPr>
              <p:cNvPr id="23" name="Rectangle: Rounded Corners 22">
                <a:extLst>
                  <a:ext uri="{FF2B5EF4-FFF2-40B4-BE49-F238E27FC236}">
                    <a16:creationId xmlns:a16="http://schemas.microsoft.com/office/drawing/2014/main" id="{9FBF7478-6568-4865-9D16-7C4C36720F81}"/>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 name="TextBox 23">
                <a:extLst>
                  <a:ext uri="{FF2B5EF4-FFF2-40B4-BE49-F238E27FC236}">
                    <a16:creationId xmlns:a16="http://schemas.microsoft.com/office/drawing/2014/main" id="{6BA6E650-7F12-4725-9DA4-C1D0B649CD80}"/>
                  </a:ext>
                </a:extLst>
              </p:cNvPr>
              <p:cNvSpPr txBox="1"/>
              <p:nvPr/>
            </p:nvSpPr>
            <p:spPr>
              <a:xfrm>
                <a:off x="5478660" y="2479566"/>
                <a:ext cx="1191350" cy="1048247"/>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5.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Dynamic Memory Allocation.</a:t>
                </a:r>
                <a:endParaRPr lang="en-AE" dirty="0">
                  <a:solidFill>
                    <a:schemeClr val="bg1"/>
                  </a:solidFill>
                  <a:effectLst/>
                </a:endParaRPr>
              </a:p>
              <a:p>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spTree>
    <p:extLst>
      <p:ext uri="{BB962C8B-B14F-4D97-AF65-F5344CB8AC3E}">
        <p14:creationId xmlns:p14="http://schemas.microsoft.com/office/powerpoint/2010/main" val="2131346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1" name="Subtitle 10">
            <a:extLst>
              <a:ext uri="{FF2B5EF4-FFF2-40B4-BE49-F238E27FC236}">
                <a16:creationId xmlns:a16="http://schemas.microsoft.com/office/drawing/2014/main" id="{2F810B02-0DCA-4C35-BF95-46617D2A3468}"/>
              </a:ext>
            </a:extLst>
          </p:cNvPr>
          <p:cNvSpPr>
            <a:spLocks noGrp="1"/>
          </p:cNvSpPr>
          <p:nvPr>
            <p:ph type="subTitle" idx="4"/>
          </p:nvPr>
        </p:nvSpPr>
        <p:spPr>
          <a:xfrm>
            <a:off x="812292" y="1276350"/>
            <a:ext cx="6115558" cy="508000"/>
          </a:xfrm>
        </p:spPr>
        <p:txBody>
          <a:bodyPr/>
          <a:lstStyle/>
          <a:p>
            <a:pPr marL="0" indent="0" algn="l">
              <a:buNone/>
            </a:pPr>
            <a:r>
              <a:rPr lang="en-US" dirty="0">
                <a:latin typeface="Times New Roman" panose="02020603050405020304" pitchFamily="18" charset="0"/>
                <a:cs typeface="Times New Roman" panose="02020603050405020304" pitchFamily="18" charset="0"/>
              </a:rPr>
              <a:t>We have use following concepts and features of C programming  to develop this program</a:t>
            </a: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sp>
        <p:nvSpPr>
          <p:cNvPr id="15" name="Title 14">
            <a:extLst>
              <a:ext uri="{FF2B5EF4-FFF2-40B4-BE49-F238E27FC236}">
                <a16:creationId xmlns:a16="http://schemas.microsoft.com/office/drawing/2014/main" id="{180EFC03-D7C0-48C6-9574-38ED2CEFC07C}"/>
              </a:ext>
            </a:extLst>
          </p:cNvPr>
          <p:cNvSpPr>
            <a:spLocks noGrp="1"/>
          </p:cNvSpPr>
          <p:nvPr>
            <p:ph type="title"/>
          </p:nvPr>
        </p:nvSpPr>
        <p:spPr>
          <a:xfrm>
            <a:off x="720000" y="404048"/>
            <a:ext cx="7704000" cy="592200"/>
          </a:xfrm>
        </p:spPr>
        <p:txBody>
          <a:bodyPr/>
          <a:lstStyle/>
          <a:p>
            <a:r>
              <a:rPr lang="en-US" sz="3600" dirty="0">
                <a:latin typeface="Times New Roman" panose="02020603050405020304" pitchFamily="18" charset="0"/>
                <a:cs typeface="Times New Roman" panose="02020603050405020304" pitchFamily="18" charset="0"/>
              </a:rPr>
              <a:t>CONCEPTS USED</a:t>
            </a:r>
          </a:p>
        </p:txBody>
      </p:sp>
      <p:grpSp>
        <p:nvGrpSpPr>
          <p:cNvPr id="4" name="Google Shape;1283;p55">
            <a:extLst>
              <a:ext uri="{FF2B5EF4-FFF2-40B4-BE49-F238E27FC236}">
                <a16:creationId xmlns:a16="http://schemas.microsoft.com/office/drawing/2014/main" id="{1BB7047A-4100-4666-81FF-FB0804B9C074}"/>
              </a:ext>
            </a:extLst>
          </p:cNvPr>
          <p:cNvGrpSpPr/>
          <p:nvPr/>
        </p:nvGrpSpPr>
        <p:grpSpPr>
          <a:xfrm>
            <a:off x="7440922" y="-817821"/>
            <a:ext cx="2977478" cy="2443738"/>
            <a:chOff x="3161917" y="2170682"/>
            <a:chExt cx="458870" cy="404737"/>
          </a:xfrm>
        </p:grpSpPr>
        <p:sp>
          <p:nvSpPr>
            <p:cNvPr id="5" name="Google Shape;1284;p55">
              <a:extLst>
                <a:ext uri="{FF2B5EF4-FFF2-40B4-BE49-F238E27FC236}">
                  <a16:creationId xmlns:a16="http://schemas.microsoft.com/office/drawing/2014/main" id="{C9BF8B21-D35B-4450-A741-964F664466C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1285;p55">
              <a:extLst>
                <a:ext uri="{FF2B5EF4-FFF2-40B4-BE49-F238E27FC236}">
                  <a16:creationId xmlns:a16="http://schemas.microsoft.com/office/drawing/2014/main" id="{E71AC3D3-CB7C-4CF5-9744-C4DC0EECD4B0}"/>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1286;p55">
              <a:extLst>
                <a:ext uri="{FF2B5EF4-FFF2-40B4-BE49-F238E27FC236}">
                  <a16:creationId xmlns:a16="http://schemas.microsoft.com/office/drawing/2014/main" id="{AA25D0A4-26F1-4BC9-9CA3-1182A88F9C0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28" name="Group 27">
            <a:extLst>
              <a:ext uri="{FF2B5EF4-FFF2-40B4-BE49-F238E27FC236}">
                <a16:creationId xmlns:a16="http://schemas.microsoft.com/office/drawing/2014/main" id="{ED19E7D1-7867-40B6-BDDE-CBD36D351FF2}"/>
              </a:ext>
            </a:extLst>
          </p:cNvPr>
          <p:cNvGrpSpPr/>
          <p:nvPr/>
        </p:nvGrpSpPr>
        <p:grpSpPr>
          <a:xfrm>
            <a:off x="812292" y="1906019"/>
            <a:ext cx="14324400" cy="2593047"/>
            <a:chOff x="889000" y="2028319"/>
            <a:chExt cx="9994900" cy="2324100"/>
          </a:xfrm>
        </p:grpSpPr>
        <p:grpSp>
          <p:nvGrpSpPr>
            <p:cNvPr id="26" name="Group 25">
              <a:extLst>
                <a:ext uri="{FF2B5EF4-FFF2-40B4-BE49-F238E27FC236}">
                  <a16:creationId xmlns:a16="http://schemas.microsoft.com/office/drawing/2014/main" id="{FC19E626-5CCA-4F26-B6D5-6299E2946571}"/>
                </a:ext>
              </a:extLst>
            </p:cNvPr>
            <p:cNvGrpSpPr/>
            <p:nvPr/>
          </p:nvGrpSpPr>
          <p:grpSpPr>
            <a:xfrm>
              <a:off x="889000" y="2028319"/>
              <a:ext cx="1739900" cy="2324100"/>
              <a:chOff x="889000" y="2028319"/>
              <a:chExt cx="1739900" cy="2324100"/>
            </a:xfrm>
          </p:grpSpPr>
          <p:sp>
            <p:nvSpPr>
              <p:cNvPr id="8" name="Rectangle: Rounded Corners 7">
                <a:extLst>
                  <a:ext uri="{FF2B5EF4-FFF2-40B4-BE49-F238E27FC236}">
                    <a16:creationId xmlns:a16="http://schemas.microsoft.com/office/drawing/2014/main" id="{08A13B34-9415-4C47-8030-B5D4A67D7A1E}"/>
                  </a:ext>
                </a:extLst>
              </p:cNvPr>
              <p:cNvSpPr/>
              <p:nvPr/>
            </p:nvSpPr>
            <p:spPr>
              <a:xfrm>
                <a:off x="889000"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TextBox 8">
                <a:extLst>
                  <a:ext uri="{FF2B5EF4-FFF2-40B4-BE49-F238E27FC236}">
                    <a16:creationId xmlns:a16="http://schemas.microsoft.com/office/drawing/2014/main" id="{36C7B2C6-CAE0-45B7-A00C-0DE69842B2EB}"/>
                  </a:ext>
                </a:extLst>
              </p:cNvPr>
              <p:cNvSpPr txBox="1"/>
              <p:nvPr/>
            </p:nvSpPr>
            <p:spPr>
              <a:xfrm>
                <a:off x="1089025" y="2479566"/>
                <a:ext cx="1339850" cy="91032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1.</a:t>
                </a: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 Function with argument &amp; recursive functions</a:t>
                </a:r>
                <a:r>
                  <a:rPr lang="en-US" sz="1800"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a:t>
                </a:r>
                <a:endParaRPr lang="en-AE" sz="1800" dirty="0">
                  <a:solidFill>
                    <a:schemeClr val="bg1"/>
                  </a:solidFill>
                  <a:effectLst/>
                  <a:latin typeface="Times New Roman" panose="02020603050405020304" pitchFamily="18" charset="0"/>
                  <a:cs typeface="Times New Roman" panose="02020603050405020304" pitchFamily="18" charset="0"/>
                </a:endParaRPr>
              </a:p>
              <a:p>
                <a:endParaRPr lang="en-AE" dirty="0"/>
              </a:p>
            </p:txBody>
          </p:sp>
        </p:grpSp>
        <p:grpSp>
          <p:nvGrpSpPr>
            <p:cNvPr id="27" name="Group 26">
              <a:extLst>
                <a:ext uri="{FF2B5EF4-FFF2-40B4-BE49-F238E27FC236}">
                  <a16:creationId xmlns:a16="http://schemas.microsoft.com/office/drawing/2014/main" id="{95DD732E-BD76-49E8-8BF0-A510E5548064}"/>
                </a:ext>
              </a:extLst>
            </p:cNvPr>
            <p:cNvGrpSpPr/>
            <p:nvPr/>
          </p:nvGrpSpPr>
          <p:grpSpPr>
            <a:xfrm>
              <a:off x="3000121" y="2028319"/>
              <a:ext cx="1739900" cy="2324100"/>
              <a:chOff x="3000121" y="2028319"/>
              <a:chExt cx="1739900" cy="2324100"/>
            </a:xfrm>
          </p:grpSpPr>
          <p:sp>
            <p:nvSpPr>
              <p:cNvPr id="10" name="Rectangle: Rounded Corners 9">
                <a:extLst>
                  <a:ext uri="{FF2B5EF4-FFF2-40B4-BE49-F238E27FC236}">
                    <a16:creationId xmlns:a16="http://schemas.microsoft.com/office/drawing/2014/main" id="{87F53DCF-7913-4796-8A3C-81F3560B18BD}"/>
                  </a:ext>
                </a:extLst>
              </p:cNvPr>
              <p:cNvSpPr/>
              <p:nvPr/>
            </p:nvSpPr>
            <p:spPr>
              <a:xfrm>
                <a:off x="3000121"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extBox 1">
                <a:extLst>
                  <a:ext uri="{FF2B5EF4-FFF2-40B4-BE49-F238E27FC236}">
                    <a16:creationId xmlns:a16="http://schemas.microsoft.com/office/drawing/2014/main" id="{62EEA80D-6183-4BDB-AF4B-78598E5BCAEB}"/>
                  </a:ext>
                </a:extLst>
              </p:cNvPr>
              <p:cNvSpPr txBox="1"/>
              <p:nvPr/>
            </p:nvSpPr>
            <p:spPr>
              <a:xfrm>
                <a:off x="3253574" y="2512672"/>
                <a:ext cx="1165421" cy="275855"/>
              </a:xfrm>
              <a:prstGeom prst="rect">
                <a:avLst/>
              </a:prstGeom>
              <a:noFill/>
            </p:spPr>
            <p:txBody>
              <a:bodyPr wrap="square" rtlCol="0">
                <a:spAutoFit/>
              </a:bodyPr>
              <a:lstStyle/>
              <a:p>
                <a:pPr marL="155448" marR="0" algn="l" rtl="0">
                  <a:spcBef>
                    <a:spcPts val="0"/>
                  </a:spcBef>
                  <a:spcAft>
                    <a:spcPts val="0"/>
                  </a:spcAft>
                  <a:buClr>
                    <a:schemeClr val="dk1"/>
                  </a:buClr>
                  <a:buSzPts val="1200"/>
                </a:pP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2. Array</a:t>
                </a:r>
                <a:r>
                  <a:rPr lang="en-US" dirty="0">
                    <a:solidFill>
                      <a:schemeClr val="bg1"/>
                    </a:solidFill>
                    <a:latin typeface="Times New Roman" panose="02020603050405020304" pitchFamily="18" charset="0"/>
                    <a:ea typeface="DM Sans" panose="020B0604020202020204"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Concept</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67256DD-742A-4B27-A41C-07DAF7B45560}"/>
                </a:ext>
              </a:extLst>
            </p:cNvPr>
            <p:cNvGrpSpPr/>
            <p:nvPr/>
          </p:nvGrpSpPr>
          <p:grpSpPr>
            <a:xfrm>
              <a:off x="5111242" y="2028319"/>
              <a:ext cx="1739900" cy="2324100"/>
              <a:chOff x="5111242" y="2028319"/>
              <a:chExt cx="1739900" cy="2324100"/>
            </a:xfrm>
          </p:grpSpPr>
          <p:sp>
            <p:nvSpPr>
              <p:cNvPr id="12" name="Rectangle: Rounded Corners 11">
                <a:extLst>
                  <a:ext uri="{FF2B5EF4-FFF2-40B4-BE49-F238E27FC236}">
                    <a16:creationId xmlns:a16="http://schemas.microsoft.com/office/drawing/2014/main" id="{69353B43-C75F-4275-90E5-EE8310E963F2}"/>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E4F460D9-89A7-4229-A453-E383BC7E43D3}"/>
                  </a:ext>
                </a:extLst>
              </p:cNvPr>
              <p:cNvSpPr txBox="1"/>
              <p:nvPr/>
            </p:nvSpPr>
            <p:spPr>
              <a:xfrm>
                <a:off x="5441442" y="2459653"/>
                <a:ext cx="1079500" cy="1048247"/>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3. File handling – Writing, Reading, Append and I/O method. </a:t>
                </a:r>
                <a:endParaRPr lang="en-AE" dirty="0">
                  <a:solidFill>
                    <a:schemeClr val="bg1"/>
                  </a:solidFill>
                  <a:effectLst/>
                </a:endParaRPr>
              </a:p>
              <a:p>
                <a:endParaRPr lang="en-AE" dirty="0"/>
              </a:p>
            </p:txBody>
          </p:sp>
        </p:grpSp>
        <p:grpSp>
          <p:nvGrpSpPr>
            <p:cNvPr id="19" name="Group 18">
              <a:extLst>
                <a:ext uri="{FF2B5EF4-FFF2-40B4-BE49-F238E27FC236}">
                  <a16:creationId xmlns:a16="http://schemas.microsoft.com/office/drawing/2014/main" id="{2EE1BAD8-58F5-4F0D-A3AA-23A706F11FA3}"/>
                </a:ext>
              </a:extLst>
            </p:cNvPr>
            <p:cNvGrpSpPr/>
            <p:nvPr/>
          </p:nvGrpSpPr>
          <p:grpSpPr>
            <a:xfrm>
              <a:off x="7185025" y="2028319"/>
              <a:ext cx="1739900" cy="2324100"/>
              <a:chOff x="5111242" y="2028319"/>
              <a:chExt cx="1739900" cy="2324100"/>
            </a:xfrm>
          </p:grpSpPr>
          <p:sp>
            <p:nvSpPr>
              <p:cNvPr id="20" name="Rectangle: Rounded Corners 19">
                <a:extLst>
                  <a:ext uri="{FF2B5EF4-FFF2-40B4-BE49-F238E27FC236}">
                    <a16:creationId xmlns:a16="http://schemas.microsoft.com/office/drawing/2014/main" id="{17BB0E52-9596-499D-9407-073AB0817DCC}"/>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 name="TextBox 20">
                <a:extLst>
                  <a:ext uri="{FF2B5EF4-FFF2-40B4-BE49-F238E27FC236}">
                    <a16:creationId xmlns:a16="http://schemas.microsoft.com/office/drawing/2014/main" id="{781C628A-1541-4A42-A0A8-AF364662ADF2}"/>
                  </a:ext>
                </a:extLst>
              </p:cNvPr>
              <p:cNvSpPr txBox="1"/>
              <p:nvPr/>
            </p:nvSpPr>
            <p:spPr>
              <a:xfrm>
                <a:off x="5521195" y="2451156"/>
                <a:ext cx="1079500" cy="855148"/>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4.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String Handling Concept.</a:t>
                </a:r>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nvGrpSpPr>
            <p:cNvPr id="22" name="Group 21">
              <a:extLst>
                <a:ext uri="{FF2B5EF4-FFF2-40B4-BE49-F238E27FC236}">
                  <a16:creationId xmlns:a16="http://schemas.microsoft.com/office/drawing/2014/main" id="{783697E2-3796-4363-BBA4-1AC4EB46A8E7}"/>
                </a:ext>
              </a:extLst>
            </p:cNvPr>
            <p:cNvGrpSpPr/>
            <p:nvPr/>
          </p:nvGrpSpPr>
          <p:grpSpPr>
            <a:xfrm>
              <a:off x="9144000" y="2028319"/>
              <a:ext cx="1739900" cy="2324100"/>
              <a:chOff x="5111242" y="2028319"/>
              <a:chExt cx="1739900" cy="2324100"/>
            </a:xfrm>
          </p:grpSpPr>
          <p:sp>
            <p:nvSpPr>
              <p:cNvPr id="23" name="Rectangle: Rounded Corners 22">
                <a:extLst>
                  <a:ext uri="{FF2B5EF4-FFF2-40B4-BE49-F238E27FC236}">
                    <a16:creationId xmlns:a16="http://schemas.microsoft.com/office/drawing/2014/main" id="{9FBF7478-6568-4865-9D16-7C4C36720F81}"/>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 name="TextBox 23">
                <a:extLst>
                  <a:ext uri="{FF2B5EF4-FFF2-40B4-BE49-F238E27FC236}">
                    <a16:creationId xmlns:a16="http://schemas.microsoft.com/office/drawing/2014/main" id="{6BA6E650-7F12-4725-9DA4-C1D0B649CD80}"/>
                  </a:ext>
                </a:extLst>
              </p:cNvPr>
              <p:cNvSpPr txBox="1"/>
              <p:nvPr/>
            </p:nvSpPr>
            <p:spPr>
              <a:xfrm>
                <a:off x="5478660" y="2479566"/>
                <a:ext cx="1191350" cy="1048247"/>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5.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Dynamic Memory Allocation.</a:t>
                </a:r>
                <a:endParaRPr lang="en-AE" dirty="0">
                  <a:solidFill>
                    <a:schemeClr val="bg1"/>
                  </a:solidFill>
                  <a:effectLst/>
                </a:endParaRPr>
              </a:p>
              <a:p>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spTree>
    <p:extLst>
      <p:ext uri="{BB962C8B-B14F-4D97-AF65-F5344CB8AC3E}">
        <p14:creationId xmlns:p14="http://schemas.microsoft.com/office/powerpoint/2010/main" val="1937333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1" name="Subtitle 10">
            <a:extLst>
              <a:ext uri="{FF2B5EF4-FFF2-40B4-BE49-F238E27FC236}">
                <a16:creationId xmlns:a16="http://schemas.microsoft.com/office/drawing/2014/main" id="{2F810B02-0DCA-4C35-BF95-46617D2A3468}"/>
              </a:ext>
            </a:extLst>
          </p:cNvPr>
          <p:cNvSpPr>
            <a:spLocks noGrp="1"/>
          </p:cNvSpPr>
          <p:nvPr>
            <p:ph type="subTitle" idx="4"/>
          </p:nvPr>
        </p:nvSpPr>
        <p:spPr>
          <a:xfrm>
            <a:off x="812292" y="1276350"/>
            <a:ext cx="6115558" cy="508000"/>
          </a:xfrm>
        </p:spPr>
        <p:txBody>
          <a:bodyPr/>
          <a:lstStyle/>
          <a:p>
            <a:pPr marL="0" indent="0" algn="l">
              <a:buNone/>
            </a:pPr>
            <a:r>
              <a:rPr lang="en-US" dirty="0">
                <a:latin typeface="Times New Roman" panose="02020603050405020304" pitchFamily="18" charset="0"/>
                <a:cs typeface="Times New Roman" panose="02020603050405020304" pitchFamily="18" charset="0"/>
              </a:rPr>
              <a:t>We have use following concepts and features of C programming  to develop this program</a:t>
            </a: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sp>
        <p:nvSpPr>
          <p:cNvPr id="15" name="Title 14">
            <a:extLst>
              <a:ext uri="{FF2B5EF4-FFF2-40B4-BE49-F238E27FC236}">
                <a16:creationId xmlns:a16="http://schemas.microsoft.com/office/drawing/2014/main" id="{180EFC03-D7C0-48C6-9574-38ED2CEFC07C}"/>
              </a:ext>
            </a:extLst>
          </p:cNvPr>
          <p:cNvSpPr>
            <a:spLocks noGrp="1"/>
          </p:cNvSpPr>
          <p:nvPr>
            <p:ph type="title"/>
          </p:nvPr>
        </p:nvSpPr>
        <p:spPr>
          <a:xfrm>
            <a:off x="720000" y="404048"/>
            <a:ext cx="7704000" cy="592200"/>
          </a:xfrm>
        </p:spPr>
        <p:txBody>
          <a:bodyPr/>
          <a:lstStyle/>
          <a:p>
            <a:r>
              <a:rPr lang="en-US" sz="3600" dirty="0">
                <a:latin typeface="Times New Roman" panose="02020603050405020304" pitchFamily="18" charset="0"/>
                <a:cs typeface="Times New Roman" panose="02020603050405020304" pitchFamily="18" charset="0"/>
              </a:rPr>
              <a:t>CONCEPTS USED</a:t>
            </a:r>
          </a:p>
        </p:txBody>
      </p:sp>
      <p:grpSp>
        <p:nvGrpSpPr>
          <p:cNvPr id="4" name="Google Shape;1283;p55">
            <a:extLst>
              <a:ext uri="{FF2B5EF4-FFF2-40B4-BE49-F238E27FC236}">
                <a16:creationId xmlns:a16="http://schemas.microsoft.com/office/drawing/2014/main" id="{1BB7047A-4100-4666-81FF-FB0804B9C074}"/>
              </a:ext>
            </a:extLst>
          </p:cNvPr>
          <p:cNvGrpSpPr/>
          <p:nvPr/>
        </p:nvGrpSpPr>
        <p:grpSpPr>
          <a:xfrm>
            <a:off x="7440922" y="-817821"/>
            <a:ext cx="2977478" cy="2443738"/>
            <a:chOff x="3161917" y="2170682"/>
            <a:chExt cx="458870" cy="404737"/>
          </a:xfrm>
        </p:grpSpPr>
        <p:sp>
          <p:nvSpPr>
            <p:cNvPr id="5" name="Google Shape;1284;p55">
              <a:extLst>
                <a:ext uri="{FF2B5EF4-FFF2-40B4-BE49-F238E27FC236}">
                  <a16:creationId xmlns:a16="http://schemas.microsoft.com/office/drawing/2014/main" id="{C9BF8B21-D35B-4450-A741-964F664466C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1285;p55">
              <a:extLst>
                <a:ext uri="{FF2B5EF4-FFF2-40B4-BE49-F238E27FC236}">
                  <a16:creationId xmlns:a16="http://schemas.microsoft.com/office/drawing/2014/main" id="{E71AC3D3-CB7C-4CF5-9744-C4DC0EECD4B0}"/>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1286;p55">
              <a:extLst>
                <a:ext uri="{FF2B5EF4-FFF2-40B4-BE49-F238E27FC236}">
                  <a16:creationId xmlns:a16="http://schemas.microsoft.com/office/drawing/2014/main" id="{AA25D0A4-26F1-4BC9-9CA3-1182A88F9C0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28" name="Group 27">
            <a:extLst>
              <a:ext uri="{FF2B5EF4-FFF2-40B4-BE49-F238E27FC236}">
                <a16:creationId xmlns:a16="http://schemas.microsoft.com/office/drawing/2014/main" id="{ED19E7D1-7867-40B6-BDDE-CBD36D351FF2}"/>
              </a:ext>
            </a:extLst>
          </p:cNvPr>
          <p:cNvGrpSpPr/>
          <p:nvPr/>
        </p:nvGrpSpPr>
        <p:grpSpPr>
          <a:xfrm>
            <a:off x="-2272284" y="1906019"/>
            <a:ext cx="14324400" cy="2593047"/>
            <a:chOff x="889000" y="2028319"/>
            <a:chExt cx="9994900" cy="2324100"/>
          </a:xfrm>
        </p:grpSpPr>
        <p:grpSp>
          <p:nvGrpSpPr>
            <p:cNvPr id="26" name="Group 25">
              <a:extLst>
                <a:ext uri="{FF2B5EF4-FFF2-40B4-BE49-F238E27FC236}">
                  <a16:creationId xmlns:a16="http://schemas.microsoft.com/office/drawing/2014/main" id="{FC19E626-5CCA-4F26-B6D5-6299E2946571}"/>
                </a:ext>
              </a:extLst>
            </p:cNvPr>
            <p:cNvGrpSpPr/>
            <p:nvPr/>
          </p:nvGrpSpPr>
          <p:grpSpPr>
            <a:xfrm>
              <a:off x="889000" y="2028319"/>
              <a:ext cx="1739900" cy="2324100"/>
              <a:chOff x="889000" y="2028319"/>
              <a:chExt cx="1739900" cy="2324100"/>
            </a:xfrm>
          </p:grpSpPr>
          <p:sp>
            <p:nvSpPr>
              <p:cNvPr id="8" name="Rectangle: Rounded Corners 7">
                <a:extLst>
                  <a:ext uri="{FF2B5EF4-FFF2-40B4-BE49-F238E27FC236}">
                    <a16:creationId xmlns:a16="http://schemas.microsoft.com/office/drawing/2014/main" id="{08A13B34-9415-4C47-8030-B5D4A67D7A1E}"/>
                  </a:ext>
                </a:extLst>
              </p:cNvPr>
              <p:cNvSpPr/>
              <p:nvPr/>
            </p:nvSpPr>
            <p:spPr>
              <a:xfrm>
                <a:off x="889000"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TextBox 8">
                <a:extLst>
                  <a:ext uri="{FF2B5EF4-FFF2-40B4-BE49-F238E27FC236}">
                    <a16:creationId xmlns:a16="http://schemas.microsoft.com/office/drawing/2014/main" id="{36C7B2C6-CAE0-45B7-A00C-0DE69842B2EB}"/>
                  </a:ext>
                </a:extLst>
              </p:cNvPr>
              <p:cNvSpPr txBox="1"/>
              <p:nvPr/>
            </p:nvSpPr>
            <p:spPr>
              <a:xfrm>
                <a:off x="1089025" y="2479566"/>
                <a:ext cx="1339850" cy="91032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1.</a:t>
                </a: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 Function with argument &amp; recursive functions</a:t>
                </a:r>
                <a:r>
                  <a:rPr lang="en-US" sz="1800"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a:t>
                </a:r>
                <a:endParaRPr lang="en-AE" sz="1800" dirty="0">
                  <a:solidFill>
                    <a:schemeClr val="bg1"/>
                  </a:solidFill>
                  <a:effectLst/>
                  <a:latin typeface="Times New Roman" panose="02020603050405020304" pitchFamily="18" charset="0"/>
                  <a:cs typeface="Times New Roman" panose="02020603050405020304" pitchFamily="18" charset="0"/>
                </a:endParaRPr>
              </a:p>
              <a:p>
                <a:pPr algn="ctr"/>
                <a:endParaRPr lang="en-AE" dirty="0"/>
              </a:p>
            </p:txBody>
          </p:sp>
        </p:grpSp>
        <p:grpSp>
          <p:nvGrpSpPr>
            <p:cNvPr id="27" name="Group 26">
              <a:extLst>
                <a:ext uri="{FF2B5EF4-FFF2-40B4-BE49-F238E27FC236}">
                  <a16:creationId xmlns:a16="http://schemas.microsoft.com/office/drawing/2014/main" id="{95DD732E-BD76-49E8-8BF0-A510E5548064}"/>
                </a:ext>
              </a:extLst>
            </p:cNvPr>
            <p:cNvGrpSpPr/>
            <p:nvPr/>
          </p:nvGrpSpPr>
          <p:grpSpPr>
            <a:xfrm>
              <a:off x="3000121" y="2028319"/>
              <a:ext cx="1739900" cy="2324100"/>
              <a:chOff x="3000121" y="2028319"/>
              <a:chExt cx="1739900" cy="2324100"/>
            </a:xfrm>
          </p:grpSpPr>
          <p:sp>
            <p:nvSpPr>
              <p:cNvPr id="10" name="Rectangle: Rounded Corners 9">
                <a:extLst>
                  <a:ext uri="{FF2B5EF4-FFF2-40B4-BE49-F238E27FC236}">
                    <a16:creationId xmlns:a16="http://schemas.microsoft.com/office/drawing/2014/main" id="{87F53DCF-7913-4796-8A3C-81F3560B18BD}"/>
                  </a:ext>
                </a:extLst>
              </p:cNvPr>
              <p:cNvSpPr/>
              <p:nvPr/>
            </p:nvSpPr>
            <p:spPr>
              <a:xfrm>
                <a:off x="3000121"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extBox 1">
                <a:extLst>
                  <a:ext uri="{FF2B5EF4-FFF2-40B4-BE49-F238E27FC236}">
                    <a16:creationId xmlns:a16="http://schemas.microsoft.com/office/drawing/2014/main" id="{62EEA80D-6183-4BDB-AF4B-78598E5BCAEB}"/>
                  </a:ext>
                </a:extLst>
              </p:cNvPr>
              <p:cNvSpPr txBox="1"/>
              <p:nvPr/>
            </p:nvSpPr>
            <p:spPr>
              <a:xfrm>
                <a:off x="3253574" y="2512672"/>
                <a:ext cx="1165421" cy="275855"/>
              </a:xfrm>
              <a:prstGeom prst="rect">
                <a:avLst/>
              </a:prstGeom>
              <a:noFill/>
            </p:spPr>
            <p:txBody>
              <a:bodyPr wrap="square" rtlCol="0">
                <a:spAutoFit/>
              </a:bodyPr>
              <a:lstStyle/>
              <a:p>
                <a:pPr marL="155448" marR="0" algn="l" rtl="0">
                  <a:spcBef>
                    <a:spcPts val="0"/>
                  </a:spcBef>
                  <a:spcAft>
                    <a:spcPts val="0"/>
                  </a:spcAft>
                  <a:buClr>
                    <a:schemeClr val="dk1"/>
                  </a:buClr>
                  <a:buSzPts val="1200"/>
                </a:pP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2. Array</a:t>
                </a:r>
                <a:r>
                  <a:rPr lang="en-US" dirty="0">
                    <a:solidFill>
                      <a:schemeClr val="bg1"/>
                    </a:solidFill>
                    <a:latin typeface="Times New Roman" panose="02020603050405020304" pitchFamily="18" charset="0"/>
                    <a:ea typeface="DM Sans" panose="020B0604020202020204"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Concept</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67256DD-742A-4B27-A41C-07DAF7B45560}"/>
                </a:ext>
              </a:extLst>
            </p:cNvPr>
            <p:cNvGrpSpPr/>
            <p:nvPr/>
          </p:nvGrpSpPr>
          <p:grpSpPr>
            <a:xfrm>
              <a:off x="5111242" y="2028319"/>
              <a:ext cx="1739900" cy="2324100"/>
              <a:chOff x="5111242" y="2028319"/>
              <a:chExt cx="1739900" cy="2324100"/>
            </a:xfrm>
          </p:grpSpPr>
          <p:sp>
            <p:nvSpPr>
              <p:cNvPr id="12" name="Rectangle: Rounded Corners 11">
                <a:extLst>
                  <a:ext uri="{FF2B5EF4-FFF2-40B4-BE49-F238E27FC236}">
                    <a16:creationId xmlns:a16="http://schemas.microsoft.com/office/drawing/2014/main" id="{69353B43-C75F-4275-90E5-EE8310E963F2}"/>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E4F460D9-89A7-4229-A453-E383BC7E43D3}"/>
                  </a:ext>
                </a:extLst>
              </p:cNvPr>
              <p:cNvSpPr txBox="1"/>
              <p:nvPr/>
            </p:nvSpPr>
            <p:spPr>
              <a:xfrm>
                <a:off x="5441442" y="2459653"/>
                <a:ext cx="1079500" cy="1048247"/>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3. File handling – Writing, Reading, Append and I/O method. </a:t>
                </a:r>
                <a:endParaRPr lang="en-AE" dirty="0">
                  <a:solidFill>
                    <a:schemeClr val="bg1"/>
                  </a:solidFill>
                  <a:effectLst/>
                </a:endParaRPr>
              </a:p>
              <a:p>
                <a:endParaRPr lang="en-AE" dirty="0"/>
              </a:p>
            </p:txBody>
          </p:sp>
        </p:grpSp>
        <p:grpSp>
          <p:nvGrpSpPr>
            <p:cNvPr id="19" name="Group 18">
              <a:extLst>
                <a:ext uri="{FF2B5EF4-FFF2-40B4-BE49-F238E27FC236}">
                  <a16:creationId xmlns:a16="http://schemas.microsoft.com/office/drawing/2014/main" id="{2EE1BAD8-58F5-4F0D-A3AA-23A706F11FA3}"/>
                </a:ext>
              </a:extLst>
            </p:cNvPr>
            <p:cNvGrpSpPr/>
            <p:nvPr/>
          </p:nvGrpSpPr>
          <p:grpSpPr>
            <a:xfrm>
              <a:off x="7185025" y="2028319"/>
              <a:ext cx="1739900" cy="2324100"/>
              <a:chOff x="5111242" y="2028319"/>
              <a:chExt cx="1739900" cy="2324100"/>
            </a:xfrm>
          </p:grpSpPr>
          <p:sp>
            <p:nvSpPr>
              <p:cNvPr id="20" name="Rectangle: Rounded Corners 19">
                <a:extLst>
                  <a:ext uri="{FF2B5EF4-FFF2-40B4-BE49-F238E27FC236}">
                    <a16:creationId xmlns:a16="http://schemas.microsoft.com/office/drawing/2014/main" id="{17BB0E52-9596-499D-9407-073AB0817DCC}"/>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 name="TextBox 20">
                <a:extLst>
                  <a:ext uri="{FF2B5EF4-FFF2-40B4-BE49-F238E27FC236}">
                    <a16:creationId xmlns:a16="http://schemas.microsoft.com/office/drawing/2014/main" id="{781C628A-1541-4A42-A0A8-AF364662ADF2}"/>
                  </a:ext>
                </a:extLst>
              </p:cNvPr>
              <p:cNvSpPr txBox="1"/>
              <p:nvPr/>
            </p:nvSpPr>
            <p:spPr>
              <a:xfrm>
                <a:off x="5521195" y="2451156"/>
                <a:ext cx="1079500" cy="855148"/>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4.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String Handling Concept.</a:t>
                </a:r>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nvGrpSpPr>
            <p:cNvPr id="22" name="Group 21">
              <a:extLst>
                <a:ext uri="{FF2B5EF4-FFF2-40B4-BE49-F238E27FC236}">
                  <a16:creationId xmlns:a16="http://schemas.microsoft.com/office/drawing/2014/main" id="{783697E2-3796-4363-BBA4-1AC4EB46A8E7}"/>
                </a:ext>
              </a:extLst>
            </p:cNvPr>
            <p:cNvGrpSpPr/>
            <p:nvPr/>
          </p:nvGrpSpPr>
          <p:grpSpPr>
            <a:xfrm>
              <a:off x="9144000" y="2028319"/>
              <a:ext cx="1739900" cy="2324100"/>
              <a:chOff x="5111242" y="2028319"/>
              <a:chExt cx="1739900" cy="2324100"/>
            </a:xfrm>
          </p:grpSpPr>
          <p:sp>
            <p:nvSpPr>
              <p:cNvPr id="23" name="Rectangle: Rounded Corners 22">
                <a:extLst>
                  <a:ext uri="{FF2B5EF4-FFF2-40B4-BE49-F238E27FC236}">
                    <a16:creationId xmlns:a16="http://schemas.microsoft.com/office/drawing/2014/main" id="{9FBF7478-6568-4865-9D16-7C4C36720F81}"/>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 name="TextBox 23">
                <a:extLst>
                  <a:ext uri="{FF2B5EF4-FFF2-40B4-BE49-F238E27FC236}">
                    <a16:creationId xmlns:a16="http://schemas.microsoft.com/office/drawing/2014/main" id="{6BA6E650-7F12-4725-9DA4-C1D0B649CD80}"/>
                  </a:ext>
                </a:extLst>
              </p:cNvPr>
              <p:cNvSpPr txBox="1"/>
              <p:nvPr/>
            </p:nvSpPr>
            <p:spPr>
              <a:xfrm>
                <a:off x="5478660" y="2479566"/>
                <a:ext cx="1191350" cy="1048247"/>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5.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Dynamic Memory Allocation.</a:t>
                </a:r>
                <a:endParaRPr lang="en-AE" dirty="0">
                  <a:solidFill>
                    <a:schemeClr val="bg1"/>
                  </a:solidFill>
                  <a:effectLst/>
                </a:endParaRPr>
              </a:p>
              <a:p>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spTree>
    <p:extLst>
      <p:ext uri="{BB962C8B-B14F-4D97-AF65-F5344CB8AC3E}">
        <p14:creationId xmlns:p14="http://schemas.microsoft.com/office/powerpoint/2010/main" val="158132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1" name="Subtitle 10">
            <a:extLst>
              <a:ext uri="{FF2B5EF4-FFF2-40B4-BE49-F238E27FC236}">
                <a16:creationId xmlns:a16="http://schemas.microsoft.com/office/drawing/2014/main" id="{2F810B02-0DCA-4C35-BF95-46617D2A3468}"/>
              </a:ext>
            </a:extLst>
          </p:cNvPr>
          <p:cNvSpPr>
            <a:spLocks noGrp="1"/>
          </p:cNvSpPr>
          <p:nvPr>
            <p:ph type="subTitle" idx="4"/>
          </p:nvPr>
        </p:nvSpPr>
        <p:spPr>
          <a:xfrm>
            <a:off x="812292" y="1276350"/>
            <a:ext cx="6115558" cy="508000"/>
          </a:xfrm>
        </p:spPr>
        <p:txBody>
          <a:bodyPr/>
          <a:lstStyle/>
          <a:p>
            <a:pPr marL="0" indent="0" algn="l">
              <a:buNone/>
            </a:pPr>
            <a:r>
              <a:rPr lang="en-US" dirty="0">
                <a:latin typeface="Times New Roman" panose="02020603050405020304" pitchFamily="18" charset="0"/>
                <a:cs typeface="Times New Roman" panose="02020603050405020304" pitchFamily="18" charset="0"/>
              </a:rPr>
              <a:t>We have use following concepts and features of C programming  to develop this program</a:t>
            </a: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sp>
        <p:nvSpPr>
          <p:cNvPr id="15" name="Title 14">
            <a:extLst>
              <a:ext uri="{FF2B5EF4-FFF2-40B4-BE49-F238E27FC236}">
                <a16:creationId xmlns:a16="http://schemas.microsoft.com/office/drawing/2014/main" id="{180EFC03-D7C0-48C6-9574-38ED2CEFC07C}"/>
              </a:ext>
            </a:extLst>
          </p:cNvPr>
          <p:cNvSpPr>
            <a:spLocks noGrp="1"/>
          </p:cNvSpPr>
          <p:nvPr>
            <p:ph type="title"/>
          </p:nvPr>
        </p:nvSpPr>
        <p:spPr>
          <a:xfrm>
            <a:off x="720000" y="404048"/>
            <a:ext cx="7704000" cy="592200"/>
          </a:xfrm>
        </p:spPr>
        <p:txBody>
          <a:bodyPr/>
          <a:lstStyle/>
          <a:p>
            <a:r>
              <a:rPr lang="en-US" sz="3600" dirty="0">
                <a:latin typeface="Times New Roman" panose="02020603050405020304" pitchFamily="18" charset="0"/>
                <a:cs typeface="Times New Roman" panose="02020603050405020304" pitchFamily="18" charset="0"/>
              </a:rPr>
              <a:t>CONCEPTS USED</a:t>
            </a:r>
          </a:p>
        </p:txBody>
      </p:sp>
      <p:grpSp>
        <p:nvGrpSpPr>
          <p:cNvPr id="4" name="Google Shape;1283;p55">
            <a:extLst>
              <a:ext uri="{FF2B5EF4-FFF2-40B4-BE49-F238E27FC236}">
                <a16:creationId xmlns:a16="http://schemas.microsoft.com/office/drawing/2014/main" id="{1BB7047A-4100-4666-81FF-FB0804B9C074}"/>
              </a:ext>
            </a:extLst>
          </p:cNvPr>
          <p:cNvGrpSpPr/>
          <p:nvPr/>
        </p:nvGrpSpPr>
        <p:grpSpPr>
          <a:xfrm>
            <a:off x="7440922" y="-817821"/>
            <a:ext cx="2977478" cy="2443738"/>
            <a:chOff x="3161917" y="2170682"/>
            <a:chExt cx="458870" cy="404737"/>
          </a:xfrm>
        </p:grpSpPr>
        <p:sp>
          <p:nvSpPr>
            <p:cNvPr id="5" name="Google Shape;1284;p55">
              <a:extLst>
                <a:ext uri="{FF2B5EF4-FFF2-40B4-BE49-F238E27FC236}">
                  <a16:creationId xmlns:a16="http://schemas.microsoft.com/office/drawing/2014/main" id="{C9BF8B21-D35B-4450-A741-964F664466C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1285;p55">
              <a:extLst>
                <a:ext uri="{FF2B5EF4-FFF2-40B4-BE49-F238E27FC236}">
                  <a16:creationId xmlns:a16="http://schemas.microsoft.com/office/drawing/2014/main" id="{E71AC3D3-CB7C-4CF5-9744-C4DC0EECD4B0}"/>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1286;p55">
              <a:extLst>
                <a:ext uri="{FF2B5EF4-FFF2-40B4-BE49-F238E27FC236}">
                  <a16:creationId xmlns:a16="http://schemas.microsoft.com/office/drawing/2014/main" id="{AA25D0A4-26F1-4BC9-9CA3-1182A88F9C0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28" name="Group 27">
            <a:extLst>
              <a:ext uri="{FF2B5EF4-FFF2-40B4-BE49-F238E27FC236}">
                <a16:creationId xmlns:a16="http://schemas.microsoft.com/office/drawing/2014/main" id="{ED19E7D1-7867-40B6-BDDE-CBD36D351FF2}"/>
              </a:ext>
            </a:extLst>
          </p:cNvPr>
          <p:cNvGrpSpPr/>
          <p:nvPr/>
        </p:nvGrpSpPr>
        <p:grpSpPr>
          <a:xfrm>
            <a:off x="-5442204" y="1906019"/>
            <a:ext cx="14324400" cy="2593047"/>
            <a:chOff x="889000" y="2028319"/>
            <a:chExt cx="9994900" cy="2324100"/>
          </a:xfrm>
        </p:grpSpPr>
        <p:grpSp>
          <p:nvGrpSpPr>
            <p:cNvPr id="26" name="Group 25">
              <a:extLst>
                <a:ext uri="{FF2B5EF4-FFF2-40B4-BE49-F238E27FC236}">
                  <a16:creationId xmlns:a16="http://schemas.microsoft.com/office/drawing/2014/main" id="{FC19E626-5CCA-4F26-B6D5-6299E2946571}"/>
                </a:ext>
              </a:extLst>
            </p:cNvPr>
            <p:cNvGrpSpPr/>
            <p:nvPr/>
          </p:nvGrpSpPr>
          <p:grpSpPr>
            <a:xfrm>
              <a:off x="889000" y="2028319"/>
              <a:ext cx="1739900" cy="2324100"/>
              <a:chOff x="889000" y="2028319"/>
              <a:chExt cx="1739900" cy="2324100"/>
            </a:xfrm>
          </p:grpSpPr>
          <p:sp>
            <p:nvSpPr>
              <p:cNvPr id="8" name="Rectangle: Rounded Corners 7">
                <a:extLst>
                  <a:ext uri="{FF2B5EF4-FFF2-40B4-BE49-F238E27FC236}">
                    <a16:creationId xmlns:a16="http://schemas.microsoft.com/office/drawing/2014/main" id="{08A13B34-9415-4C47-8030-B5D4A67D7A1E}"/>
                  </a:ext>
                </a:extLst>
              </p:cNvPr>
              <p:cNvSpPr/>
              <p:nvPr/>
            </p:nvSpPr>
            <p:spPr>
              <a:xfrm>
                <a:off x="889000"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TextBox 8">
                <a:extLst>
                  <a:ext uri="{FF2B5EF4-FFF2-40B4-BE49-F238E27FC236}">
                    <a16:creationId xmlns:a16="http://schemas.microsoft.com/office/drawing/2014/main" id="{36C7B2C6-CAE0-45B7-A00C-0DE69842B2EB}"/>
                  </a:ext>
                </a:extLst>
              </p:cNvPr>
              <p:cNvSpPr txBox="1"/>
              <p:nvPr/>
            </p:nvSpPr>
            <p:spPr>
              <a:xfrm>
                <a:off x="1089025" y="2479566"/>
                <a:ext cx="1339850" cy="91032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1.</a:t>
                </a: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 Function with argument &amp; recursive functions</a:t>
                </a:r>
                <a:r>
                  <a:rPr lang="en-US" sz="1800"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a:t>
                </a:r>
                <a:endParaRPr lang="en-AE" sz="1800" dirty="0">
                  <a:solidFill>
                    <a:schemeClr val="bg1"/>
                  </a:solidFill>
                  <a:effectLst/>
                  <a:latin typeface="Times New Roman" panose="02020603050405020304" pitchFamily="18" charset="0"/>
                  <a:cs typeface="Times New Roman" panose="02020603050405020304" pitchFamily="18" charset="0"/>
                </a:endParaRPr>
              </a:p>
              <a:p>
                <a:pPr algn="ctr"/>
                <a:endParaRPr lang="en-AE" dirty="0"/>
              </a:p>
            </p:txBody>
          </p:sp>
        </p:grpSp>
        <p:grpSp>
          <p:nvGrpSpPr>
            <p:cNvPr id="27" name="Group 26">
              <a:extLst>
                <a:ext uri="{FF2B5EF4-FFF2-40B4-BE49-F238E27FC236}">
                  <a16:creationId xmlns:a16="http://schemas.microsoft.com/office/drawing/2014/main" id="{95DD732E-BD76-49E8-8BF0-A510E5548064}"/>
                </a:ext>
              </a:extLst>
            </p:cNvPr>
            <p:cNvGrpSpPr/>
            <p:nvPr/>
          </p:nvGrpSpPr>
          <p:grpSpPr>
            <a:xfrm>
              <a:off x="3000121" y="2028319"/>
              <a:ext cx="1739900" cy="2324100"/>
              <a:chOff x="3000121" y="2028319"/>
              <a:chExt cx="1739900" cy="2324100"/>
            </a:xfrm>
          </p:grpSpPr>
          <p:sp>
            <p:nvSpPr>
              <p:cNvPr id="10" name="Rectangle: Rounded Corners 9">
                <a:extLst>
                  <a:ext uri="{FF2B5EF4-FFF2-40B4-BE49-F238E27FC236}">
                    <a16:creationId xmlns:a16="http://schemas.microsoft.com/office/drawing/2014/main" id="{87F53DCF-7913-4796-8A3C-81F3560B18BD}"/>
                  </a:ext>
                </a:extLst>
              </p:cNvPr>
              <p:cNvSpPr/>
              <p:nvPr/>
            </p:nvSpPr>
            <p:spPr>
              <a:xfrm>
                <a:off x="3000121"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extBox 1">
                <a:extLst>
                  <a:ext uri="{FF2B5EF4-FFF2-40B4-BE49-F238E27FC236}">
                    <a16:creationId xmlns:a16="http://schemas.microsoft.com/office/drawing/2014/main" id="{62EEA80D-6183-4BDB-AF4B-78598E5BCAEB}"/>
                  </a:ext>
                </a:extLst>
              </p:cNvPr>
              <p:cNvSpPr txBox="1"/>
              <p:nvPr/>
            </p:nvSpPr>
            <p:spPr>
              <a:xfrm>
                <a:off x="3253574" y="2512672"/>
                <a:ext cx="1165421" cy="275855"/>
              </a:xfrm>
              <a:prstGeom prst="rect">
                <a:avLst/>
              </a:prstGeom>
              <a:noFill/>
            </p:spPr>
            <p:txBody>
              <a:bodyPr wrap="square" rtlCol="0">
                <a:spAutoFit/>
              </a:bodyPr>
              <a:lstStyle/>
              <a:p>
                <a:pPr marL="155448" marR="0" algn="l" rtl="0">
                  <a:spcBef>
                    <a:spcPts val="0"/>
                  </a:spcBef>
                  <a:spcAft>
                    <a:spcPts val="0"/>
                  </a:spcAft>
                  <a:buClr>
                    <a:schemeClr val="dk1"/>
                  </a:buClr>
                  <a:buSzPts val="1200"/>
                </a:pPr>
                <a:r>
                  <a:rPr lang="en-US" b="0" i="0" dirty="0">
                    <a:solidFill>
                      <a:schemeClr val="bg1"/>
                    </a:solidFill>
                    <a:effectLst/>
                    <a:latin typeface="Times New Roman" panose="02020603050405020304" pitchFamily="18" charset="0"/>
                    <a:ea typeface="DM Sans" panose="020B0604020202020204" charset="0"/>
                    <a:cs typeface="Times New Roman" panose="02020603050405020304" pitchFamily="18" charset="0"/>
                  </a:rPr>
                  <a:t>2. Array</a:t>
                </a:r>
                <a:r>
                  <a:rPr lang="en-US" dirty="0">
                    <a:solidFill>
                      <a:schemeClr val="bg1"/>
                    </a:solidFill>
                    <a:latin typeface="Times New Roman" panose="02020603050405020304" pitchFamily="18" charset="0"/>
                    <a:ea typeface="DM Sans" panose="020B0604020202020204"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Concept</a:t>
                </a:r>
                <a:endParaRPr lang="en-AE" dirty="0">
                  <a:solidFill>
                    <a:schemeClr val="bg1"/>
                  </a:solidFill>
                  <a:effectLst/>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67256DD-742A-4B27-A41C-07DAF7B45560}"/>
                </a:ext>
              </a:extLst>
            </p:cNvPr>
            <p:cNvGrpSpPr/>
            <p:nvPr/>
          </p:nvGrpSpPr>
          <p:grpSpPr>
            <a:xfrm>
              <a:off x="5111242" y="2028319"/>
              <a:ext cx="1739900" cy="2324100"/>
              <a:chOff x="5111242" y="2028319"/>
              <a:chExt cx="1739900" cy="2324100"/>
            </a:xfrm>
          </p:grpSpPr>
          <p:sp>
            <p:nvSpPr>
              <p:cNvPr id="12" name="Rectangle: Rounded Corners 11">
                <a:extLst>
                  <a:ext uri="{FF2B5EF4-FFF2-40B4-BE49-F238E27FC236}">
                    <a16:creationId xmlns:a16="http://schemas.microsoft.com/office/drawing/2014/main" id="{69353B43-C75F-4275-90E5-EE8310E963F2}"/>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E4F460D9-89A7-4229-A453-E383BC7E43D3}"/>
                  </a:ext>
                </a:extLst>
              </p:cNvPr>
              <p:cNvSpPr txBox="1"/>
              <p:nvPr/>
            </p:nvSpPr>
            <p:spPr>
              <a:xfrm>
                <a:off x="5441442" y="2459653"/>
                <a:ext cx="1079500" cy="1048247"/>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3. File handling – Writing, Reading, Append and I/O method. </a:t>
                </a:r>
                <a:endParaRPr lang="en-AE" dirty="0">
                  <a:solidFill>
                    <a:schemeClr val="bg1"/>
                  </a:solidFill>
                  <a:effectLst/>
                </a:endParaRPr>
              </a:p>
              <a:p>
                <a:endParaRPr lang="en-AE" dirty="0"/>
              </a:p>
            </p:txBody>
          </p:sp>
        </p:grpSp>
        <p:grpSp>
          <p:nvGrpSpPr>
            <p:cNvPr id="19" name="Group 18">
              <a:extLst>
                <a:ext uri="{FF2B5EF4-FFF2-40B4-BE49-F238E27FC236}">
                  <a16:creationId xmlns:a16="http://schemas.microsoft.com/office/drawing/2014/main" id="{2EE1BAD8-58F5-4F0D-A3AA-23A706F11FA3}"/>
                </a:ext>
              </a:extLst>
            </p:cNvPr>
            <p:cNvGrpSpPr/>
            <p:nvPr/>
          </p:nvGrpSpPr>
          <p:grpSpPr>
            <a:xfrm>
              <a:off x="7185025" y="2028319"/>
              <a:ext cx="1739900" cy="2324100"/>
              <a:chOff x="5111242" y="2028319"/>
              <a:chExt cx="1739900" cy="2324100"/>
            </a:xfrm>
          </p:grpSpPr>
          <p:sp>
            <p:nvSpPr>
              <p:cNvPr id="20" name="Rectangle: Rounded Corners 19">
                <a:extLst>
                  <a:ext uri="{FF2B5EF4-FFF2-40B4-BE49-F238E27FC236}">
                    <a16:creationId xmlns:a16="http://schemas.microsoft.com/office/drawing/2014/main" id="{17BB0E52-9596-499D-9407-073AB0817DCC}"/>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1" name="TextBox 20">
                <a:extLst>
                  <a:ext uri="{FF2B5EF4-FFF2-40B4-BE49-F238E27FC236}">
                    <a16:creationId xmlns:a16="http://schemas.microsoft.com/office/drawing/2014/main" id="{781C628A-1541-4A42-A0A8-AF364662ADF2}"/>
                  </a:ext>
                </a:extLst>
              </p:cNvPr>
              <p:cNvSpPr txBox="1"/>
              <p:nvPr/>
            </p:nvSpPr>
            <p:spPr>
              <a:xfrm>
                <a:off x="5521195" y="2451156"/>
                <a:ext cx="1079500" cy="855148"/>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4.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String Handling Concept.</a:t>
                </a:r>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nvGrpSpPr>
            <p:cNvPr id="22" name="Group 21">
              <a:extLst>
                <a:ext uri="{FF2B5EF4-FFF2-40B4-BE49-F238E27FC236}">
                  <a16:creationId xmlns:a16="http://schemas.microsoft.com/office/drawing/2014/main" id="{783697E2-3796-4363-BBA4-1AC4EB46A8E7}"/>
                </a:ext>
              </a:extLst>
            </p:cNvPr>
            <p:cNvGrpSpPr/>
            <p:nvPr/>
          </p:nvGrpSpPr>
          <p:grpSpPr>
            <a:xfrm>
              <a:off x="9144000" y="2028319"/>
              <a:ext cx="1739900" cy="2324100"/>
              <a:chOff x="5111242" y="2028319"/>
              <a:chExt cx="1739900" cy="2324100"/>
            </a:xfrm>
          </p:grpSpPr>
          <p:sp>
            <p:nvSpPr>
              <p:cNvPr id="23" name="Rectangle: Rounded Corners 22">
                <a:extLst>
                  <a:ext uri="{FF2B5EF4-FFF2-40B4-BE49-F238E27FC236}">
                    <a16:creationId xmlns:a16="http://schemas.microsoft.com/office/drawing/2014/main" id="{9FBF7478-6568-4865-9D16-7C4C36720F81}"/>
                  </a:ext>
                </a:extLst>
              </p:cNvPr>
              <p:cNvSpPr/>
              <p:nvPr/>
            </p:nvSpPr>
            <p:spPr>
              <a:xfrm>
                <a:off x="5111242" y="2028319"/>
                <a:ext cx="1739900" cy="232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4" name="TextBox 23">
                <a:extLst>
                  <a:ext uri="{FF2B5EF4-FFF2-40B4-BE49-F238E27FC236}">
                    <a16:creationId xmlns:a16="http://schemas.microsoft.com/office/drawing/2014/main" id="{6BA6E650-7F12-4725-9DA4-C1D0B649CD80}"/>
                  </a:ext>
                </a:extLst>
              </p:cNvPr>
              <p:cNvSpPr txBox="1"/>
              <p:nvPr/>
            </p:nvSpPr>
            <p:spPr>
              <a:xfrm>
                <a:off x="5478660" y="2479566"/>
                <a:ext cx="1191350" cy="1048247"/>
              </a:xfrm>
              <a:prstGeom prst="rect">
                <a:avLst/>
              </a:prstGeom>
              <a:noFill/>
            </p:spPr>
            <p:txBody>
              <a:bodyPr wrap="square" rtlCol="0">
                <a:spAutoFit/>
              </a:bodyPr>
              <a:lstStyle/>
              <a:p>
                <a:r>
                  <a:rPr lang="en-US" dirty="0">
                    <a:solidFill>
                      <a:schemeClr val="bg1"/>
                    </a:solidFill>
                    <a:latin typeface="Times New Roman" panose="02020603050405020304" pitchFamily="18" charset="0"/>
                    <a:ea typeface="DM Sans" panose="020B0604020202020204" charset="0"/>
                    <a:cs typeface="DM Sans" panose="020B0604020202020204" charset="0"/>
                  </a:rPr>
                  <a:t>5. </a:t>
                </a:r>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Dynamic Memory Allocation.</a:t>
                </a:r>
                <a:endParaRPr lang="en-AE" dirty="0">
                  <a:solidFill>
                    <a:schemeClr val="bg1"/>
                  </a:solidFill>
                  <a:effectLst/>
                </a:endParaRPr>
              </a:p>
              <a:p>
                <a:endParaRPr lang="en-AE" dirty="0">
                  <a:solidFill>
                    <a:schemeClr val="bg1"/>
                  </a:solidFill>
                  <a:effectLst/>
                </a:endParaRPr>
              </a:p>
              <a:p>
                <a:r>
                  <a:rPr lang="en-US" b="0" i="0" dirty="0">
                    <a:solidFill>
                      <a:schemeClr val="bg1"/>
                    </a:solidFill>
                    <a:effectLst/>
                    <a:latin typeface="Times New Roman" panose="02020603050405020304" pitchFamily="18" charset="0"/>
                    <a:ea typeface="DM Sans" panose="020B0604020202020204" charset="0"/>
                    <a:cs typeface="DM Sans" panose="020B0604020202020204" charset="0"/>
                  </a:rPr>
                  <a:t> </a:t>
                </a:r>
                <a:endParaRPr lang="en-AE" dirty="0">
                  <a:solidFill>
                    <a:schemeClr val="bg1"/>
                  </a:solidFill>
                  <a:effectLst/>
                </a:endParaRPr>
              </a:p>
              <a:p>
                <a:endParaRPr lang="en-AE" dirty="0"/>
              </a:p>
            </p:txBody>
          </p:sp>
        </p:grpSp>
      </p:grpSp>
    </p:spTree>
    <p:extLst>
      <p:ext uri="{BB962C8B-B14F-4D97-AF65-F5344CB8AC3E}">
        <p14:creationId xmlns:p14="http://schemas.microsoft.com/office/powerpoint/2010/main" val="1619695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E64FB29-90E9-4956-B8AA-0340F319D940}"/>
              </a:ext>
            </a:extLst>
          </p:cNvPr>
          <p:cNvSpPr/>
          <p:nvPr/>
        </p:nvSpPr>
        <p:spPr>
          <a:xfrm>
            <a:off x="1356360" y="608914"/>
            <a:ext cx="6431280" cy="991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2" name="TextBox 11">
            <a:extLst>
              <a:ext uri="{FF2B5EF4-FFF2-40B4-BE49-F238E27FC236}">
                <a16:creationId xmlns:a16="http://schemas.microsoft.com/office/drawing/2014/main" id="{0A08B9A0-B3D0-4E35-A126-A1000C76A3BB}"/>
              </a:ext>
            </a:extLst>
          </p:cNvPr>
          <p:cNvSpPr txBox="1"/>
          <p:nvPr/>
        </p:nvSpPr>
        <p:spPr>
          <a:xfrm>
            <a:off x="1356360" y="781390"/>
            <a:ext cx="6431280" cy="646331"/>
          </a:xfrm>
          <a:prstGeom prst="rect">
            <a:avLst/>
          </a:prstGeom>
          <a:noFill/>
        </p:spPr>
        <p:txBody>
          <a:bodyPr wrap="square" rtlCol="0">
            <a:spAutoFit/>
          </a:bodyPr>
          <a:lstStyle/>
          <a:p>
            <a:pPr algn="ctr">
              <a:buClr>
                <a:schemeClr val="tx2">
                  <a:lumMod val="75000"/>
                </a:schemeClr>
              </a:buClr>
            </a:pPr>
            <a:r>
              <a:rPr lang="en-US" sz="3600" b="1"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System </a:t>
            </a:r>
            <a:r>
              <a:rPr lang="en-US" sz="3600" b="1" dirty="0">
                <a:solidFill>
                  <a:schemeClr val="bg1"/>
                </a:solidFill>
                <a:latin typeface="Times New Roman" panose="02020603050405020304" pitchFamily="18" charset="0"/>
                <a:cs typeface="Times New Roman" panose="02020603050405020304" pitchFamily="18" charset="0"/>
              </a:rPr>
              <a:t>Requirement</a:t>
            </a:r>
          </a:p>
        </p:txBody>
      </p:sp>
      <p:sp>
        <p:nvSpPr>
          <p:cNvPr id="17" name="Rectangle: Rounded Corners 16">
            <a:extLst>
              <a:ext uri="{FF2B5EF4-FFF2-40B4-BE49-F238E27FC236}">
                <a16:creationId xmlns:a16="http://schemas.microsoft.com/office/drawing/2014/main" id="{508E50BC-C5CE-4229-8807-5241ECA78387}"/>
              </a:ext>
            </a:extLst>
          </p:cNvPr>
          <p:cNvSpPr/>
          <p:nvPr/>
        </p:nvSpPr>
        <p:spPr>
          <a:xfrm>
            <a:off x="746760" y="3308109"/>
            <a:ext cx="2042160" cy="84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r>
              <a:rPr lang="en-US" sz="1600" dirty="0">
                <a:solidFill>
                  <a:schemeClr val="bg1"/>
                </a:solidFill>
                <a:latin typeface="Times New Roman" panose="02020603050405020304" pitchFamily="18" charset="0"/>
                <a:ea typeface="Golos Text ExtraBold" panose="020B0604020202020204" charset="0"/>
                <a:cs typeface="Times New Roman" panose="02020603050405020304" pitchFamily="18" charset="0"/>
              </a:rPr>
              <a:t>Windows 7 or higher</a:t>
            </a:r>
          </a:p>
          <a:p>
            <a:pPr algn="ctr"/>
            <a:endParaRPr lang="en-AE" dirty="0"/>
          </a:p>
        </p:txBody>
      </p:sp>
      <p:sp>
        <p:nvSpPr>
          <p:cNvPr id="18" name="Rectangle: Rounded Corners 17">
            <a:extLst>
              <a:ext uri="{FF2B5EF4-FFF2-40B4-BE49-F238E27FC236}">
                <a16:creationId xmlns:a16="http://schemas.microsoft.com/office/drawing/2014/main" id="{DA78387C-3544-485E-98AA-E9C1C07776E6}"/>
              </a:ext>
            </a:extLst>
          </p:cNvPr>
          <p:cNvSpPr/>
          <p:nvPr/>
        </p:nvSpPr>
        <p:spPr>
          <a:xfrm>
            <a:off x="3550920" y="3308109"/>
            <a:ext cx="2042160" cy="84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r>
              <a:rPr lang="en-US" sz="1800"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At least 2 GB of RAM</a:t>
            </a:r>
            <a:endParaRPr lang="en-AE" dirty="0">
              <a:solidFill>
                <a:schemeClr val="bg1"/>
              </a:solidFill>
              <a:effectLst/>
            </a:endParaRPr>
          </a:p>
          <a:p>
            <a:pPr algn="ctr"/>
            <a:endParaRPr lang="en-AE" dirty="0"/>
          </a:p>
        </p:txBody>
      </p:sp>
      <p:sp>
        <p:nvSpPr>
          <p:cNvPr id="19" name="Rectangle: Rounded Corners 18">
            <a:extLst>
              <a:ext uri="{FF2B5EF4-FFF2-40B4-BE49-F238E27FC236}">
                <a16:creationId xmlns:a16="http://schemas.microsoft.com/office/drawing/2014/main" id="{21D5DB97-6056-40F4-8817-1968AE8584D4}"/>
              </a:ext>
            </a:extLst>
          </p:cNvPr>
          <p:cNvSpPr/>
          <p:nvPr/>
        </p:nvSpPr>
        <p:spPr>
          <a:xfrm>
            <a:off x="6355080" y="3285251"/>
            <a:ext cx="2042160" cy="845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GUI or CUI based system</a:t>
            </a:r>
            <a:endParaRPr lang="en-AE" dirty="0">
              <a:solidFill>
                <a:schemeClr val="bg1"/>
              </a:solidFill>
            </a:endParaRPr>
          </a:p>
        </p:txBody>
      </p:sp>
      <p:cxnSp>
        <p:nvCxnSpPr>
          <p:cNvPr id="21" name="Straight Arrow Connector 20">
            <a:extLst>
              <a:ext uri="{FF2B5EF4-FFF2-40B4-BE49-F238E27FC236}">
                <a16:creationId xmlns:a16="http://schemas.microsoft.com/office/drawing/2014/main" id="{97C3A19D-2E53-419A-8CCD-572B83F7F768}"/>
              </a:ext>
            </a:extLst>
          </p:cNvPr>
          <p:cNvCxnSpPr>
            <a:endCxn id="17" idx="0"/>
          </p:cNvCxnSpPr>
          <p:nvPr/>
        </p:nvCxnSpPr>
        <p:spPr>
          <a:xfrm flipH="1">
            <a:off x="1767840" y="1600199"/>
            <a:ext cx="2470785" cy="1707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69C2E54-B748-407F-A3D2-0F7BDC102615}"/>
              </a:ext>
            </a:extLst>
          </p:cNvPr>
          <p:cNvCxnSpPr>
            <a:stCxn id="16" idx="2"/>
            <a:endCxn id="18" idx="0"/>
          </p:cNvCxnSpPr>
          <p:nvPr/>
        </p:nvCxnSpPr>
        <p:spPr>
          <a:xfrm>
            <a:off x="4572000" y="1600199"/>
            <a:ext cx="0" cy="1707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6DC31C0-80E0-4D3B-88C7-B433A0AC06C8}"/>
              </a:ext>
            </a:extLst>
          </p:cNvPr>
          <p:cNvCxnSpPr>
            <a:endCxn id="19" idx="0"/>
          </p:cNvCxnSpPr>
          <p:nvPr/>
        </p:nvCxnSpPr>
        <p:spPr>
          <a:xfrm>
            <a:off x="4981575" y="1600199"/>
            <a:ext cx="2394585" cy="1685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9" name="Google Shape;449;p36"/>
          <p:cNvSpPr txBox="1">
            <a:spLocks noGrp="1"/>
          </p:cNvSpPr>
          <p:nvPr>
            <p:ph type="title"/>
          </p:nvPr>
        </p:nvSpPr>
        <p:spPr>
          <a:xfrm>
            <a:off x="605700" y="373884"/>
            <a:ext cx="280425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chemeClr val="tx2">
                    <a:lumMod val="75000"/>
                  </a:schemeClr>
                </a:solidFill>
              </a:rPr>
              <a:t>FEATURES:</a:t>
            </a:r>
            <a:endParaRPr sz="3600" dirty="0">
              <a:solidFill>
                <a:schemeClr val="tx2">
                  <a:lumMod val="75000"/>
                </a:schemeClr>
              </a:solidFill>
            </a:endParaRPr>
          </a:p>
        </p:txBody>
      </p:sp>
      <p:grpSp>
        <p:nvGrpSpPr>
          <p:cNvPr id="5" name="Group 4">
            <a:extLst>
              <a:ext uri="{FF2B5EF4-FFF2-40B4-BE49-F238E27FC236}">
                <a16:creationId xmlns:a16="http://schemas.microsoft.com/office/drawing/2014/main" id="{CBDD13AF-147B-4CA2-B65A-EF69DE6F3821}"/>
              </a:ext>
            </a:extLst>
          </p:cNvPr>
          <p:cNvGrpSpPr/>
          <p:nvPr/>
        </p:nvGrpSpPr>
        <p:grpSpPr>
          <a:xfrm>
            <a:off x="4274820" y="5143500"/>
            <a:ext cx="2292350" cy="12694416"/>
            <a:chOff x="4387850" y="373884"/>
            <a:chExt cx="2292350" cy="12694416"/>
          </a:xfrm>
        </p:grpSpPr>
        <p:sp>
          <p:nvSpPr>
            <p:cNvPr id="4" name="Rectangle: Rounded Corners 3">
              <a:extLst>
                <a:ext uri="{FF2B5EF4-FFF2-40B4-BE49-F238E27FC236}">
                  <a16:creationId xmlns:a16="http://schemas.microsoft.com/office/drawing/2014/main" id="{81DB83A7-9DF6-4386-8A59-673C74A41A9D}"/>
                </a:ext>
              </a:extLst>
            </p:cNvPr>
            <p:cNvSpPr/>
            <p:nvPr/>
          </p:nvSpPr>
          <p:spPr>
            <a:xfrm>
              <a:off x="4387850" y="373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rPr>
                <a:t>Authentication &amp; Authorization</a:t>
              </a:r>
              <a:r>
                <a:rPr lang="en-US" sz="1400" dirty="0">
                  <a:latin typeface="Times New Roman" panose="02020603050405020304" pitchFamily="18" charset="0"/>
                </a:rPr>
                <a:t>.</a:t>
              </a:r>
            </a:p>
            <a:p>
              <a:pPr algn="ctr"/>
              <a:endParaRPr lang="en-AE" dirty="0"/>
            </a:p>
          </p:txBody>
        </p:sp>
        <p:sp>
          <p:nvSpPr>
            <p:cNvPr id="7" name="Rectangle: Rounded Corners 6">
              <a:extLst>
                <a:ext uri="{FF2B5EF4-FFF2-40B4-BE49-F238E27FC236}">
                  <a16:creationId xmlns:a16="http://schemas.microsoft.com/office/drawing/2014/main" id="{E34B972F-715F-4BF2-BEA9-A02B94A57C98}"/>
                </a:ext>
              </a:extLst>
            </p:cNvPr>
            <p:cNvSpPr/>
            <p:nvPr/>
          </p:nvSpPr>
          <p:spPr>
            <a:xfrm>
              <a:off x="4387850" y="2228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Record and Modify users details.</a:t>
              </a:r>
              <a:endParaRPr lang="en-AE" dirty="0">
                <a:solidFill>
                  <a:schemeClr val="bg1"/>
                </a:solidFill>
                <a:effectLst/>
              </a:endParaRPr>
            </a:p>
            <a:p>
              <a:pPr algn="ctr"/>
              <a:endParaRPr lang="en-AE" dirty="0"/>
            </a:p>
          </p:txBody>
        </p:sp>
        <p:sp>
          <p:nvSpPr>
            <p:cNvPr id="8" name="Rectangle: Rounded Corners 7">
              <a:extLst>
                <a:ext uri="{FF2B5EF4-FFF2-40B4-BE49-F238E27FC236}">
                  <a16:creationId xmlns:a16="http://schemas.microsoft.com/office/drawing/2014/main" id="{73D69783-02B8-4021-BF33-BD87666A21D6}"/>
                </a:ext>
              </a:extLst>
            </p:cNvPr>
            <p:cNvSpPr/>
            <p:nvPr/>
          </p:nvSpPr>
          <p:spPr>
            <a:xfrm>
              <a:off x="4387850" y="40822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Company have feature to manage their company details, hire employee, view users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0" name="Rectangle: Rounded Corners 9">
              <a:extLst>
                <a:ext uri="{FF2B5EF4-FFF2-40B4-BE49-F238E27FC236}">
                  <a16:creationId xmlns:a16="http://schemas.microsoft.com/office/drawing/2014/main" id="{D579CB06-6624-4CB6-9380-5A7BF0E39B2A}"/>
                </a:ext>
              </a:extLst>
            </p:cNvPr>
            <p:cNvSpPr/>
            <p:nvPr/>
          </p:nvSpPr>
          <p:spPr>
            <a:xfrm>
              <a:off x="4387850" y="59364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Bus Driver can apply for job, view their details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1" name="Rectangle: Rounded Corners 10">
              <a:extLst>
                <a:ext uri="{FF2B5EF4-FFF2-40B4-BE49-F238E27FC236}">
                  <a16:creationId xmlns:a16="http://schemas.microsoft.com/office/drawing/2014/main" id="{AD72C9FA-A82E-41D2-B71F-15B35B79DE72}"/>
                </a:ext>
              </a:extLst>
            </p:cNvPr>
            <p:cNvSpPr/>
            <p:nvPr/>
          </p:nvSpPr>
          <p:spPr>
            <a:xfrm>
              <a:off x="4387850" y="77906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Passenger can see available buses, their destination, find fare amount, report etc.</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2" name="Rectangle: Rounded Corners 11">
              <a:extLst>
                <a:ext uri="{FF2B5EF4-FFF2-40B4-BE49-F238E27FC236}">
                  <a16:creationId xmlns:a16="http://schemas.microsoft.com/office/drawing/2014/main" id="{14CC967F-8A2A-4135-83C9-B17B51FF309F}"/>
                </a:ext>
              </a:extLst>
            </p:cNvPr>
            <p:cNvSpPr/>
            <p:nvPr/>
          </p:nvSpPr>
          <p:spPr>
            <a:xfrm>
              <a:off x="4387850" y="96448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Data is encrypted using .bin files i.e. in Binary Files</a:t>
              </a:r>
              <a:endParaRPr lang="en-AE" dirty="0">
                <a:solidFill>
                  <a:schemeClr val="bg1"/>
                </a:solidFill>
                <a:effectLst/>
              </a:endParaRPr>
            </a:p>
            <a:p>
              <a:pPr algn="ctr"/>
              <a:endParaRPr lang="en-AE" dirty="0">
                <a:solidFill>
                  <a:schemeClr val="bg1"/>
                </a:solidFill>
                <a:effectLst/>
              </a:endParaRPr>
            </a:p>
            <a:p>
              <a:pPr algn="ctr"/>
              <a:endParaRPr lang="en-AE" dirty="0"/>
            </a:p>
          </p:txBody>
        </p:sp>
        <p:sp>
          <p:nvSpPr>
            <p:cNvPr id="13" name="Rectangle: Rounded Corners 12">
              <a:extLst>
                <a:ext uri="{FF2B5EF4-FFF2-40B4-BE49-F238E27FC236}">
                  <a16:creationId xmlns:a16="http://schemas.microsoft.com/office/drawing/2014/main" id="{70BA7373-F286-476E-95FD-A9587BC6DD35}"/>
                </a:ext>
              </a:extLst>
            </p:cNvPr>
            <p:cNvSpPr/>
            <p:nvPr/>
          </p:nvSpPr>
          <p:spPr>
            <a:xfrm>
              <a:off x="4387850" y="11499084"/>
              <a:ext cx="2292350" cy="1569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Times New Roman" panose="02020603050405020304" pitchFamily="18" charset="0"/>
                <a:ea typeface="Golos Text ExtraBold" panose="020B0604020202020204" charset="0"/>
                <a:cs typeface="Times New Roman" panose="02020603050405020304" pitchFamily="18" charset="0"/>
              </a:endParaRPr>
            </a:p>
            <a:p>
              <a:pPr algn="ctr"/>
              <a:endPar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endParaRPr>
            </a:p>
            <a:p>
              <a:pPr algn="ctr"/>
              <a:r>
                <a:rPr lang="en-US" b="0" i="0" dirty="0">
                  <a:solidFill>
                    <a:schemeClr val="bg1"/>
                  </a:solidFill>
                  <a:effectLst/>
                  <a:latin typeface="Times New Roman" panose="02020603050405020304" pitchFamily="18" charset="0"/>
                  <a:ea typeface="Golos Text ExtraBold" panose="020B0604020202020204" charset="0"/>
                  <a:cs typeface="Times New Roman" panose="02020603050405020304" pitchFamily="18" charset="0"/>
                </a:rPr>
                <a:t>Dynamic interaction between three different entities</a:t>
              </a:r>
              <a:endParaRPr lang="en-AE" dirty="0">
                <a:solidFill>
                  <a:schemeClr val="bg1"/>
                </a:solidFill>
                <a:effectLst/>
              </a:endParaRPr>
            </a:p>
            <a:p>
              <a:pPr algn="ctr"/>
              <a:endParaRPr lang="en-AE" dirty="0">
                <a:solidFill>
                  <a:schemeClr val="bg1"/>
                </a:solidFill>
                <a:effectLst/>
              </a:endParaRPr>
            </a:p>
            <a:p>
              <a:pPr algn="ctr"/>
              <a:endParaRPr lang="en-AE" dirty="0"/>
            </a:p>
          </p:txBody>
        </p:sp>
      </p:grpSp>
    </p:spTree>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theme/theme1.xml><?xml version="1.0" encoding="utf-8"?>
<a:theme xmlns:a="http://schemas.openxmlformats.org/drawingml/2006/main" name="Software Engineer Portfolio by Slidesgo">
  <a:themeElements>
    <a:clrScheme name="Simple Light">
      <a:dk1>
        <a:srgbClr val="070E49"/>
      </a:dk1>
      <a:lt1>
        <a:srgbClr val="FFFFFF"/>
      </a:lt1>
      <a:dk2>
        <a:srgbClr val="DED7FF"/>
      </a:dk2>
      <a:lt2>
        <a:srgbClr val="B19CFE"/>
      </a:lt2>
      <a:accent1>
        <a:srgbClr val="542FD0"/>
      </a:accent1>
      <a:accent2>
        <a:srgbClr val="F61B93"/>
      </a:accent2>
      <a:accent3>
        <a:srgbClr val="FFC655"/>
      </a:accent3>
      <a:accent4>
        <a:srgbClr val="FFFFFF"/>
      </a:accent4>
      <a:accent5>
        <a:srgbClr val="FFFFFF"/>
      </a:accent5>
      <a:accent6>
        <a:srgbClr val="FFFFFF"/>
      </a:accent6>
      <a:hlink>
        <a:srgbClr val="070E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3279</Words>
  <Application>Microsoft Office PowerPoint</Application>
  <PresentationFormat>On-screen Show (16:9)</PresentationFormat>
  <Paragraphs>512</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DM Sans</vt:lpstr>
      <vt:lpstr>Golos Text ExtraBold</vt:lpstr>
      <vt:lpstr>Palanquin Dark</vt:lpstr>
      <vt:lpstr>Times New Roman</vt:lpstr>
      <vt:lpstr>Wingdings</vt:lpstr>
      <vt:lpstr>Software Engineer Portfolio by Slidesgo</vt:lpstr>
      <vt:lpstr>MeroGaadi</vt:lpstr>
      <vt:lpstr>INTRODUCTION</vt:lpstr>
      <vt:lpstr>OBJECTIVES</vt:lpstr>
      <vt:lpstr>CONCEPTS USED</vt:lpstr>
      <vt:lpstr>CONCEPTS USED</vt:lpstr>
      <vt:lpstr>CONCEPTS USED</vt:lpstr>
      <vt:lpstr>CONCEPTS USED</vt:lpstr>
      <vt:lpstr>PowerPoint Presentation</vt:lpstr>
      <vt:lpstr>FEATURES:</vt:lpstr>
      <vt:lpstr>FEATURES:</vt:lpstr>
      <vt:lpstr>FEATURES:</vt:lpstr>
      <vt:lpstr>FEATURES:</vt:lpstr>
      <vt:lpstr>FEATURES:</vt:lpstr>
      <vt:lpstr>FEATURES:</vt:lpstr>
      <vt:lpstr>FEATURES:</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 PORTFOLIO</dc:title>
  <dc:creator>G</dc:creator>
  <cp:lastModifiedBy>Nitik Adhikari</cp:lastModifiedBy>
  <cp:revision>49</cp:revision>
  <dcterms:modified xsi:type="dcterms:W3CDTF">2024-08-23T15:14:51Z</dcterms:modified>
</cp:coreProperties>
</file>