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60" r:id="rId7"/>
    <p:sldId id="280" r:id="rId8"/>
    <p:sldId id="281" r:id="rId9"/>
    <p:sldId id="262" r:id="rId10"/>
    <p:sldId id="263" r:id="rId11"/>
    <p:sldId id="286" r:id="rId12"/>
    <p:sldId id="287" r:id="rId13"/>
    <p:sldId id="282" r:id="rId14"/>
    <p:sldId id="283" r:id="rId15"/>
    <p:sldId id="259" r:id="rId16"/>
    <p:sldId id="284" r:id="rId17"/>
    <p:sldId id="264" r:id="rId18"/>
    <p:sldId id="265" r:id="rId19"/>
    <p:sldId id="266" r:id="rId20"/>
    <p:sldId id="268" r:id="rId21"/>
    <p:sldId id="289" r:id="rId22"/>
    <p:sldId id="269" r:id="rId23"/>
    <p:sldId id="267" r:id="rId24"/>
    <p:sldId id="270" r:id="rId25"/>
    <p:sldId id="271" r:id="rId26"/>
    <p:sldId id="272" r:id="rId27"/>
    <p:sldId id="273" r:id="rId28"/>
    <p:sldId id="274" r:id="rId29"/>
    <p:sldId id="275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1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151-E796-4969-BA9C-1F2DC01FBB3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239-25AE-43B3-9F49-95CD828F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9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151-E796-4969-BA9C-1F2DC01FBB3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239-25AE-43B3-9F49-95CD828F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151-E796-4969-BA9C-1F2DC01FBB3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239-25AE-43B3-9F49-95CD828F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151-E796-4969-BA9C-1F2DC01FBB3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239-25AE-43B3-9F49-95CD828F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151-E796-4969-BA9C-1F2DC01FBB3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239-25AE-43B3-9F49-95CD828F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151-E796-4969-BA9C-1F2DC01FBB3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239-25AE-43B3-9F49-95CD828F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151-E796-4969-BA9C-1F2DC01FBB3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239-25AE-43B3-9F49-95CD828F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151-E796-4969-BA9C-1F2DC01FBB3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239-25AE-43B3-9F49-95CD828F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4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151-E796-4969-BA9C-1F2DC01FBB3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239-25AE-43B3-9F49-95CD828F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5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151-E796-4969-BA9C-1F2DC01FBB3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239-25AE-43B3-9F49-95CD828F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7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151-E796-4969-BA9C-1F2DC01FBB3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8239-25AE-43B3-9F49-95CD828F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0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A151-E796-4969-BA9C-1F2DC01FBB3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8239-25AE-43B3-9F49-95CD828F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Beginning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Bradley Barney</a:t>
            </a:r>
          </a:p>
          <a:p>
            <a:r>
              <a:rPr lang="en-US" dirty="0" smtClean="0"/>
              <a:t>(with influence from 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0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R Commander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 command prompt, type “library(</a:t>
            </a:r>
            <a:r>
              <a:rPr lang="en-US" dirty="0" err="1" smtClean="0"/>
              <a:t>Rcmdr</a:t>
            </a:r>
            <a:r>
              <a:rPr lang="en-US" dirty="0" smtClean="0"/>
              <a:t>)”</a:t>
            </a:r>
          </a:p>
          <a:p>
            <a:pPr lvl="1"/>
            <a:r>
              <a:rPr lang="en-US" dirty="0" smtClean="0"/>
              <a:t>Must be done EVERY time you begin 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8077200" cy="343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8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of my professors referred to R as a “statistician’s calculator.”</a:t>
            </a:r>
          </a:p>
          <a:p>
            <a:r>
              <a:rPr lang="en-US" smtClean="0"/>
              <a:t>Can perform numerous mathematical operations</a:t>
            </a:r>
          </a:p>
          <a:p>
            <a:pPr lvl="1"/>
            <a:r>
              <a:rPr lang="en-US" smtClean="0"/>
              <a:t>exp(1.2);	sqrt(16);	log(3.7) #natural log</a:t>
            </a:r>
          </a:p>
          <a:p>
            <a:pPr lvl="1"/>
            <a:r>
              <a:rPr lang="en-US" smtClean="0"/>
              <a:t>gamma(4.5);		beta(1.2,2.3);  choose(4,2)</a:t>
            </a:r>
          </a:p>
        </p:txBody>
      </p:sp>
    </p:spTree>
    <p:extLst>
      <p:ext uri="{BB962C8B-B14F-4D97-AF65-F5344CB8AC3E}">
        <p14:creationId xmlns:p14="http://schemas.microsoft.com/office/powerpoint/2010/main" val="264708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 computation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Distributions (e.g., Cauchy, normal, binomial)</a:t>
            </a:r>
          </a:p>
          <a:p>
            <a:pPr lvl="1"/>
            <a:r>
              <a:rPr lang="en-US" smtClean="0"/>
              <a:t>Convention to have either p, q, d, or r followed immediately by some version of distribution name</a:t>
            </a:r>
          </a:p>
          <a:p>
            <a:pPr lvl="2"/>
            <a:r>
              <a:rPr lang="en-US" smtClean="0"/>
              <a:t>dcauchy, pcauchy, qcauchy, rcauchy</a:t>
            </a:r>
          </a:p>
          <a:p>
            <a:pPr lvl="2"/>
            <a:r>
              <a:rPr lang="en-US" smtClean="0"/>
              <a:t>d</a:t>
            </a:r>
            <a:r>
              <a:rPr lang="en-US" i="1" smtClean="0"/>
              <a:t>distribution</a:t>
            </a:r>
            <a:r>
              <a:rPr lang="en-US" smtClean="0"/>
              <a:t>: evaluate density (pdf or pmf) </a:t>
            </a:r>
          </a:p>
          <a:p>
            <a:pPr lvl="2"/>
            <a:r>
              <a:rPr lang="en-US" smtClean="0"/>
              <a:t>r</a:t>
            </a:r>
            <a:r>
              <a:rPr lang="en-US" i="1" smtClean="0"/>
              <a:t>distribution</a:t>
            </a:r>
            <a:r>
              <a:rPr lang="en-US" smtClean="0"/>
              <a:t>: generate (pseudo)random numbers from distribution</a:t>
            </a:r>
          </a:p>
          <a:p>
            <a:pPr lvl="2"/>
            <a:r>
              <a:rPr lang="en-US" smtClean="0"/>
              <a:t>p</a:t>
            </a:r>
            <a:r>
              <a:rPr lang="en-US" i="1" smtClean="0"/>
              <a:t>distribution</a:t>
            </a:r>
            <a:r>
              <a:rPr lang="en-US" smtClean="0"/>
              <a:t>: evaluate cumulative density </a:t>
            </a:r>
          </a:p>
          <a:p>
            <a:pPr lvl="2"/>
            <a:r>
              <a:rPr lang="en-US" smtClean="0"/>
              <a:t>q</a:t>
            </a:r>
            <a:r>
              <a:rPr lang="en-US" i="1" smtClean="0"/>
              <a:t>distribution</a:t>
            </a:r>
            <a:r>
              <a:rPr lang="en-US" smtClean="0"/>
              <a:t>: evaluate quantile function (inverse cdf)</a:t>
            </a:r>
          </a:p>
          <a:p>
            <a:pPr lvl="2"/>
            <a:endParaRPr lang="en-US" i="1" smtClean="0"/>
          </a:p>
          <a:p>
            <a:pPr lvl="2"/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130667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Variable/Object Assignment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/>
              <a:t>Make assignments with target on left-hand side, then &lt;-  (Less than sign followed immediately by minus sign) and then what you are assigning to the left hand side</a:t>
            </a:r>
          </a:p>
          <a:p>
            <a:r>
              <a:rPr lang="en-US" sz="2400" smtClean="0"/>
              <a:t>Examples</a:t>
            </a:r>
          </a:p>
          <a:p>
            <a:pPr lvl="1"/>
            <a:r>
              <a:rPr lang="en-US" sz="2400" smtClean="0"/>
              <a:t>x &lt;- 3</a:t>
            </a:r>
          </a:p>
          <a:p>
            <a:pPr lvl="1"/>
            <a:r>
              <a:rPr lang="en-US" sz="2400" smtClean="0"/>
              <a:t>y &lt;- “USA”</a:t>
            </a:r>
          </a:p>
          <a:p>
            <a:r>
              <a:rPr lang="en-US" sz="2400" smtClean="0"/>
              <a:t>Many names are already assigned, so make sure names you use are free unless you intend to replace them</a:t>
            </a:r>
          </a:p>
          <a:p>
            <a:pPr lvl="1"/>
            <a:r>
              <a:rPr lang="en-US" sz="2400" smtClean="0"/>
              <a:t>Easiest way to check: type what you thought about using</a:t>
            </a:r>
          </a:p>
          <a:p>
            <a:pPr lvl="1"/>
            <a:r>
              <a:rPr lang="en-US" sz="2400" smtClean="0"/>
              <a:t>Example: Want to assign ls to have value 3, but type ls first, and see that it is already a function.</a:t>
            </a:r>
          </a:p>
          <a:p>
            <a:pPr lvl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67713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Can start with any letter (or period, but I would avoid this)</a:t>
            </a:r>
          </a:p>
          <a:p>
            <a:pPr>
              <a:defRPr/>
            </a:pPr>
            <a:r>
              <a:rPr lang="en-US" dirty="0" smtClean="0"/>
              <a:t>Can contain letters, numbers, </a:t>
            </a:r>
            <a:r>
              <a:rPr lang="en-US" dirty="0" smtClean="0"/>
              <a:t>periods, and underscores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Unlike some object-oriented languages, the period does not have any particular meaning in, say, </a:t>
            </a:r>
            <a:r>
              <a:rPr lang="en-US" dirty="0" err="1" smtClean="0"/>
              <a:t>print.x</a:t>
            </a:r>
            <a:r>
              <a:rPr lang="en-US" dirty="0" smtClean="0"/>
              <a:t>   or </a:t>
            </a:r>
            <a:r>
              <a:rPr lang="en-US" dirty="0" err="1" smtClean="0"/>
              <a:t>x.print</a:t>
            </a:r>
            <a:r>
              <a:rPr lang="en-US" dirty="0" smtClean="0"/>
              <a:t>.  </a:t>
            </a:r>
          </a:p>
          <a:p>
            <a:pPr>
              <a:defRPr/>
            </a:pPr>
            <a:r>
              <a:rPr lang="en-US" dirty="0" smtClean="0"/>
              <a:t>Good practice to keep variable names informative but not too lengthy</a:t>
            </a:r>
          </a:p>
          <a:p>
            <a:pPr marL="471487" lvl="1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04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in a </a:t>
            </a:r>
            <a:r>
              <a:rPr lang="en-US" dirty="0" err="1" smtClean="0"/>
              <a:t>csv</a:t>
            </a:r>
            <a:r>
              <a:rPr lang="en-US" dirty="0" smtClean="0"/>
              <a:t> (Comma-separated values)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Desired data set name</a:t>
            </a:r>
          </a:p>
          <a:p>
            <a:pPr marL="514350" indent="-514350">
              <a:buAutoNum type="arabicParenR"/>
            </a:pPr>
            <a:r>
              <a:rPr lang="en-US" dirty="0" smtClean="0"/>
              <a:t>Assignment operator (&lt;-)</a:t>
            </a:r>
          </a:p>
          <a:p>
            <a:pPr marL="514350" indent="-514350">
              <a:buAutoNum type="arabicParenR"/>
            </a:pPr>
            <a:r>
              <a:rPr lang="en-US" dirty="0" smtClean="0"/>
              <a:t>read.csv(“file (including full path)”, header=TRUE)</a:t>
            </a:r>
          </a:p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sz="2000" dirty="0" smtClean="0"/>
              <a:t>cars &lt;- read.csv(“C:/Users/bbarney2/Desktop/mtcars.</a:t>
            </a:r>
            <a:r>
              <a:rPr lang="en-US" sz="2000" dirty="0" err="1" smtClean="0"/>
              <a:t>csv</a:t>
            </a:r>
            <a:r>
              <a:rPr lang="en-US" sz="2000" dirty="0" smtClean="0"/>
              <a:t>”,header=TRUE)</a:t>
            </a:r>
          </a:p>
          <a:p>
            <a:pPr marL="0" indent="0">
              <a:buNone/>
            </a:pPr>
            <a:r>
              <a:rPr lang="en-US" sz="2400" dirty="0" err="1" smtClean="0"/>
              <a:t>ChickWt</a:t>
            </a:r>
            <a:r>
              <a:rPr lang="en-US" sz="2400" dirty="0" smtClean="0"/>
              <a:t> &lt;- read.csv(“E:/STAT8225/chickwt.</a:t>
            </a:r>
            <a:r>
              <a:rPr lang="en-US" sz="2400" dirty="0" err="1" smtClean="0"/>
              <a:t>csv</a:t>
            </a:r>
            <a:r>
              <a:rPr lang="en-US" sz="2400" dirty="0" smtClean="0"/>
              <a:t>”,header=TRUE)</a:t>
            </a:r>
          </a:p>
          <a:p>
            <a:pPr marL="0" indent="0">
              <a:buNone/>
            </a:pPr>
            <a:r>
              <a:rPr lang="en-US" b="1" dirty="0" smtClean="0"/>
              <a:t>Note the file path uses “/” instead of the Windows “\”, even though I am running this with Windows!!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467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in Dataset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/>
              <a:t>If reading in tab-delimited txt file, use</a:t>
            </a:r>
          </a:p>
          <a:p>
            <a:pPr lvl="1"/>
            <a:r>
              <a:rPr lang="en-US" sz="2400" smtClean="0"/>
              <a:t>data1 &lt;- read.table(</a:t>
            </a:r>
            <a:r>
              <a:rPr lang="en-US" sz="2400" i="1" smtClean="0"/>
              <a:t>lotsOfStuff</a:t>
            </a:r>
            <a:r>
              <a:rPr lang="en-US" sz="2400" smtClean="0"/>
              <a:t>)</a:t>
            </a:r>
          </a:p>
          <a:p>
            <a:r>
              <a:rPr lang="en-US" sz="2400" smtClean="0"/>
              <a:t>If reading in csv file, use read.csv()</a:t>
            </a:r>
          </a:p>
          <a:p>
            <a:pPr lvl="1"/>
            <a:r>
              <a:rPr lang="en-US" sz="2400" smtClean="0"/>
              <a:t>data2 &lt;- read.csv(</a:t>
            </a:r>
            <a:r>
              <a:rPr lang="en-US" sz="2400" i="1" smtClean="0"/>
              <a:t>lotsOfStuff</a:t>
            </a:r>
            <a:r>
              <a:rPr lang="en-US" sz="2400" smtClean="0"/>
              <a:t>)</a:t>
            </a:r>
          </a:p>
          <a:p>
            <a:r>
              <a:rPr lang="en-US" sz="2400" smtClean="0"/>
              <a:t>If reading in xlsx file, use read.xlsx(“</a:t>
            </a:r>
            <a:r>
              <a:rPr lang="en-US" sz="2400" i="1" smtClean="0"/>
              <a:t>fileIncludingFilePath.xlsx</a:t>
            </a:r>
            <a:r>
              <a:rPr lang="en-US" sz="2400" smtClean="0"/>
              <a:t>”,</a:t>
            </a:r>
            <a:r>
              <a:rPr lang="en-US" sz="2400" i="1" smtClean="0"/>
              <a:t>worksheetNumber</a:t>
            </a:r>
            <a:r>
              <a:rPr lang="en-US" sz="2400" smtClean="0"/>
              <a:t>)  from the xlsx package</a:t>
            </a:r>
          </a:p>
          <a:p>
            <a:r>
              <a:rPr lang="en-US" sz="2400" smtClean="0"/>
              <a:t>Reading in SAS data set: can be done using read.ssd(</a:t>
            </a:r>
            <a:r>
              <a:rPr lang="en-US" sz="2400" i="1" smtClean="0"/>
              <a:t>lotsOfStuff</a:t>
            </a:r>
            <a:r>
              <a:rPr lang="en-US" sz="2400" smtClean="0"/>
              <a:t>) from the foreign package</a:t>
            </a:r>
          </a:p>
          <a:p>
            <a:r>
              <a:rPr lang="en-US" sz="2400" smtClean="0"/>
              <a:t>I recommend using csv files to read into R; it is easier to go between different software packages with a generic format. </a:t>
            </a:r>
          </a:p>
        </p:txBody>
      </p:sp>
    </p:spTree>
    <p:extLst>
      <p:ext uri="{BB962C8B-B14F-4D97-AF65-F5344CB8AC3E}">
        <p14:creationId xmlns:p14="http://schemas.microsoft.com/office/powerpoint/2010/main" val="40754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with R Commander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1981200"/>
            <a:ext cx="4862786" cy="3657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2286000"/>
            <a:ext cx="3169996" cy="387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Data -&gt; Import data -&gt; from text file, clipboard, or URL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2192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Choose the name you want for the data set, change Field Separator to “Commas”, and click OK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315200" y="1542365"/>
            <a:ext cx="990600" cy="1581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6477000" y="2142530"/>
            <a:ext cx="647700" cy="258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2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CSV w/ R Commander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3276600" cy="22862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295400"/>
            <a:ext cx="5184227" cy="2839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353120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Browse to the </a:t>
            </a:r>
            <a:r>
              <a:rPr lang="en-US" dirty="0" err="1" smtClean="0"/>
              <a:t>csv</a:t>
            </a:r>
            <a:r>
              <a:rPr lang="en-US" dirty="0" smtClean="0"/>
              <a:t> file and click Open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4177536"/>
            <a:ext cx="4434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4: Check the output Window and Messages (below output window) to make sure it worked.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50148"/>
            <a:ext cx="3744738" cy="23044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43400" y="5334000"/>
            <a:ext cx="435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 (optional): Click the “View data set” button in the R commander GUI to see the data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1828800" y="3352801"/>
            <a:ext cx="685800" cy="178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H="1" flipV="1">
            <a:off x="1600200" y="3200402"/>
            <a:ext cx="228600" cy="330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</p:cNvCxnSpPr>
          <p:nvPr/>
        </p:nvCxnSpPr>
        <p:spPr>
          <a:xfrm flipH="1" flipV="1">
            <a:off x="5334000" y="4038600"/>
            <a:ext cx="1150620" cy="138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</p:cNvCxnSpPr>
          <p:nvPr/>
        </p:nvCxnSpPr>
        <p:spPr>
          <a:xfrm flipH="1" flipV="1">
            <a:off x="1714500" y="4724400"/>
            <a:ext cx="2628900" cy="107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</p:cNvCxnSpPr>
          <p:nvPr/>
        </p:nvCxnSpPr>
        <p:spPr>
          <a:xfrm flipH="1">
            <a:off x="3886200" y="5795665"/>
            <a:ext cx="457200" cy="147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672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mtcars</a:t>
            </a:r>
            <a:r>
              <a:rPr lang="en-US" dirty="0" smtClean="0"/>
              <a:t>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Note: data set “cars” is just a copy of the data set “</a:t>
            </a:r>
            <a:r>
              <a:rPr lang="en-US" dirty="0" err="1" smtClean="0"/>
              <a:t>mtcars</a:t>
            </a:r>
            <a:r>
              <a:rPr lang="en-US" dirty="0" smtClean="0"/>
              <a:t>” which is pre-loaded with R and thus accessible directly (as 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More info?  Type “?</a:t>
            </a:r>
            <a:r>
              <a:rPr lang="en-US" dirty="0" err="1" smtClean="0"/>
              <a:t>mtcars</a:t>
            </a:r>
            <a:r>
              <a:rPr lang="en-US" dirty="0" smtClean="0"/>
              <a:t>” in 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Brings up help file </a:t>
            </a:r>
            <a:r>
              <a:rPr lang="en-US" sz="2600" dirty="0" smtClean="0"/>
              <a:t>http://127.0.0.1:18491/library/datasets/html/mtcars.html</a:t>
            </a:r>
          </a:p>
          <a:p>
            <a:pPr marL="0" indent="0">
              <a:buNone/>
            </a:pPr>
            <a:r>
              <a:rPr lang="en-US" b="1" dirty="0" smtClean="0"/>
              <a:t>Preceding a function or object name with a question mark brings up the help file (if it exists)</a:t>
            </a:r>
          </a:p>
          <a:p>
            <a:pPr marL="0" indent="0">
              <a:buNone/>
            </a:pPr>
            <a:r>
              <a:rPr lang="en-US" dirty="0" smtClean="0"/>
              <a:t>Examples: ?mean; ?</a:t>
            </a:r>
            <a:r>
              <a:rPr lang="en-US" dirty="0" err="1" smtClean="0"/>
              <a:t>sd</a:t>
            </a:r>
            <a:r>
              <a:rPr lang="en-US" dirty="0" smtClean="0"/>
              <a:t>;   ?read.csv;   ?</a:t>
            </a:r>
            <a:r>
              <a:rPr lang="en-US" dirty="0" err="1" smtClean="0"/>
              <a:t>read.table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8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Goals: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 able to start R session and install/load packages</a:t>
            </a:r>
          </a:p>
          <a:p>
            <a:r>
              <a:rPr lang="en-US" sz="2800" dirty="0" smtClean="0"/>
              <a:t>Become aware of and use various resources for R help</a:t>
            </a:r>
          </a:p>
          <a:p>
            <a:r>
              <a:rPr lang="en-US" sz="2800" dirty="0" smtClean="0"/>
              <a:t>Learn some basic mathematical operations and statistical functionality, including functions for various distribution types</a:t>
            </a:r>
          </a:p>
          <a:p>
            <a:r>
              <a:rPr lang="en-US" sz="2800" dirty="0" smtClean="0"/>
              <a:t>Use custom plotting capabilities</a:t>
            </a:r>
          </a:p>
          <a:p>
            <a:r>
              <a:rPr lang="en-US" sz="2800" dirty="0" smtClean="0"/>
              <a:t>Fit linear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3297370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data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names() function allows you to see what subcomponents are in an object</a:t>
            </a:r>
          </a:p>
          <a:p>
            <a:r>
              <a:rPr lang="en-US" sz="2800" dirty="0" smtClean="0"/>
              <a:t>names(</a:t>
            </a:r>
            <a:r>
              <a:rPr lang="en-US" sz="2800" dirty="0" err="1" smtClean="0"/>
              <a:t>mtcars</a:t>
            </a:r>
            <a:r>
              <a:rPr lang="en-US" sz="2800" dirty="0" smtClean="0"/>
              <a:t>) returns the variable names in the data set</a:t>
            </a:r>
          </a:p>
          <a:p>
            <a:r>
              <a:rPr lang="en-US" sz="2800" dirty="0" smtClean="0"/>
              <a:t>Can access a specific variable by using data set name, followed by dollar sign, followed by variable name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19600"/>
            <a:ext cx="6754168" cy="1724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7600" y="4742765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Input: Red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Output: Blue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4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creating a variable inside of an existing data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sure to use (a) the data set name, followed by (b) a dollar sign, followed by (c) the name for the new variable on the left-hand 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mtcars$mpg2 &lt;- mtcars$mpg^2 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 The line above creates a variable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mtcars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 containing the square of mpg &amp; calls it mpg2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41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152400"/>
            <a:ext cx="8229600" cy="1143000"/>
          </a:xfrm>
        </p:spPr>
        <p:txBody>
          <a:bodyPr/>
          <a:lstStyle/>
          <a:p>
            <a:r>
              <a:rPr lang="en-US" dirty="0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plot function is object oriented: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lot(</a:t>
            </a:r>
            <a:r>
              <a:rPr lang="en-US" dirty="0" err="1" smtClean="0"/>
              <a:t>mtcars</a:t>
            </a:r>
            <a:r>
              <a:rPr lang="en-US" dirty="0" smtClean="0"/>
              <a:t>) produces panel of plots with every pair of variables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066800"/>
            <a:ext cx="572359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8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Scatterplots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257799" cy="4525963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dirty="0" smtClean="0"/>
              <a:t>plot(</a:t>
            </a:r>
            <a:r>
              <a:rPr lang="en-US" dirty="0" err="1" smtClean="0"/>
              <a:t>mtcars$drat,mtcars$mpg</a:t>
            </a:r>
            <a:r>
              <a:rPr lang="en-US" dirty="0" smtClean="0"/>
              <a:t>)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 smtClean="0"/>
              <a:t>--produces scatterplot of Rear axle ratio (drat) on x-axis, miles per gallon (mpg) on y-axis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lot(</a:t>
            </a:r>
            <a:r>
              <a:rPr lang="en-US" dirty="0" err="1" smtClean="0"/>
              <a:t>mtcars$drat</a:t>
            </a:r>
            <a:r>
              <a:rPr lang="en-US" dirty="0" smtClean="0"/>
              <a:t>, </a:t>
            </a:r>
            <a:r>
              <a:rPr lang="en-US" dirty="0" err="1" smtClean="0"/>
              <a:t>mtcars$mpg</a:t>
            </a:r>
            <a:r>
              <a:rPr lang="en-US" dirty="0" smtClean="0"/>
              <a:t>, </a:t>
            </a:r>
            <a:r>
              <a:rPr lang="en-US" dirty="0" err="1" smtClean="0"/>
              <a:t>xlab</a:t>
            </a:r>
            <a:r>
              <a:rPr lang="en-US" dirty="0" smtClean="0"/>
              <a:t>=‘Rear Axle Ratio’, </a:t>
            </a:r>
            <a:r>
              <a:rPr lang="en-US" dirty="0" err="1" smtClean="0"/>
              <a:t>ylab</a:t>
            </a:r>
            <a:r>
              <a:rPr lang="en-US" dirty="0" smtClean="0"/>
              <a:t>=‘Miles per Gallon (mpg)’, main=‘Miles per gallon vs. rear\n axle ratio for 1974 vehicles \n(Source: Motor Trend)’)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2000" dirty="0" smtClean="0"/>
              <a:t>-- same data plotted, but formatted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0985"/>
            <a:ext cx="32289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3482340"/>
            <a:ext cx="32289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471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with R Commander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35" y="1447800"/>
            <a:ext cx="4240183" cy="25167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65552"/>
            <a:ext cx="4191670" cy="5198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4014084"/>
            <a:ext cx="403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Step 1: With data already loaded, go to Graphs -&gt; Scatterplot…</a:t>
            </a:r>
          </a:p>
          <a:p>
            <a:endParaRPr lang="en-US" sz="2000" dirty="0"/>
          </a:p>
          <a:p>
            <a:r>
              <a:rPr lang="en-US" sz="2000" dirty="0" smtClean="0"/>
              <a:t>Step 2: Select the x- and y- variables; unselect all boxes.  Can add x- and y-axis labels to be more informative.  OK.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85800" y="2667000"/>
            <a:ext cx="762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4343400" y="2209800"/>
            <a:ext cx="533400" cy="292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4343400" y="2209800"/>
            <a:ext cx="1676400" cy="292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943600" y="2667000"/>
            <a:ext cx="762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6" idx="3"/>
            <a:endCxn id="13" idx="1"/>
          </p:cNvCxnSpPr>
          <p:nvPr/>
        </p:nvCxnSpPr>
        <p:spPr>
          <a:xfrm flipV="1">
            <a:off x="4343400" y="3543300"/>
            <a:ext cx="1676400" cy="1594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 flipV="1">
            <a:off x="4343400" y="5137468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 flipV="1">
            <a:off x="4343400" y="5029200"/>
            <a:ext cx="2057400" cy="10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47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Scatterplot with R Commander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4672"/>
            <a:ext cx="8229600" cy="3037018"/>
          </a:xfrm>
        </p:spPr>
      </p:pic>
      <p:sp>
        <p:nvSpPr>
          <p:cNvPr id="5" name="TextBox 4"/>
          <p:cNvSpPr txBox="1"/>
          <p:nvPr/>
        </p:nvSpPr>
        <p:spPr>
          <a:xfrm>
            <a:off x="685800" y="133222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Generated Plot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1752600"/>
            <a:ext cx="152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0" idx="0"/>
          </p:cNvCxnSpPr>
          <p:nvPr/>
        </p:nvCxnSpPr>
        <p:spPr>
          <a:xfrm flipH="1">
            <a:off x="5829300" y="1752600"/>
            <a:ext cx="31242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429000" y="3810000"/>
            <a:ext cx="4800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89020" y="1328916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Automatically generated code to generate 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729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</a:t>
            </a:r>
            <a:r>
              <a:rPr lang="en-US" dirty="0" smtClean="0"/>
              <a:t>m() function can be used to fit linear regression</a:t>
            </a:r>
          </a:p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formula: response variable ~ explanatory variable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set name (optional): data= (data set name)</a:t>
            </a:r>
          </a:p>
          <a:p>
            <a:pPr marL="457200" lvl="1" indent="0">
              <a:buNone/>
            </a:pPr>
            <a:r>
              <a:rPr lang="en-US" dirty="0" smtClean="0"/>
              <a:t>Examples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fit1 &lt;- lm(</a:t>
            </a:r>
            <a:r>
              <a:rPr lang="en-US" dirty="0" err="1" smtClean="0"/>
              <a:t>mtcars$mpg</a:t>
            </a:r>
            <a:r>
              <a:rPr lang="en-US" dirty="0" smtClean="0"/>
              <a:t>, </a:t>
            </a:r>
            <a:r>
              <a:rPr lang="en-US" dirty="0" err="1" smtClean="0"/>
              <a:t>mtcars$drat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fit2 &lt;- lm(</a:t>
            </a:r>
            <a:r>
              <a:rPr lang="en-US" dirty="0" err="1" smtClean="0"/>
              <a:t>mpg~drat</a:t>
            </a:r>
            <a:r>
              <a:rPr lang="en-US" dirty="0" smtClean="0"/>
              <a:t>, data=</a:t>
            </a:r>
            <a:r>
              <a:rPr lang="en-US" dirty="0" err="1" smtClean="0"/>
              <a:t>mtcars</a:t>
            </a:r>
            <a:r>
              <a:rPr lang="en-US" dirty="0" smtClean="0"/>
              <a:t>) </a:t>
            </a:r>
            <a:r>
              <a:rPr lang="en-US" sz="2000" dirty="0" smtClean="0"/>
              <a:t># this version </a:t>
            </a:r>
          </a:p>
          <a:p>
            <a:pPr marL="457200" lvl="1" indent="0">
              <a:buNone/>
            </a:pPr>
            <a:r>
              <a:rPr lang="en-US" sz="2000" dirty="0" smtClean="0"/>
              <a:t>		# lets you avoid writing </a:t>
            </a:r>
            <a:r>
              <a:rPr lang="en-US" sz="2000" dirty="0" err="1" smtClean="0"/>
              <a:t>mtcars</a:t>
            </a:r>
            <a:r>
              <a:rPr lang="en-US" sz="2000" dirty="0" smtClean="0"/>
              <a:t>$ before each variable</a:t>
            </a:r>
          </a:p>
          <a:p>
            <a:pPr lvl="1">
              <a:buFont typeface="Arial" charset="0"/>
              <a:buChar char="•"/>
            </a:pPr>
            <a:r>
              <a:rPr lang="en-US" sz="3000" dirty="0" smtClean="0"/>
              <a:t>By default, formula includes intercept.  So model in fit1 is </a:t>
            </a:r>
          </a:p>
          <a:p>
            <a:pPr marL="914400" lvl="2" indent="0">
              <a:buNone/>
            </a:pPr>
            <a:r>
              <a:rPr lang="en-US" sz="3000" dirty="0" smtClean="0"/>
              <a:t>	mpg=</a:t>
            </a:r>
            <a:r>
              <a:rPr lang="el-GR" sz="3000" dirty="0" smtClean="0"/>
              <a:t>β</a:t>
            </a:r>
            <a:r>
              <a:rPr lang="en-US" sz="3000" baseline="-25000" dirty="0" smtClean="0"/>
              <a:t>0</a:t>
            </a:r>
            <a:r>
              <a:rPr lang="en-US" sz="3000" dirty="0" smtClean="0"/>
              <a:t> + </a:t>
            </a:r>
            <a:r>
              <a:rPr lang="el-GR" sz="3000" dirty="0" smtClean="0"/>
              <a:t>β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drat + </a:t>
            </a:r>
            <a:r>
              <a:rPr lang="el-GR" sz="3000" dirty="0" smtClean="0"/>
              <a:t>ε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19208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summary() function on a lm() model fit to get some typical regression output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anova</a:t>
            </a:r>
            <a:r>
              <a:rPr lang="en-US" dirty="0" smtClean="0"/>
              <a:t>() function to get the ANOVA table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it1 &lt;- lm(</a:t>
            </a:r>
            <a:r>
              <a:rPr lang="en-US" dirty="0" err="1" smtClean="0"/>
              <a:t>mtcars$mpg~mtcars$drat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summary(fit1)</a:t>
            </a:r>
          </a:p>
          <a:p>
            <a:pPr marL="457200" lvl="1" indent="0">
              <a:buNone/>
            </a:pPr>
            <a:r>
              <a:rPr lang="en-US" dirty="0" err="1" smtClean="0"/>
              <a:t>anova</a:t>
            </a:r>
            <a:r>
              <a:rPr lang="en-US" dirty="0" smtClean="0"/>
              <a:t>(fit1)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52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7678317" cy="5745163"/>
          </a:xfrm>
        </p:spPr>
      </p:pic>
      <p:sp>
        <p:nvSpPr>
          <p:cNvPr id="5" name="Rounded Rectangle 4"/>
          <p:cNvSpPr/>
          <p:nvPr/>
        </p:nvSpPr>
        <p:spPr>
          <a:xfrm>
            <a:off x="1676400" y="2819400"/>
            <a:ext cx="762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4600" y="2819400"/>
            <a:ext cx="762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38600" y="2819400"/>
            <a:ext cx="762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75660" y="2819400"/>
            <a:ext cx="609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114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Estimates of </a:t>
            </a:r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and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00600" y="1868375"/>
                <a:ext cx="3048000" cy="38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Standard errors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868375"/>
                <a:ext cx="3048000" cy="383951"/>
              </a:xfrm>
              <a:prstGeom prst="rect">
                <a:avLst/>
              </a:prstGeom>
              <a:blipFill rotWithShape="1">
                <a:blip r:embed="rId3"/>
                <a:stretch>
                  <a:fillRect l="-1800" t="-3175" r="-14800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096000" y="2528738"/>
            <a:ext cx="175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statistic and 2-sided p-value for null hypothesis that parameter=0  vs. alternative that parameter ≠0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362450" y="1143000"/>
            <a:ext cx="2377440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24400" y="1871326"/>
            <a:ext cx="3048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0" y="2546207"/>
            <a:ext cx="1794510" cy="20313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2" idx="1"/>
            <a:endCxn id="5" idx="0"/>
          </p:cNvCxnSpPr>
          <p:nvPr/>
        </p:nvCxnSpPr>
        <p:spPr>
          <a:xfrm flipH="1">
            <a:off x="2057400" y="1327666"/>
            <a:ext cx="2305050" cy="1491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  <a:endCxn id="6" idx="0"/>
          </p:cNvCxnSpPr>
          <p:nvPr/>
        </p:nvCxnSpPr>
        <p:spPr>
          <a:xfrm flipH="1">
            <a:off x="2895600" y="2061826"/>
            <a:ext cx="1828800" cy="757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8" idx="2"/>
          </p:cNvCxnSpPr>
          <p:nvPr/>
        </p:nvCxnSpPr>
        <p:spPr>
          <a:xfrm flipH="1" flipV="1">
            <a:off x="3680460" y="3200400"/>
            <a:ext cx="2415540" cy="3614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7" idx="2"/>
          </p:cNvCxnSpPr>
          <p:nvPr/>
        </p:nvCxnSpPr>
        <p:spPr>
          <a:xfrm flipH="1" flipV="1">
            <a:off x="4419600" y="3200400"/>
            <a:ext cx="1676400" cy="344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621280" y="3657599"/>
            <a:ext cx="1188720" cy="2561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257800" y="4727495"/>
            <a:ext cx="2377440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57800" y="4727495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(Estimate of </a:t>
            </a:r>
            <a:r>
              <a:rPr lang="el-GR" dirty="0" smtClean="0"/>
              <a:t>σ</a:t>
            </a:r>
            <a:r>
              <a:rPr lang="en-US" dirty="0" smtClean="0"/>
              <a:t>) and </a:t>
            </a:r>
            <a:r>
              <a:rPr lang="en-US" dirty="0" err="1" smtClean="0"/>
              <a:t>df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0"/>
          </p:cNvCxnSpPr>
          <p:nvPr/>
        </p:nvCxnSpPr>
        <p:spPr>
          <a:xfrm flipH="1" flipV="1">
            <a:off x="3810000" y="3729067"/>
            <a:ext cx="2636520" cy="998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626870" y="4038600"/>
            <a:ext cx="3707130" cy="184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2709" y="5397932"/>
            <a:ext cx="1992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Statistic and p-value for testing significance of regression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966460" y="5370223"/>
            <a:ext cx="1950720" cy="1200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31" idx="1"/>
            <a:endCxn id="29" idx="2"/>
          </p:cNvCxnSpPr>
          <p:nvPr/>
        </p:nvCxnSpPr>
        <p:spPr>
          <a:xfrm flipH="1" flipV="1">
            <a:off x="3480435" y="4223266"/>
            <a:ext cx="2486025" cy="17471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4385" y="6019800"/>
            <a:ext cx="420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Gives test of significance of regression IF MODEL IS SLR (only ONE predictor)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94385" y="6096000"/>
            <a:ext cx="4202430" cy="5701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16280" y="4392067"/>
            <a:ext cx="1188720" cy="2561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6" idx="0"/>
          </p:cNvCxnSpPr>
          <p:nvPr/>
        </p:nvCxnSpPr>
        <p:spPr>
          <a:xfrm flipH="1" flipV="1">
            <a:off x="1146811" y="4474560"/>
            <a:ext cx="1748789" cy="1545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14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Predicted values for observed data</a:t>
            </a:r>
          </a:p>
          <a:p>
            <a:pPr marL="457200" lvl="1" indent="0">
              <a:buNone/>
            </a:pPr>
            <a:r>
              <a:rPr lang="en-US" dirty="0" smtClean="0"/>
              <a:t>predict(fit1)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1        2        3        4        5        6        7        8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22.42049 22.42049 22.03658 16.12434 16.66181 13.66730 17.12251 20.80806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Residuals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resid</a:t>
            </a:r>
            <a:r>
              <a:rPr lang="en-US" dirty="0" smtClean="0"/>
              <a:t>(fit1)</a:t>
            </a:r>
          </a:p>
          <a:p>
            <a:pPr marL="457200" lvl="1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1           2           3           4           5           6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-1.42048871 -1.42048871  0.76342292  5.27566203  2.03818575  4.43269646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95% Confidence intervals for </a:t>
            </a:r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and </a:t>
            </a:r>
            <a:r>
              <a:rPr lang="el-GR" dirty="0" smtClean="0"/>
              <a:t>β</a:t>
            </a:r>
            <a:r>
              <a:rPr lang="en-US" baseline="-25000" dirty="0" smtClean="0"/>
              <a:t>1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confint</a:t>
            </a:r>
            <a:r>
              <a:rPr lang="en-US" dirty="0" smtClean="0"/>
              <a:t>(fit1)</a:t>
            </a:r>
          </a:p>
          <a:p>
            <a:pPr marL="457200" lvl="1" indent="0">
              <a:buNone/>
            </a:pPr>
            <a:r>
              <a:rPr lang="en-US" dirty="0" smtClean="0"/>
              <a:t> 		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2.5 %    97.5 %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(Intercept) -18.70946  3.660219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mtcars$drat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4.60113 10.755335</a:t>
            </a:r>
          </a:p>
          <a:p>
            <a:pPr marL="45720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90% Confidence intervals: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(fit1,level=0.90)</a:t>
            </a:r>
          </a:p>
          <a:p>
            <a:pPr marL="45720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7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latin typeface="Arial" pitchFamily="34" charset="0"/>
              </a:rPr>
              <a:t>In the remainder of this guide, anything in italics is a placeholder and not literal text</a:t>
            </a:r>
          </a:p>
          <a:p>
            <a:pPr>
              <a:defRPr/>
            </a:pPr>
            <a:r>
              <a:rPr lang="en-US" sz="2800" dirty="0" smtClean="0">
                <a:latin typeface="Arial" pitchFamily="34" charset="0"/>
              </a:rPr>
              <a:t>For example: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Arial" pitchFamily="34" charset="0"/>
              </a:rPr>
              <a:t>		plot</a:t>
            </a:r>
            <a:r>
              <a:rPr lang="en-US" sz="2800" i="1" dirty="0" smtClean="0">
                <a:latin typeface="Arial" pitchFamily="34" charset="0"/>
              </a:rPr>
              <a:t>(</a:t>
            </a:r>
            <a:r>
              <a:rPr lang="en-US" sz="2800" i="1" dirty="0" err="1" smtClean="0">
                <a:latin typeface="Arial" pitchFamily="34" charset="0"/>
              </a:rPr>
              <a:t>xvector</a:t>
            </a:r>
            <a:r>
              <a:rPr lang="en-US" sz="2800" dirty="0" smtClean="0">
                <a:latin typeface="Arial" pitchFamily="34" charset="0"/>
              </a:rPr>
              <a:t>, </a:t>
            </a:r>
            <a:r>
              <a:rPr lang="en-US" sz="2800" i="1" dirty="0" err="1" smtClean="0">
                <a:latin typeface="Arial" pitchFamily="34" charset="0"/>
              </a:rPr>
              <a:t>yvector</a:t>
            </a:r>
            <a:r>
              <a:rPr lang="en-US" sz="2800" dirty="0" smtClean="0">
                <a:latin typeface="Arial" pitchFamily="34" charset="0"/>
              </a:rPr>
              <a:t>)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Arial" pitchFamily="34" charset="0"/>
              </a:rPr>
              <a:t>means that </a:t>
            </a:r>
            <a:r>
              <a:rPr lang="en-US" sz="2800" i="1" dirty="0" err="1" smtClean="0">
                <a:latin typeface="Arial" pitchFamily="34" charset="0"/>
              </a:rPr>
              <a:t>xvector</a:t>
            </a:r>
            <a:r>
              <a:rPr lang="en-US" sz="2800" dirty="0" smtClean="0">
                <a:latin typeface="Arial" pitchFamily="34" charset="0"/>
              </a:rPr>
              <a:t> and </a:t>
            </a:r>
            <a:r>
              <a:rPr lang="en-US" sz="2800" i="1" dirty="0" err="1" smtClean="0">
                <a:latin typeface="Arial" pitchFamily="34" charset="0"/>
              </a:rPr>
              <a:t>yvector</a:t>
            </a:r>
            <a:r>
              <a:rPr lang="en-US" sz="2800" dirty="0" smtClean="0">
                <a:latin typeface="Arial" pitchFamily="34" charset="0"/>
              </a:rPr>
              <a:t> are placeholders. If x is the name of one existing vector and y is the name of another existing vector, then the command actually used would be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Arial" pitchFamily="34" charset="0"/>
              </a:rPr>
              <a:t>		plot(</a:t>
            </a:r>
            <a:r>
              <a:rPr lang="en-US" sz="2800" dirty="0" err="1" smtClean="0">
                <a:latin typeface="Arial" pitchFamily="34" charset="0"/>
              </a:rPr>
              <a:t>x,y</a:t>
            </a:r>
            <a:r>
              <a:rPr lang="en-US" sz="2800" dirty="0" smtClean="0">
                <a:latin typeface="Arial" pitchFamily="34" charset="0"/>
              </a:rPr>
              <a:t>)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02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Model fitting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Models require a formula (similar to Model statement in SAS</a:t>
            </a:r>
            <a:r>
              <a:rPr lang="en-US" sz="2400" baseline="30000" dirty="0" smtClean="0"/>
              <a:t>TM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Formula: </a:t>
            </a:r>
            <a:r>
              <a:rPr lang="en-US" sz="2400" i="1" dirty="0" smtClean="0"/>
              <a:t>response</a:t>
            </a:r>
            <a:r>
              <a:rPr lang="en-US" sz="2400" dirty="0" smtClean="0"/>
              <a:t> ~ </a:t>
            </a:r>
            <a:r>
              <a:rPr lang="en-US" sz="2400" i="1" dirty="0" smtClean="0"/>
              <a:t>predictor1</a:t>
            </a:r>
            <a:r>
              <a:rPr lang="en-US" sz="2400" dirty="0" smtClean="0"/>
              <a:t> + </a:t>
            </a:r>
            <a:r>
              <a:rPr lang="en-US" sz="2400" i="1" dirty="0" smtClean="0"/>
              <a:t>predictor2</a:t>
            </a:r>
            <a:r>
              <a:rPr lang="en-US" sz="2400" dirty="0" smtClean="0"/>
              <a:t> + …+</a:t>
            </a:r>
            <a:r>
              <a:rPr lang="en-US" sz="2400" i="1" dirty="0" err="1" smtClean="0"/>
              <a:t>predictork</a:t>
            </a:r>
            <a:endParaRPr lang="en-US" sz="24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Interactions included using colon to separate variables </a:t>
            </a:r>
            <a:r>
              <a:rPr lang="en-US" sz="2400" dirty="0" err="1" smtClean="0"/>
              <a:t>varA:varB</a:t>
            </a:r>
            <a:r>
              <a:rPr lang="en-US" sz="2400" dirty="0" smtClean="0"/>
              <a:t> (SAS uses * instead)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Can include polynomial terms using I(</a:t>
            </a:r>
            <a:r>
              <a:rPr lang="en-US" sz="2400" i="1" dirty="0" smtClean="0"/>
              <a:t>operation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E.g., I(age^2) is age</a:t>
            </a:r>
            <a:r>
              <a:rPr lang="en-US" sz="2000" baseline="30000" dirty="0" smtClean="0"/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 1: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 lm(income ~ </a:t>
            </a:r>
            <a:r>
              <a:rPr lang="en-US" sz="2000" dirty="0" err="1" smtClean="0"/>
              <a:t>yearsEducation</a:t>
            </a:r>
            <a:r>
              <a:rPr lang="en-US" sz="2000" dirty="0" smtClean="0"/>
              <a:t>+ </a:t>
            </a:r>
            <a:r>
              <a:rPr lang="en-US" sz="2000" dirty="0" err="1" smtClean="0"/>
              <a:t>yearsExperience+gender</a:t>
            </a:r>
            <a:r>
              <a:rPr lang="en-US" sz="2000" dirty="0" smtClean="0"/>
              <a:t> + </a:t>
            </a:r>
            <a:r>
              <a:rPr lang="en-US" sz="2000" dirty="0" err="1" smtClean="0"/>
              <a:t>gender:yearsEducation</a:t>
            </a:r>
            <a:r>
              <a:rPr lang="en-US" sz="2000" dirty="0" smtClean="0"/>
              <a:t>+ </a:t>
            </a:r>
            <a:r>
              <a:rPr lang="en-US" sz="2000" dirty="0" err="1" smtClean="0"/>
              <a:t>gender:yearsExperience</a:t>
            </a:r>
            <a:r>
              <a:rPr lang="en-US" sz="2000" dirty="0" smtClean="0"/>
              <a:t>, data=</a:t>
            </a:r>
            <a:r>
              <a:rPr lang="en-US" sz="2000" dirty="0" err="1" smtClean="0"/>
              <a:t>incData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 2: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 lm(income ~ </a:t>
            </a:r>
            <a:r>
              <a:rPr lang="en-US" sz="2000" dirty="0" err="1" smtClean="0"/>
              <a:t>yearsEducation</a:t>
            </a:r>
            <a:r>
              <a:rPr lang="en-US" sz="2000" dirty="0" smtClean="0"/>
              <a:t>+ I(yearsEducation^2) + gender, data=</a:t>
            </a:r>
            <a:r>
              <a:rPr lang="en-US" sz="2000" dirty="0" err="1" smtClean="0"/>
              <a:t>incData</a:t>
            </a:r>
            <a:r>
              <a:rPr lang="en-US" sz="2000" dirty="0" smtClean="0"/>
              <a:t>)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linear regression of income on gender, years of education, and years-of-education-squared</a:t>
            </a:r>
          </a:p>
        </p:txBody>
      </p:sp>
    </p:spTree>
    <p:extLst>
      <p:ext uri="{BB962C8B-B14F-4D97-AF65-F5344CB8AC3E}">
        <p14:creationId xmlns:p14="http://schemas.microsoft.com/office/powerpoint/2010/main" val="322876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important notes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3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R is case sensitive, so make sure you are careful with capitalization.</a:t>
            </a:r>
          </a:p>
          <a:p>
            <a:pPr>
              <a:defRPr/>
            </a:pPr>
            <a:r>
              <a:rPr lang="en-US" sz="2400" dirty="0" smtClean="0"/>
              <a:t>In directory paths/folder names, make sure you use either \\ or / (instead of \)</a:t>
            </a:r>
          </a:p>
          <a:p>
            <a:pPr lvl="1">
              <a:defRPr/>
            </a:pPr>
            <a:r>
              <a:rPr lang="en-US" sz="2400" dirty="0" smtClean="0"/>
              <a:t>For example “E:/mydata.txt” or “E:\\mydata.txt”, but NOT “E:\mydata.txt”</a:t>
            </a:r>
          </a:p>
          <a:p>
            <a:pPr>
              <a:defRPr/>
            </a:pPr>
            <a:r>
              <a:rPr lang="en-US" dirty="0" smtClean="0"/>
              <a:t>To make comments, use the pound sign (#)</a:t>
            </a:r>
          </a:p>
          <a:p>
            <a:pPr lvl="1">
              <a:defRPr/>
            </a:pPr>
            <a:r>
              <a:rPr lang="en-US" dirty="0" smtClean="0"/>
              <a:t>Rest of line will be ignored</a:t>
            </a:r>
          </a:p>
        </p:txBody>
      </p:sp>
    </p:spTree>
    <p:extLst>
      <p:ext uri="{BB962C8B-B14F-4D97-AF65-F5344CB8AC3E}">
        <p14:creationId xmlns:p14="http://schemas.microsoft.com/office/powerpoint/2010/main" val="90318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Starting R</a:t>
            </a:r>
            <a:endParaRPr lang="en-US" sz="24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R can be downloaded at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		 </a:t>
            </a:r>
            <a:r>
              <a:rPr lang="en-US" dirty="0">
                <a:hlinkClick r:id="rId2"/>
              </a:rPr>
              <a:t>http://cran.r-project.org</a:t>
            </a:r>
            <a:endParaRPr lang="en-US" dirty="0"/>
          </a:p>
          <a:p>
            <a:pPr>
              <a:defRPr/>
            </a:pPr>
            <a:r>
              <a:rPr lang="en-US" dirty="0"/>
              <a:t>R is available for Windows, Macs, and Unix</a:t>
            </a:r>
          </a:p>
          <a:p>
            <a:pPr eaLnBrk="1" hangingPunct="1"/>
            <a:r>
              <a:rPr lang="en-US" dirty="0" smtClean="0"/>
              <a:t>Run Rgui.exe (can be done by double clicking on R icon or launched from startup menu)</a:t>
            </a:r>
          </a:p>
          <a:p>
            <a:pPr eaLnBrk="1" hangingPunct="1"/>
            <a:r>
              <a:rPr lang="en-US" dirty="0" smtClean="0"/>
              <a:t>You can change the working directory with the command </a:t>
            </a:r>
            <a:r>
              <a:rPr lang="en-US" dirty="0" err="1" smtClean="0"/>
              <a:t>setwd</a:t>
            </a:r>
            <a:r>
              <a:rPr lang="en-US" dirty="0" smtClean="0"/>
              <a:t>(</a:t>
            </a:r>
            <a:r>
              <a:rPr lang="en-US" i="1" dirty="0" err="1" smtClean="0"/>
              <a:t>directoryPathInQuotes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allows you to avoid providing the </a:t>
            </a:r>
            <a:r>
              <a:rPr lang="en-US" dirty="0" err="1" smtClean="0"/>
              <a:t>filepath</a:t>
            </a:r>
            <a:r>
              <a:rPr lang="en-US" dirty="0" smtClean="0"/>
              <a:t> later, as the default is to </a:t>
            </a:r>
            <a:r>
              <a:rPr lang="en-US" dirty="0" smtClean="0"/>
              <a:t>look </a:t>
            </a:r>
            <a:r>
              <a:rPr lang="en-US" dirty="0" smtClean="0"/>
              <a:t>for the file in the working directory</a:t>
            </a:r>
          </a:p>
          <a:p>
            <a:pPr lvl="1" eaLnBrk="1" hangingPunct="1"/>
            <a:r>
              <a:rPr lang="en-US" dirty="0" smtClean="0"/>
              <a:t>Example:		</a:t>
            </a:r>
            <a:r>
              <a:rPr lang="en-US" dirty="0" err="1" smtClean="0"/>
              <a:t>setwd</a:t>
            </a:r>
            <a:r>
              <a:rPr lang="en-US" dirty="0" smtClean="0"/>
              <a:t>(“E:/</a:t>
            </a:r>
            <a:r>
              <a:rPr lang="en-US" dirty="0" err="1" smtClean="0"/>
              <a:t>Rwork</a:t>
            </a:r>
            <a:r>
              <a:rPr lang="en-US" dirty="0" smtClean="0"/>
              <a:t>/”)</a:t>
            </a:r>
          </a:p>
        </p:txBody>
      </p:sp>
    </p:spTree>
    <p:extLst>
      <p:ext uri="{BB962C8B-B14F-4D97-AF65-F5344CB8AC3E}">
        <p14:creationId xmlns:p14="http://schemas.microsoft.com/office/powerpoint/2010/main" val="22182380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R’s GUI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7102841" cy="4525963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952500" y="3733800"/>
            <a:ext cx="10287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2900" y="30874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prompt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730" y="4419600"/>
            <a:ext cx="1333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 recommend using a script and typing everything there.  Go to “File”-&gt; “New Script”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833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Starting R: continued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Open a new or existing R script.  I strongly recommend putting all your commands in the script and running from there (rather than typing at the command line) so you can readily reproduce your work.</a:t>
            </a:r>
          </a:p>
          <a:p>
            <a:r>
              <a:rPr lang="en-US" sz="2800" smtClean="0"/>
              <a:t>Save your R script immediately.  Then periodically save as you work.</a:t>
            </a:r>
          </a:p>
          <a:p>
            <a:r>
              <a:rPr lang="en-US" sz="2800" smtClean="0"/>
              <a:t>Run R commands by copying and pasting from R script into command window, or by using Ctrl-R</a:t>
            </a:r>
          </a:p>
          <a:p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40313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Starting R: continued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At startup, load any (non-base) packages you will need in the session with the library command</a:t>
            </a:r>
          </a:p>
          <a:p>
            <a:pPr lvl="1"/>
            <a:r>
              <a:rPr lang="en-US" sz="2400" dirty="0" smtClean="0"/>
              <a:t>library(</a:t>
            </a:r>
            <a:r>
              <a:rPr lang="en-US" sz="2400" i="1" dirty="0" err="1" smtClean="0"/>
              <a:t>packageName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Example:	library(</a:t>
            </a:r>
            <a:r>
              <a:rPr lang="en-US" sz="2400" dirty="0" err="1" smtClean="0"/>
              <a:t>nlme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If a package has not been installed, you will need to install it first.</a:t>
            </a:r>
          </a:p>
          <a:p>
            <a:pPr lvl="1"/>
            <a:r>
              <a:rPr lang="en-US" sz="2000" dirty="0" smtClean="0"/>
              <a:t>Can be done using option in Packages tab, or by typing </a:t>
            </a:r>
            <a:r>
              <a:rPr lang="en-US" sz="2000" dirty="0" err="1" smtClean="0"/>
              <a:t>install.packages</a:t>
            </a:r>
            <a:r>
              <a:rPr lang="en-US" sz="2000" dirty="0" smtClean="0"/>
              <a:t>(“</a:t>
            </a:r>
            <a:r>
              <a:rPr lang="en-US" sz="2000" i="1" dirty="0" err="1" smtClean="0"/>
              <a:t>packageName</a:t>
            </a:r>
            <a:r>
              <a:rPr lang="en-US" sz="2000" dirty="0" smtClean="0"/>
              <a:t>”)</a:t>
            </a:r>
          </a:p>
          <a:p>
            <a:r>
              <a:rPr lang="en-US" sz="2400" dirty="0" smtClean="0"/>
              <a:t>Installing a package only has to be done once, but </a:t>
            </a:r>
            <a:r>
              <a:rPr lang="en-US" sz="2400" dirty="0" smtClean="0"/>
              <a:t>every time </a:t>
            </a:r>
            <a:r>
              <a:rPr lang="en-US" sz="2400" dirty="0" smtClean="0"/>
              <a:t>an R session is begun the package must be reloaded to be accessible.</a:t>
            </a:r>
          </a:p>
        </p:txBody>
      </p:sp>
    </p:spTree>
    <p:extLst>
      <p:ext uri="{BB962C8B-B14F-4D97-AF65-F5344CB8AC3E}">
        <p14:creationId xmlns:p14="http://schemas.microsoft.com/office/powerpoint/2010/main" val="275465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GUI: R Commander </a:t>
            </a:r>
            <a:br>
              <a:rPr lang="en-US" dirty="0" smtClean="0"/>
            </a:br>
            <a:r>
              <a:rPr lang="en-US" dirty="0" smtClean="0"/>
              <a:t>(John Fox et al.)</a:t>
            </a:r>
            <a:br>
              <a:rPr lang="en-US" dirty="0" smtClean="0"/>
            </a:br>
            <a:r>
              <a:rPr lang="en-US" sz="2200" dirty="0" smtClean="0"/>
              <a:t>127.0.0.1:22320/library/</a:t>
            </a:r>
            <a:r>
              <a:rPr lang="en-US" sz="2200" dirty="0" err="1" smtClean="0"/>
              <a:t>Rcmdr</a:t>
            </a:r>
            <a:r>
              <a:rPr lang="en-US" sz="2200" dirty="0" smtClean="0"/>
              <a:t>/html/Rcmdr-package.html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GUI with considerable point-and-click functionality.</a:t>
            </a:r>
          </a:p>
          <a:p>
            <a:r>
              <a:rPr lang="en-US" dirty="0"/>
              <a:t>D</a:t>
            </a:r>
            <a:r>
              <a:rPr lang="en-US" dirty="0" smtClean="0"/>
              <a:t>isplays corresponding R code in script</a:t>
            </a:r>
          </a:p>
          <a:p>
            <a:r>
              <a:rPr lang="en-US" dirty="0" smtClean="0"/>
              <a:t>To </a:t>
            </a:r>
            <a:r>
              <a:rPr lang="en-US" b="1" dirty="0" smtClean="0"/>
              <a:t>install</a:t>
            </a:r>
            <a:r>
              <a:rPr lang="en-US" dirty="0" smtClean="0"/>
              <a:t>, type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install.packages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R is case sensitive, so make sure all letters lower case in above command</a:t>
            </a:r>
          </a:p>
          <a:p>
            <a:pPr marL="0" indent="0">
              <a:buNone/>
            </a:pPr>
            <a:r>
              <a:rPr lang="en-US" dirty="0" smtClean="0"/>
              <a:t>Select a mirror, then select the “</a:t>
            </a:r>
            <a:r>
              <a:rPr lang="en-US" dirty="0" err="1" smtClean="0"/>
              <a:t>Rcmdr</a:t>
            </a:r>
            <a:r>
              <a:rPr lang="en-US" dirty="0" smtClean="0"/>
              <a:t>” package.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4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1333</Words>
  <Application>Microsoft Office PowerPoint</Application>
  <PresentationFormat>On-screen Show (4:3)</PresentationFormat>
  <Paragraphs>186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Wingdings</vt:lpstr>
      <vt:lpstr>Office Theme</vt:lpstr>
      <vt:lpstr>Beginning R</vt:lpstr>
      <vt:lpstr>Goals:</vt:lpstr>
      <vt:lpstr>Conventions</vt:lpstr>
      <vt:lpstr>Some important notes to remember</vt:lpstr>
      <vt:lpstr>Starting R</vt:lpstr>
      <vt:lpstr>What does R’s GUI look like?</vt:lpstr>
      <vt:lpstr>Starting R: continued</vt:lpstr>
      <vt:lpstr>Starting R: continued</vt:lpstr>
      <vt:lpstr>Alternative GUI: R Commander  (John Fox et al.) 127.0.0.1:22320/library/Rcmdr/html/Rcmdr-package.html</vt:lpstr>
      <vt:lpstr>Loading R Commander</vt:lpstr>
      <vt:lpstr>Calculations</vt:lpstr>
      <vt:lpstr>Statistical computation</vt:lpstr>
      <vt:lpstr>Variable/Object Assignment</vt:lpstr>
      <vt:lpstr>Variable Names</vt:lpstr>
      <vt:lpstr>Reading in a csv (Comma-separated values) file</vt:lpstr>
      <vt:lpstr>Reading in Dataset</vt:lpstr>
      <vt:lpstr>Reading CSV with R Commander</vt:lpstr>
      <vt:lpstr>Reading CSV w/ R Commander (cont)</vt:lpstr>
      <vt:lpstr>mtcars data set</vt:lpstr>
      <vt:lpstr>Variables in data set?</vt:lpstr>
      <vt:lpstr>What about creating a variable inside of an existing data set?</vt:lpstr>
      <vt:lpstr>Scatterplots</vt:lpstr>
      <vt:lpstr>Scatterplots (cont)</vt:lpstr>
      <vt:lpstr>Scatterplot with R Commander</vt:lpstr>
      <vt:lpstr>Scatterplot with R Commander (cont)</vt:lpstr>
      <vt:lpstr>Linear Regression</vt:lpstr>
      <vt:lpstr>Linear Regression Output</vt:lpstr>
      <vt:lpstr>PowerPoint Presentation</vt:lpstr>
      <vt:lpstr>More Linear Regression</vt:lpstr>
      <vt:lpstr>Model fitting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R</dc:title>
  <dc:creator>Bradley J Barney</dc:creator>
  <cp:lastModifiedBy>Bradley J Barney</cp:lastModifiedBy>
  <cp:revision>52</cp:revision>
  <dcterms:created xsi:type="dcterms:W3CDTF">2012-01-25T15:14:29Z</dcterms:created>
  <dcterms:modified xsi:type="dcterms:W3CDTF">2016-05-31T16:14:08Z</dcterms:modified>
</cp:coreProperties>
</file>